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4"/>
  </p:notesMasterIdLst>
  <p:sldIdLst>
    <p:sldId id="267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4630400" cy="8229600"/>
  <p:notesSz cx="8229600" cy="14630400"/>
  <p:embeddedFontLst>
    <p:embeddedFont>
      <p:font typeface="Abadi" panose="020B0604020104020204" pitchFamily="34" charset="0"/>
      <p:regular r:id="rId15"/>
      <p:bold r:id="rId16"/>
      <p:italic r:id="rId17"/>
      <p:boldItalic r:id="rId18"/>
    </p:embeddedFont>
    <p:embeddedFont>
      <p:font typeface="Funnel Display" panose="020B0604020202020204" charset="0"/>
      <p:regular r:id="rId19"/>
    </p:embeddedFont>
    <p:embeddedFont>
      <p:font typeface="Funnel Sans" panose="020B0604020202020204" charset="0"/>
      <p:regular r:id="rId20"/>
    </p:embeddedFont>
    <p:embeddedFont>
      <p:font typeface="Varela Round" panose="00000500000000000000" pitchFamily="2" charset="-79"/>
      <p:regular r:id="rId21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8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81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6">
            <a:extLst>
              <a:ext uri="{FF2B5EF4-FFF2-40B4-BE49-F238E27FC236}">
                <a16:creationId xmlns:a16="http://schemas.microsoft.com/office/drawing/2014/main" id="{304F8F67-89B8-E242-8DCE-C25B29613D96}"/>
              </a:ext>
            </a:extLst>
          </p:cNvPr>
          <p:cNvSpPr/>
          <p:nvPr userDrawn="1"/>
        </p:nvSpPr>
        <p:spPr>
          <a:xfrm>
            <a:off x="-803910" y="7882890"/>
            <a:ext cx="3148966" cy="55054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</a:endParaRPr>
          </a:p>
        </p:txBody>
      </p:sp>
      <p:sp>
        <p:nvSpPr>
          <p:cNvPr id="4" name="מלבן מעוגל 7">
            <a:extLst>
              <a:ext uri="{FF2B5EF4-FFF2-40B4-BE49-F238E27FC236}">
                <a16:creationId xmlns:a16="http://schemas.microsoft.com/office/drawing/2014/main" id="{C4043981-27AC-603F-6A4C-C284CDD0382F}"/>
              </a:ext>
            </a:extLst>
          </p:cNvPr>
          <p:cNvSpPr/>
          <p:nvPr userDrawn="1"/>
        </p:nvSpPr>
        <p:spPr>
          <a:xfrm>
            <a:off x="-1786890" y="7692390"/>
            <a:ext cx="3895726" cy="104776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</a:endParaRPr>
          </a:p>
        </p:txBody>
      </p:sp>
      <p:sp>
        <p:nvSpPr>
          <p:cNvPr id="5" name="מלבן מעוגל 8">
            <a:extLst>
              <a:ext uri="{FF2B5EF4-FFF2-40B4-BE49-F238E27FC236}">
                <a16:creationId xmlns:a16="http://schemas.microsoft.com/office/drawing/2014/main" id="{3DE3A354-254E-D68A-93D8-3A4FF8752EFA}"/>
              </a:ext>
            </a:extLst>
          </p:cNvPr>
          <p:cNvSpPr/>
          <p:nvPr userDrawn="1"/>
        </p:nvSpPr>
        <p:spPr>
          <a:xfrm>
            <a:off x="11984356" y="-527686"/>
            <a:ext cx="5046344" cy="75819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</a:endParaRPr>
          </a:p>
        </p:txBody>
      </p:sp>
      <p:sp>
        <p:nvSpPr>
          <p:cNvPr id="6" name="מלבן מעוגל 9">
            <a:extLst>
              <a:ext uri="{FF2B5EF4-FFF2-40B4-BE49-F238E27FC236}">
                <a16:creationId xmlns:a16="http://schemas.microsoft.com/office/drawing/2014/main" id="{4FE23966-E1EB-7D55-61BE-2BD1F25612A2}"/>
              </a:ext>
            </a:extLst>
          </p:cNvPr>
          <p:cNvSpPr/>
          <p:nvPr userDrawn="1"/>
        </p:nvSpPr>
        <p:spPr>
          <a:xfrm>
            <a:off x="9911716" y="7877176"/>
            <a:ext cx="5320664" cy="95631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</a:endParaRPr>
          </a:p>
        </p:txBody>
      </p:sp>
      <p:pic>
        <p:nvPicPr>
          <p:cNvPr id="7" name="תמונה 10">
            <a:extLst>
              <a:ext uri="{FF2B5EF4-FFF2-40B4-BE49-F238E27FC236}">
                <a16:creationId xmlns:a16="http://schemas.microsoft.com/office/drawing/2014/main" id="{63ED4883-1734-7FB1-C8D6-714841D0D6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>
            <a:fillRect/>
          </a:stretch>
        </p:blipFill>
        <p:spPr bwMode="auto">
          <a:xfrm>
            <a:off x="6534150" y="443866"/>
            <a:ext cx="1562100" cy="191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097281" y="3232787"/>
            <a:ext cx="12435840" cy="1764030"/>
          </a:xfrm>
        </p:spPr>
        <p:txBody>
          <a:bodyPr rtlCol="1">
            <a:normAutofit/>
          </a:bodyPr>
          <a:lstStyle>
            <a:lvl1pPr>
              <a:defRPr kumimoji="0" lang="he-IL" sz="792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סגנון כותרת</a:t>
            </a:r>
          </a:p>
        </p:txBody>
      </p:sp>
    </p:spTree>
    <p:extLst>
      <p:ext uri="{BB962C8B-B14F-4D97-AF65-F5344CB8AC3E}">
        <p14:creationId xmlns:p14="http://schemas.microsoft.com/office/powerpoint/2010/main" val="2632735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6">
            <a:extLst>
              <a:ext uri="{FF2B5EF4-FFF2-40B4-BE49-F238E27FC236}">
                <a16:creationId xmlns:a16="http://schemas.microsoft.com/office/drawing/2014/main" id="{96284E98-405E-54F6-5431-CBCD29DBF556}"/>
              </a:ext>
            </a:extLst>
          </p:cNvPr>
          <p:cNvSpPr/>
          <p:nvPr userDrawn="1"/>
        </p:nvSpPr>
        <p:spPr>
          <a:xfrm>
            <a:off x="255270" y="1676400"/>
            <a:ext cx="15813406" cy="357378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2160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4" name="מלבן מעוגל 7">
            <a:extLst>
              <a:ext uri="{FF2B5EF4-FFF2-40B4-BE49-F238E27FC236}">
                <a16:creationId xmlns:a16="http://schemas.microsoft.com/office/drawing/2014/main" id="{F3923BF7-CB18-DC94-D2B1-10F47606A41F}"/>
              </a:ext>
            </a:extLst>
          </p:cNvPr>
          <p:cNvSpPr/>
          <p:nvPr userDrawn="1"/>
        </p:nvSpPr>
        <p:spPr>
          <a:xfrm>
            <a:off x="8795386" y="7894320"/>
            <a:ext cx="6400800" cy="670560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</a:endParaRPr>
          </a:p>
        </p:txBody>
      </p:sp>
      <p:sp>
        <p:nvSpPr>
          <p:cNvPr id="5" name="מלבן מעוגל 8">
            <a:extLst>
              <a:ext uri="{FF2B5EF4-FFF2-40B4-BE49-F238E27FC236}">
                <a16:creationId xmlns:a16="http://schemas.microsoft.com/office/drawing/2014/main" id="{D73E334E-F389-1AD2-091F-DA9C34BFAF4B}"/>
              </a:ext>
            </a:extLst>
          </p:cNvPr>
          <p:cNvSpPr/>
          <p:nvPr userDrawn="1"/>
        </p:nvSpPr>
        <p:spPr>
          <a:xfrm>
            <a:off x="11401426" y="7553326"/>
            <a:ext cx="3659504" cy="247650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</a:endParaRPr>
          </a:p>
        </p:txBody>
      </p:sp>
      <p:sp>
        <p:nvSpPr>
          <p:cNvPr id="6" name="מלבן מעוגל 9">
            <a:extLst>
              <a:ext uri="{FF2B5EF4-FFF2-40B4-BE49-F238E27FC236}">
                <a16:creationId xmlns:a16="http://schemas.microsoft.com/office/drawing/2014/main" id="{8EFD6EBF-E674-794A-7A4F-DF17C8694228}"/>
              </a:ext>
            </a:extLst>
          </p:cNvPr>
          <p:cNvSpPr/>
          <p:nvPr userDrawn="1"/>
        </p:nvSpPr>
        <p:spPr>
          <a:xfrm>
            <a:off x="11995786" y="-281940"/>
            <a:ext cx="3322320" cy="54102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</a:endParaRPr>
          </a:p>
        </p:txBody>
      </p:sp>
      <p:sp>
        <p:nvSpPr>
          <p:cNvPr id="7" name="מלבן מעוגל 10">
            <a:extLst>
              <a:ext uri="{FF2B5EF4-FFF2-40B4-BE49-F238E27FC236}">
                <a16:creationId xmlns:a16="http://schemas.microsoft.com/office/drawing/2014/main" id="{DD62AB23-EBC5-B452-3032-6FFDA707A5E2}"/>
              </a:ext>
            </a:extLst>
          </p:cNvPr>
          <p:cNvSpPr/>
          <p:nvPr userDrawn="1"/>
        </p:nvSpPr>
        <p:spPr>
          <a:xfrm>
            <a:off x="-601980" y="196216"/>
            <a:ext cx="1714500" cy="386714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886845" y="1969092"/>
            <a:ext cx="13047110" cy="15120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792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85856" y="3502190"/>
            <a:ext cx="13048098" cy="827269"/>
          </a:xfrm>
          <a:prstGeom prst="rect">
            <a:avLst/>
          </a:prstGeom>
        </p:spPr>
        <p:txBody>
          <a:bodyPr spcFirstLastPara="1" lIns="36000" tIns="36000" rIns="36000" bIns="360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SzPts val="2800"/>
              <a:buNone/>
              <a:defRPr sz="432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4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4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4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4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4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4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4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4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885856" y="4386998"/>
            <a:ext cx="13048098" cy="864000"/>
          </a:xfrm>
        </p:spPr>
        <p:txBody>
          <a:bodyPr>
            <a:noAutofit/>
          </a:bodyPr>
          <a:lstStyle>
            <a:lvl1pPr marL="411480" indent="-411480" algn="ctr" defTabSz="109728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SzPts val="2800"/>
              <a:buFont typeface="Arial" pitchFamily="34" charset="0"/>
              <a:buNone/>
              <a:defRPr lang="he-IL" sz="336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11480" indent="-411480" algn="ctr" defTabSz="109728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SzPts val="2800"/>
              <a:buFont typeface="Arial" pitchFamily="34" charset="0"/>
              <a:buNone/>
              <a:defRPr lang="he-IL" sz="384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693287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6">
            <a:extLst>
              <a:ext uri="{FF2B5EF4-FFF2-40B4-BE49-F238E27FC236}">
                <a16:creationId xmlns:a16="http://schemas.microsoft.com/office/drawing/2014/main" id="{4CDE7A38-6D38-7E92-0164-675317BABC7E}"/>
              </a:ext>
            </a:extLst>
          </p:cNvPr>
          <p:cNvSpPr/>
          <p:nvPr userDrawn="1"/>
        </p:nvSpPr>
        <p:spPr>
          <a:xfrm>
            <a:off x="255270" y="1676400"/>
            <a:ext cx="15813406" cy="357378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e-IL" sz="2160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4" name="מלבן מעוגל 7">
            <a:extLst>
              <a:ext uri="{FF2B5EF4-FFF2-40B4-BE49-F238E27FC236}">
                <a16:creationId xmlns:a16="http://schemas.microsoft.com/office/drawing/2014/main" id="{A3CAE7DB-D5CC-3D93-9083-E2CE2812038C}"/>
              </a:ext>
            </a:extLst>
          </p:cNvPr>
          <p:cNvSpPr/>
          <p:nvPr userDrawn="1"/>
        </p:nvSpPr>
        <p:spPr>
          <a:xfrm>
            <a:off x="8795386" y="7894320"/>
            <a:ext cx="6400800" cy="670560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</a:endParaRPr>
          </a:p>
        </p:txBody>
      </p:sp>
      <p:sp>
        <p:nvSpPr>
          <p:cNvPr id="5" name="מלבן מעוגל 8">
            <a:extLst>
              <a:ext uri="{FF2B5EF4-FFF2-40B4-BE49-F238E27FC236}">
                <a16:creationId xmlns:a16="http://schemas.microsoft.com/office/drawing/2014/main" id="{3416C46E-1F9C-7D2A-ED37-F8888503C365}"/>
              </a:ext>
            </a:extLst>
          </p:cNvPr>
          <p:cNvSpPr/>
          <p:nvPr userDrawn="1"/>
        </p:nvSpPr>
        <p:spPr>
          <a:xfrm>
            <a:off x="11401426" y="7553326"/>
            <a:ext cx="3659504" cy="247650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</a:endParaRPr>
          </a:p>
        </p:txBody>
      </p:sp>
      <p:sp>
        <p:nvSpPr>
          <p:cNvPr id="6" name="מלבן מעוגל 9">
            <a:extLst>
              <a:ext uri="{FF2B5EF4-FFF2-40B4-BE49-F238E27FC236}">
                <a16:creationId xmlns:a16="http://schemas.microsoft.com/office/drawing/2014/main" id="{227EFE78-4485-A14C-0C68-29D22ED5E5FD}"/>
              </a:ext>
            </a:extLst>
          </p:cNvPr>
          <p:cNvSpPr/>
          <p:nvPr userDrawn="1"/>
        </p:nvSpPr>
        <p:spPr>
          <a:xfrm>
            <a:off x="11995786" y="-281940"/>
            <a:ext cx="3322320" cy="54102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</a:endParaRPr>
          </a:p>
        </p:txBody>
      </p:sp>
      <p:sp>
        <p:nvSpPr>
          <p:cNvPr id="7" name="מלבן מעוגל 10">
            <a:extLst>
              <a:ext uri="{FF2B5EF4-FFF2-40B4-BE49-F238E27FC236}">
                <a16:creationId xmlns:a16="http://schemas.microsoft.com/office/drawing/2014/main" id="{263AE34C-77CA-B99D-B0EE-C6DC74431A79}"/>
              </a:ext>
            </a:extLst>
          </p:cNvPr>
          <p:cNvSpPr/>
          <p:nvPr userDrawn="1"/>
        </p:nvSpPr>
        <p:spPr>
          <a:xfrm>
            <a:off x="-601980" y="196216"/>
            <a:ext cx="1714500" cy="386714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886845" y="1969092"/>
            <a:ext cx="13047110" cy="15120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792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85856" y="3502192"/>
            <a:ext cx="13048098" cy="770508"/>
          </a:xfrm>
          <a:prstGeom prst="rect">
            <a:avLst/>
          </a:prstGeom>
        </p:spPr>
        <p:txBody>
          <a:bodyPr spcFirstLastPara="1" lIns="36000" tIns="36000" rIns="36000" bIns="360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SzPts val="2800"/>
              <a:buNone/>
              <a:defRPr sz="3840" b="1"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4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4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4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4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4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4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4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4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1718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מעוגל 6">
            <a:extLst>
              <a:ext uri="{FF2B5EF4-FFF2-40B4-BE49-F238E27FC236}">
                <a16:creationId xmlns:a16="http://schemas.microsoft.com/office/drawing/2014/main" id="{65D7BDDB-0883-700C-DCFC-5605FB762AD9}"/>
              </a:ext>
            </a:extLst>
          </p:cNvPr>
          <p:cNvSpPr/>
          <p:nvPr userDrawn="1"/>
        </p:nvSpPr>
        <p:spPr>
          <a:xfrm>
            <a:off x="1" y="7054216"/>
            <a:ext cx="5718810" cy="428624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5" name="מלבן מעוגל 7">
            <a:extLst>
              <a:ext uri="{FF2B5EF4-FFF2-40B4-BE49-F238E27FC236}">
                <a16:creationId xmlns:a16="http://schemas.microsoft.com/office/drawing/2014/main" id="{0535A608-824C-8B56-4B3B-7B9F37140FC6}"/>
              </a:ext>
            </a:extLst>
          </p:cNvPr>
          <p:cNvSpPr/>
          <p:nvPr userDrawn="1"/>
        </p:nvSpPr>
        <p:spPr>
          <a:xfrm>
            <a:off x="10401300" y="-133350"/>
            <a:ext cx="6360796" cy="266700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6" name="מלבן מעוגל 8">
            <a:extLst>
              <a:ext uri="{FF2B5EF4-FFF2-40B4-BE49-F238E27FC236}">
                <a16:creationId xmlns:a16="http://schemas.microsoft.com/office/drawing/2014/main" id="{B6745454-4FDC-6BF1-2CF3-B09885EBE309}"/>
              </a:ext>
            </a:extLst>
          </p:cNvPr>
          <p:cNvSpPr/>
          <p:nvPr userDrawn="1"/>
        </p:nvSpPr>
        <p:spPr>
          <a:xfrm>
            <a:off x="1" y="7568566"/>
            <a:ext cx="9269730" cy="809624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18328" y="255713"/>
            <a:ext cx="13393744" cy="864000"/>
          </a:xfrm>
        </p:spPr>
        <p:txBody>
          <a:bodyPr lIns="36000" tIns="0" rIns="36000" bIns="0">
            <a:noAutofit/>
          </a:bodyPr>
          <a:lstStyle>
            <a:lvl1pPr>
              <a:defRPr sz="576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18328" y="1434908"/>
            <a:ext cx="13393744" cy="5616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720"/>
              </a:spcAft>
              <a:defRPr sz="288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720"/>
              </a:spcAft>
              <a:defRPr sz="288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</p:spTree>
    <p:extLst>
      <p:ext uri="{BB962C8B-B14F-4D97-AF65-F5344CB8AC3E}">
        <p14:creationId xmlns:p14="http://schemas.microsoft.com/office/powerpoint/2010/main" val="1388430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6">
            <a:extLst>
              <a:ext uri="{FF2B5EF4-FFF2-40B4-BE49-F238E27FC236}">
                <a16:creationId xmlns:a16="http://schemas.microsoft.com/office/drawing/2014/main" id="{0AE12DD5-AA23-3007-3830-78B86B575609}"/>
              </a:ext>
            </a:extLst>
          </p:cNvPr>
          <p:cNvSpPr/>
          <p:nvPr userDrawn="1"/>
        </p:nvSpPr>
        <p:spPr>
          <a:xfrm>
            <a:off x="1" y="7054216"/>
            <a:ext cx="5718810" cy="428624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לבן מעוגל 7">
            <a:extLst>
              <a:ext uri="{FF2B5EF4-FFF2-40B4-BE49-F238E27FC236}">
                <a16:creationId xmlns:a16="http://schemas.microsoft.com/office/drawing/2014/main" id="{E64EFB57-A0A9-3B9A-0238-E76410C15BDE}"/>
              </a:ext>
            </a:extLst>
          </p:cNvPr>
          <p:cNvSpPr/>
          <p:nvPr userDrawn="1"/>
        </p:nvSpPr>
        <p:spPr>
          <a:xfrm>
            <a:off x="10401300" y="-133350"/>
            <a:ext cx="6360796" cy="266700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7" name="מלבן מעוגל 8">
            <a:extLst>
              <a:ext uri="{FF2B5EF4-FFF2-40B4-BE49-F238E27FC236}">
                <a16:creationId xmlns:a16="http://schemas.microsoft.com/office/drawing/2014/main" id="{FE856340-2AA1-6C73-1E74-19462B413F4A}"/>
              </a:ext>
            </a:extLst>
          </p:cNvPr>
          <p:cNvSpPr/>
          <p:nvPr userDrawn="1"/>
        </p:nvSpPr>
        <p:spPr>
          <a:xfrm>
            <a:off x="1" y="7568566"/>
            <a:ext cx="9269730" cy="809624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18328" y="255713"/>
            <a:ext cx="13393744" cy="864000"/>
          </a:xfrm>
          <a:noFill/>
        </p:spPr>
        <p:txBody>
          <a:bodyPr rtlCol="1">
            <a:noAutofit/>
          </a:bodyPr>
          <a:lstStyle>
            <a:lvl1pPr marL="0" marR="0" indent="0" algn="ctr" defTabSz="109728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576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lvl="0"/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8328" y="1422817"/>
            <a:ext cx="13393742" cy="648000"/>
          </a:xfrm>
        </p:spPr>
        <p:txBody>
          <a:bodyPr anchor="b">
            <a:noAutofit/>
          </a:bodyPr>
          <a:lstStyle>
            <a:lvl1pPr marL="0" indent="0">
              <a:buNone/>
              <a:defRPr sz="3840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8328" y="2070819"/>
            <a:ext cx="13393744" cy="498302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defRPr lang="he-IL" sz="288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defRPr lang="he-IL" sz="288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</p:spTree>
    <p:extLst>
      <p:ext uri="{BB962C8B-B14F-4D97-AF65-F5344CB8AC3E}">
        <p14:creationId xmlns:p14="http://schemas.microsoft.com/office/powerpoint/2010/main" val="2658035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6">
            <a:extLst>
              <a:ext uri="{FF2B5EF4-FFF2-40B4-BE49-F238E27FC236}">
                <a16:creationId xmlns:a16="http://schemas.microsoft.com/office/drawing/2014/main" id="{7BD431DD-8E55-CEE0-A500-BA346E689A7E}"/>
              </a:ext>
            </a:extLst>
          </p:cNvPr>
          <p:cNvSpPr/>
          <p:nvPr userDrawn="1"/>
        </p:nvSpPr>
        <p:spPr>
          <a:xfrm>
            <a:off x="1" y="7054216"/>
            <a:ext cx="5718810" cy="428624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לבן מעוגל 7">
            <a:extLst>
              <a:ext uri="{FF2B5EF4-FFF2-40B4-BE49-F238E27FC236}">
                <a16:creationId xmlns:a16="http://schemas.microsoft.com/office/drawing/2014/main" id="{55B165F2-A28F-D4D9-C846-491F099B1BAE}"/>
              </a:ext>
            </a:extLst>
          </p:cNvPr>
          <p:cNvSpPr/>
          <p:nvPr userDrawn="1"/>
        </p:nvSpPr>
        <p:spPr>
          <a:xfrm>
            <a:off x="10401300" y="-133350"/>
            <a:ext cx="6360796" cy="266700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5" name="מלבן מעוגל 8">
            <a:extLst>
              <a:ext uri="{FF2B5EF4-FFF2-40B4-BE49-F238E27FC236}">
                <a16:creationId xmlns:a16="http://schemas.microsoft.com/office/drawing/2014/main" id="{F0AD8F18-B5C6-190D-932D-B3198CBE35D1}"/>
              </a:ext>
            </a:extLst>
          </p:cNvPr>
          <p:cNvSpPr/>
          <p:nvPr userDrawn="1"/>
        </p:nvSpPr>
        <p:spPr>
          <a:xfrm>
            <a:off x="1" y="7568566"/>
            <a:ext cx="9269730" cy="809624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18328" y="255713"/>
            <a:ext cx="13393744" cy="864000"/>
          </a:xfrm>
          <a:noFill/>
        </p:spPr>
        <p:txBody>
          <a:bodyPr rtlCol="1">
            <a:noAutofit/>
          </a:bodyPr>
          <a:lstStyle>
            <a:lvl1pPr>
              <a:defRPr kumimoji="0" lang="he-IL" sz="576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lvl="0"/>
            <a:r>
              <a:rPr lang="he-IL" dirty="0"/>
              <a:t>לחץ כדי לערוך סגנון כותרת של תבנית</a:t>
            </a:r>
          </a:p>
        </p:txBody>
      </p:sp>
    </p:spTree>
    <p:extLst>
      <p:ext uri="{BB962C8B-B14F-4D97-AF65-F5344CB8AC3E}">
        <p14:creationId xmlns:p14="http://schemas.microsoft.com/office/powerpoint/2010/main" val="479350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רט על פורמט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מעוגל 6">
            <a:extLst>
              <a:ext uri="{FF2B5EF4-FFF2-40B4-BE49-F238E27FC236}">
                <a16:creationId xmlns:a16="http://schemas.microsoft.com/office/drawing/2014/main" id="{CBFE0C1C-94D4-7E95-34D5-AB101B324465}"/>
              </a:ext>
            </a:extLst>
          </p:cNvPr>
          <p:cNvSpPr/>
          <p:nvPr userDrawn="1"/>
        </p:nvSpPr>
        <p:spPr>
          <a:xfrm>
            <a:off x="1" y="7054216"/>
            <a:ext cx="5718810" cy="428624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3" name="מלבן מעוגל 7">
            <a:extLst>
              <a:ext uri="{FF2B5EF4-FFF2-40B4-BE49-F238E27FC236}">
                <a16:creationId xmlns:a16="http://schemas.microsoft.com/office/drawing/2014/main" id="{69156C13-1290-A595-0708-468A6A7F73AC}"/>
              </a:ext>
            </a:extLst>
          </p:cNvPr>
          <p:cNvSpPr/>
          <p:nvPr userDrawn="1"/>
        </p:nvSpPr>
        <p:spPr>
          <a:xfrm>
            <a:off x="10401300" y="-133350"/>
            <a:ext cx="6360796" cy="266700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5" name="מלבן מעוגל 8">
            <a:extLst>
              <a:ext uri="{FF2B5EF4-FFF2-40B4-BE49-F238E27FC236}">
                <a16:creationId xmlns:a16="http://schemas.microsoft.com/office/drawing/2014/main" id="{41A4C871-8614-D5B0-AD15-312E0832A80B}"/>
              </a:ext>
            </a:extLst>
          </p:cNvPr>
          <p:cNvSpPr/>
          <p:nvPr userDrawn="1"/>
        </p:nvSpPr>
        <p:spPr>
          <a:xfrm>
            <a:off x="1" y="7568566"/>
            <a:ext cx="9269730" cy="809624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/>
          <p:cNvSpPr>
            <a:spLocks noGrp="1"/>
          </p:cNvSpPr>
          <p:nvPr>
            <p:ph type="media" sz="quarter" idx="10"/>
          </p:nvPr>
        </p:nvSpPr>
        <p:spPr>
          <a:xfrm>
            <a:off x="232440" y="274320"/>
            <a:ext cx="14138846" cy="7764780"/>
          </a:xfrm>
        </p:spPr>
        <p:txBody>
          <a:bodyPr rtlCol="1">
            <a:normAutofit/>
          </a:bodyPr>
          <a:lstStyle>
            <a:lvl1pPr>
              <a:defRPr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noProof="0"/>
              <a:t>לחץ על הסמל כדי להוסיף מדיה</a:t>
            </a:r>
            <a:endParaRPr lang="he-IL" noProof="0" dirty="0"/>
          </a:p>
        </p:txBody>
      </p:sp>
    </p:spTree>
    <p:extLst>
      <p:ext uri="{BB962C8B-B14F-4D97-AF65-F5344CB8AC3E}">
        <p14:creationId xmlns:p14="http://schemas.microsoft.com/office/powerpoint/2010/main" val="4110851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3">
            <a:extLst>
              <a:ext uri="{FF2B5EF4-FFF2-40B4-BE49-F238E27FC236}">
                <a16:creationId xmlns:a16="http://schemas.microsoft.com/office/drawing/2014/main" id="{1DC1C75C-914F-9A18-ABD9-784E95393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19526-515B-4945-ACED-1977EA1D8487}" type="datetimeFigureOut">
              <a:rPr lang="he-IL"/>
              <a:pPr>
                <a:defRPr/>
              </a:pPr>
              <a:t>כ"א/אדר/תשפ"ו</a:t>
            </a:fld>
            <a:endParaRPr lang="he-IL"/>
          </a:p>
        </p:txBody>
      </p:sp>
      <p:sp>
        <p:nvSpPr>
          <p:cNvPr id="4" name="מציין מיקום של כותרת תחתונה 4">
            <a:extLst>
              <a:ext uri="{FF2B5EF4-FFF2-40B4-BE49-F238E27FC236}">
                <a16:creationId xmlns:a16="http://schemas.microsoft.com/office/drawing/2014/main" id="{C307684D-EE3B-15A5-27BF-C13A636C6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5" name="מציין מיקום של מספר שקופית 5">
            <a:extLst>
              <a:ext uri="{FF2B5EF4-FFF2-40B4-BE49-F238E27FC236}">
                <a16:creationId xmlns:a16="http://schemas.microsoft.com/office/drawing/2014/main" id="{D95345CD-C8D8-F7DF-9518-67D1A77F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53832-A7E3-49AD-B251-D05A8FAAB018}" type="slidenum">
              <a:rPr lang="he-IL" altLang="he-IL"/>
              <a:pPr>
                <a:defRPr/>
              </a:pPr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2718782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  <p:txBody>
          <a:bodyPr/>
          <a:lstStyle/>
          <a:p>
            <a:endParaRPr lang="he-IL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6">
            <a:extLst>
              <a:ext uri="{FF2B5EF4-FFF2-40B4-BE49-F238E27FC236}">
                <a16:creationId xmlns:a16="http://schemas.microsoft.com/office/drawing/2014/main" id="{6275DB3D-16AA-42ED-C4ED-AC1DBEC241DC}"/>
              </a:ext>
            </a:extLst>
          </p:cNvPr>
          <p:cNvSpPr/>
          <p:nvPr userDrawn="1"/>
        </p:nvSpPr>
        <p:spPr>
          <a:xfrm>
            <a:off x="-1091565" y="7427596"/>
            <a:ext cx="3680461" cy="142874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</a:endParaRPr>
          </a:p>
        </p:txBody>
      </p:sp>
      <p:sp>
        <p:nvSpPr>
          <p:cNvPr id="4" name="מלבן מעוגל 7">
            <a:extLst>
              <a:ext uri="{FF2B5EF4-FFF2-40B4-BE49-F238E27FC236}">
                <a16:creationId xmlns:a16="http://schemas.microsoft.com/office/drawing/2014/main" id="{D588C76A-BE32-4222-1809-AE4B4FC0F9D8}"/>
              </a:ext>
            </a:extLst>
          </p:cNvPr>
          <p:cNvSpPr/>
          <p:nvPr userDrawn="1"/>
        </p:nvSpPr>
        <p:spPr>
          <a:xfrm>
            <a:off x="12098656" y="97156"/>
            <a:ext cx="6360794" cy="266700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>
              <a:solidFill>
                <a:prstClr val="white"/>
              </a:solidFill>
            </a:endParaRPr>
          </a:p>
        </p:txBody>
      </p:sp>
      <p:sp>
        <p:nvSpPr>
          <p:cNvPr id="5" name="מלבן מעוגל 8">
            <a:extLst>
              <a:ext uri="{FF2B5EF4-FFF2-40B4-BE49-F238E27FC236}">
                <a16:creationId xmlns:a16="http://schemas.microsoft.com/office/drawing/2014/main" id="{70949A2D-C89B-CD3C-F943-E4C80F2EE61B}"/>
              </a:ext>
            </a:extLst>
          </p:cNvPr>
          <p:cNvSpPr/>
          <p:nvPr userDrawn="1"/>
        </p:nvSpPr>
        <p:spPr>
          <a:xfrm>
            <a:off x="-2586989" y="7618096"/>
            <a:ext cx="6671310" cy="56388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sz="2160" dirty="0">
              <a:solidFill>
                <a:prstClr val="white"/>
              </a:solidFill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48659" y="1546168"/>
            <a:ext cx="13047110" cy="626933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32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/>
          </p:nvPr>
        </p:nvSpPr>
        <p:spPr>
          <a:xfrm>
            <a:off x="748666" y="231037"/>
            <a:ext cx="13047102" cy="12115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6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625957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מציין מיקום של כותרת 1">
            <a:extLst>
              <a:ext uri="{FF2B5EF4-FFF2-40B4-BE49-F238E27FC236}">
                <a16:creationId xmlns:a16="http://schemas.microsoft.com/office/drawing/2014/main" id="{6735C2BF-CA7A-9561-003C-416AE7727D8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31520" y="329566"/>
            <a:ext cx="1316736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סגנון כותרת של תבנית בסיס</a:t>
            </a:r>
          </a:p>
        </p:txBody>
      </p:sp>
      <p:sp>
        <p:nvSpPr>
          <p:cNvPr id="1027" name="מציין מיקום טקסט 2">
            <a:extLst>
              <a:ext uri="{FF2B5EF4-FFF2-40B4-BE49-F238E27FC236}">
                <a16:creationId xmlns:a16="http://schemas.microsoft.com/office/drawing/2014/main" id="{2F13D205-04B5-193A-CED1-5C6EB195DF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31520" y="1920240"/>
            <a:ext cx="13167360" cy="543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סגנונות טקסט של תבנית בסיס</a:t>
            </a:r>
          </a:p>
          <a:p>
            <a:pPr lvl="1"/>
            <a:r>
              <a:rPr lang="he-IL" altLang="he-IL"/>
              <a:t>רמה שנייה</a:t>
            </a:r>
          </a:p>
          <a:p>
            <a:pPr lvl="2"/>
            <a:r>
              <a:rPr lang="he-IL" altLang="he-IL"/>
              <a:t>רמה שלישית</a:t>
            </a:r>
          </a:p>
          <a:p>
            <a:pPr lvl="3"/>
            <a:r>
              <a:rPr lang="he-IL" altLang="he-IL"/>
              <a:t>רמה רביעית</a:t>
            </a:r>
          </a:p>
          <a:p>
            <a:pPr lvl="4"/>
            <a:r>
              <a:rPr lang="he-IL" alt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FA34C05-79F7-B9B8-2C9A-6770602856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44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E0883D-B424-400E-A53B-D94A6E3E7611}" type="datetimeFigureOut">
              <a:rPr lang="he-IL"/>
              <a:pPr>
                <a:defRPr/>
              </a:pPr>
              <a:t>כ"א/אדר/תשפ"ו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2953E3F-B01A-0900-332A-CD9F8603D5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44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13FA2FC-9E14-4056-AF1F-0EF1E395A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44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A2EE38-2EB7-4870-ACAF-BB879B66AE35}" type="slidenum">
              <a:rPr lang="he-IL" altLang="he-IL"/>
              <a:pPr>
                <a:defRPr/>
              </a:pPr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184261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5pPr>
      <a:lvl6pPr marL="548640" algn="ctr" rtl="1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6pPr>
      <a:lvl7pPr marL="1097280" algn="ctr" rtl="1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7pPr>
      <a:lvl8pPr marL="1645920" algn="ctr" rtl="1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8pPr>
      <a:lvl9pPr marL="2194560" algn="ctr" rtl="1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9pPr>
    </p:titleStyle>
    <p:bodyStyle>
      <a:lvl1pPr marL="411480" indent="-41148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r" defTabSz="109728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r" defTabSz="109728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r" defTabSz="109728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r" defTabSz="109728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מלבן 1">
            <a:extLst>
              <a:ext uri="{FF2B5EF4-FFF2-40B4-BE49-F238E27FC236}">
                <a16:creationId xmlns:a16="http://schemas.microsoft.com/office/drawing/2014/main" id="{FDA53A31-4C32-AC64-3C0C-6D8A5806B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6" y="664846"/>
            <a:ext cx="7311390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ar-AE" altLang="he-IL" sz="6480" b="1">
                <a:solidFill>
                  <a:srgbClr val="192A72"/>
                </a:solidFill>
              </a:rPr>
              <a:t>التفتيش على التراث الدرزي</a:t>
            </a:r>
            <a:endParaRPr lang="he-IL" altLang="he-IL" sz="2160">
              <a:solidFill>
                <a:srgbClr val="000000"/>
              </a:solidFill>
            </a:endParaRPr>
          </a:p>
        </p:txBody>
      </p:sp>
      <p:pic>
        <p:nvPicPr>
          <p:cNvPr id="10243" name="תמונה 4">
            <a:extLst>
              <a:ext uri="{FF2B5EF4-FFF2-40B4-BE49-F238E27FC236}">
                <a16:creationId xmlns:a16="http://schemas.microsoft.com/office/drawing/2014/main" id="{3288ACC5-6694-A7D0-F68F-43BBF73D4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6" y="316231"/>
            <a:ext cx="1504950" cy="140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מלבן 2">
            <a:extLst>
              <a:ext uri="{FF2B5EF4-FFF2-40B4-BE49-F238E27FC236}">
                <a16:creationId xmlns:a16="http://schemas.microsoft.com/office/drawing/2014/main" id="{5E161579-EC05-69DB-0325-49F93A98C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" y="1716406"/>
            <a:ext cx="2857500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09728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2160" b="1">
                <a:solidFill>
                  <a:srgbClr val="000000"/>
                </a:solidFill>
                <a:cs typeface="Calibri" panose="020F0502020204030204" pitchFamily="34" charset="0"/>
              </a:rPr>
              <a:t>למידה בונה אדם</a:t>
            </a:r>
            <a:endParaRPr lang="en-US" altLang="he-IL" sz="3360">
              <a:solidFill>
                <a:srgbClr val="000000"/>
              </a:solidFill>
            </a:endParaRPr>
          </a:p>
          <a:p>
            <a:pPr algn="ctr" defTabSz="109728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2160" b="1">
                <a:solidFill>
                  <a:srgbClr val="000000"/>
                </a:solidFill>
                <a:cs typeface="Calibri" panose="020F0502020204030204" pitchFamily="34" charset="0"/>
              </a:rPr>
              <a:t>המזכירות הפדגוגית</a:t>
            </a:r>
            <a:endParaRPr lang="en-US" altLang="he-IL" sz="3360">
              <a:solidFill>
                <a:srgbClr val="000000"/>
              </a:solidFill>
            </a:endParaRPr>
          </a:p>
          <a:p>
            <a:pPr algn="ctr" defTabSz="109728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he-IL" altLang="he-IL" sz="2160" b="1">
                <a:solidFill>
                  <a:srgbClr val="000000"/>
                </a:solidFill>
                <a:cs typeface="Calibri" panose="020F0502020204030204" pitchFamily="34" charset="0"/>
              </a:rPr>
              <a:t>אגף א' מורשת</a:t>
            </a:r>
            <a:endParaRPr lang="he-IL" altLang="he-IL" sz="528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245" name="כותרת 1">
            <a:extLst>
              <a:ext uri="{FF2B5EF4-FFF2-40B4-BE49-F238E27FC236}">
                <a16:creationId xmlns:a16="http://schemas.microsoft.com/office/drawing/2014/main" id="{24FBCF81-99B8-42C1-FF92-EFA52B8DC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32785"/>
            <a:ext cx="12435840" cy="3582083"/>
          </a:xfrm>
        </p:spPr>
        <p:txBody>
          <a:bodyPr>
            <a:normAutofit fontScale="90000"/>
          </a:bodyPr>
          <a:lstStyle/>
          <a:p>
            <a:r>
              <a:rPr lang="ar-EG" altLang="he-IL" dirty="0">
                <a:latin typeface="Varela Round" panose="020F0502020204030204" pitchFamily="2" charset="-79"/>
                <a:ea typeface="Varela Round" panose="020F0502020204030204" pitchFamily="2" charset="-79"/>
                <a:cs typeface="+mn-cs"/>
              </a:rPr>
              <a:t>قصّة سيّدنا يوسف الصدّيق (عليه السلام)</a:t>
            </a:r>
            <a:br>
              <a:rPr lang="ar-EG" altLang="he-IL" dirty="0">
                <a:latin typeface="Varela Round" panose="020F0502020204030204" pitchFamily="2" charset="-79"/>
                <a:ea typeface="Varela Round" panose="020F0502020204030204" pitchFamily="2" charset="-79"/>
                <a:cs typeface="+mn-cs"/>
              </a:rPr>
            </a:br>
            <a:r>
              <a:rPr lang="ar-EG" altLang="he-IL" dirty="0">
                <a:latin typeface="Varela Round" panose="020F0502020204030204" pitchFamily="2" charset="-79"/>
                <a:ea typeface="Varela Round" panose="020F0502020204030204" pitchFamily="2" charset="-79"/>
                <a:cs typeface="+mn-cs"/>
              </a:rPr>
              <a:t>للصفّين</a:t>
            </a:r>
            <a:br>
              <a:rPr lang="ar-EG" altLang="he-IL" dirty="0">
                <a:latin typeface="Varela Round" panose="020F0502020204030204" pitchFamily="2" charset="-79"/>
                <a:ea typeface="Varela Round" panose="020F0502020204030204" pitchFamily="2" charset="-79"/>
                <a:cs typeface="+mn-cs"/>
              </a:rPr>
            </a:br>
            <a:r>
              <a:rPr lang="ar-EG" altLang="he-IL" dirty="0">
                <a:latin typeface="Varela Round" panose="020F0502020204030204" pitchFamily="2" charset="-79"/>
                <a:ea typeface="Varela Round" panose="020F0502020204030204" pitchFamily="2" charset="-79"/>
                <a:cs typeface="+mn-cs"/>
              </a:rPr>
              <a:t> الخامس والسادس الابتدائي</a:t>
            </a:r>
            <a:endParaRPr altLang="he-IL" dirty="0">
              <a:latin typeface="Varela Round" panose="020F0502020204030204" pitchFamily="2" charset="-79"/>
              <a:ea typeface="Varela Round" panose="020F0502020204030204" pitchFamily="2" charset="-79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2797790" y="1141333"/>
            <a:ext cx="994886" cy="449818"/>
          </a:xfrm>
          <a:prstGeom prst="roundRect">
            <a:avLst>
              <a:gd name="adj" fmla="val 17881"/>
            </a:avLst>
          </a:prstGeom>
          <a:solidFill>
            <a:srgbClr val="D8E7F3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3" name="Text 1"/>
          <p:cNvSpPr/>
          <p:nvPr/>
        </p:nvSpPr>
        <p:spPr>
          <a:xfrm>
            <a:off x="12941379" y="1213128"/>
            <a:ext cx="707708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التدريبات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160187" y="1686878"/>
            <a:ext cx="5632490" cy="726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📝</a:t>
            </a:r>
            <a:r>
              <a:rPr lang="en-US" sz="3200" b="1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 تدريبات الطالب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13254157" y="2772727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6" name="Text 4"/>
          <p:cNvSpPr/>
          <p:nvPr/>
        </p:nvSpPr>
        <p:spPr>
          <a:xfrm>
            <a:off x="13354407" y="2830711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650"/>
              </a:lnSpc>
              <a:buNone/>
            </a:pPr>
            <a:r>
              <a:rPr lang="en-US" sz="26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10198656" y="285500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أسئلة الفهم والاستيعاب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464862" y="3350537"/>
            <a:ext cx="5549979" cy="1694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أجب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بجملة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كاملة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:</a:t>
            </a:r>
          </a:p>
          <a:p>
            <a:pPr marL="0" indent="0" algn="r" rtl="1">
              <a:lnSpc>
                <a:spcPts val="3000"/>
              </a:lnSpc>
              <a:buNone/>
            </a:pPr>
            <a:r>
              <a:rPr lang="ar-EG" sz="2400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أ.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لماذا حسد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إخوةُ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يوسفَ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(ع)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أخاهم؟ </a:t>
            </a:r>
            <a:endParaRPr lang="en-US" sz="2400" b="1" dirty="0">
              <a:solidFill>
                <a:srgbClr val="2B3541"/>
              </a:solidFill>
              <a:latin typeface="Arial" panose="020B0604020202020204" pitchFamily="34" charset="0"/>
              <a:ea typeface="Funnel Sans" pitchFamily="34" charset="-122"/>
              <a:cs typeface="Arial" panose="020B0604020202020204" pitchFamily="34" charset="0"/>
            </a:endParaRPr>
          </a:p>
          <a:p>
            <a:pPr marL="0" indent="0" algn="r" rtl="1">
              <a:lnSpc>
                <a:spcPts val="3000"/>
              </a:lnSpc>
              <a:buNone/>
            </a:pPr>
            <a:r>
              <a:rPr lang="ar-EG" sz="2400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ب.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ماذا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قال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يوسف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(ع)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لإخوته حين عرفهم؟ </a:t>
            </a:r>
            <a:endParaRPr lang="en-US" sz="2400" b="1" dirty="0">
              <a:solidFill>
                <a:srgbClr val="2B3541"/>
              </a:solidFill>
              <a:latin typeface="Arial" panose="020B0604020202020204" pitchFamily="34" charset="0"/>
              <a:ea typeface="Funnel Sans" pitchFamily="34" charset="-122"/>
              <a:cs typeface="Arial" panose="020B0604020202020204" pitchFamily="34" charset="0"/>
            </a:endParaRPr>
          </a:p>
          <a:p>
            <a:pPr marL="0" indent="0" algn="r" rtl="1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ج</a:t>
            </a:r>
            <a:r>
              <a:rPr lang="ar-EG" sz="2400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.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ما الذي ميّز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يوسف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(ع)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في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السجن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؟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6627138" y="2772727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10" name="Text 8"/>
          <p:cNvSpPr/>
          <p:nvPr/>
        </p:nvSpPr>
        <p:spPr>
          <a:xfrm>
            <a:off x="6727388" y="2830711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650"/>
              </a:lnSpc>
              <a:buNone/>
            </a:pPr>
            <a:r>
              <a:rPr lang="en-US" sz="26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9"/>
          <p:cNvSpPr/>
          <p:nvPr/>
        </p:nvSpPr>
        <p:spPr>
          <a:xfrm>
            <a:off x="3571637" y="285500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أكمل الجمل الآتية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37724" y="3350538"/>
            <a:ext cx="555009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① التوحيد يعني أن نعبد .......... وحده لا شريك له.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lnSpc>
                <a:spcPts val="300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②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لُقِّب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سيّدنا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يوسف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(ع) 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بـ "الصِّدِّيق" لأنه ..........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lnSpc>
                <a:spcPts val="300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③ الفضيلة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التي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أظه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رها سيّدنا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يوسف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(ع)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حين عفا عن إخوته تُسمّى ..........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13254157" y="5361384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14" name="Text 12"/>
          <p:cNvSpPr/>
          <p:nvPr/>
        </p:nvSpPr>
        <p:spPr>
          <a:xfrm>
            <a:off x="13354407" y="5419368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650"/>
              </a:lnSpc>
              <a:buNone/>
            </a:pPr>
            <a:r>
              <a:rPr lang="en-US" sz="26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3"/>
          <p:cNvSpPr/>
          <p:nvPr/>
        </p:nvSpPr>
        <p:spPr>
          <a:xfrm>
            <a:off x="10198656" y="544365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نشاط التفكير الناقد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464862" y="5939195"/>
            <a:ext cx="5549979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تخيّل أنك في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موقف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سيّدنا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يوسف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(ع)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حين ألقاه إخوته في البئر.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كيف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ستتصر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ّ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ف؟ وما الفضائل التي ستستعين بها؟ اكتب ٣ أسطر.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6627138" y="5361384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18" name="Text 16"/>
          <p:cNvSpPr/>
          <p:nvPr/>
        </p:nvSpPr>
        <p:spPr>
          <a:xfrm>
            <a:off x="6727388" y="5419368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650"/>
              </a:lnSpc>
              <a:buNone/>
            </a:pPr>
            <a:r>
              <a:rPr lang="en-US" sz="26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4</a:t>
            </a:r>
            <a:endParaRPr lang="en-US" sz="2650" dirty="0"/>
          </a:p>
        </p:txBody>
      </p:sp>
      <p:sp>
        <p:nvSpPr>
          <p:cNvPr id="19" name="Text 17"/>
          <p:cNvSpPr/>
          <p:nvPr/>
        </p:nvSpPr>
        <p:spPr>
          <a:xfrm>
            <a:off x="3571637" y="544365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نشاط الربط بالقيم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837724" y="5939194"/>
            <a:ext cx="5550098" cy="2057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اربط كل موقف من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مواقف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سيّدنا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يوسف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(ع)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بالفضيلة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المناسبة: </a:t>
            </a:r>
            <a:r>
              <a:rPr lang="en-US" sz="2400" b="1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السجن</a:t>
            </a:r>
            <a:r>
              <a:rPr lang="en-US" sz="2400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الظالم</a:t>
            </a:r>
            <a:r>
              <a:rPr lang="en-US" sz="2400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— </a:t>
            </a:r>
          </a:p>
          <a:p>
            <a:pPr marL="0" indent="0" algn="r" rtl="1">
              <a:lnSpc>
                <a:spcPts val="3000"/>
              </a:lnSpc>
              <a:buNone/>
            </a:pPr>
            <a:r>
              <a:rPr lang="en-US" sz="2400" b="1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العفو</a:t>
            </a:r>
            <a:r>
              <a:rPr lang="en-US" sz="2400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عن </a:t>
            </a:r>
            <a:r>
              <a:rPr lang="en-US" sz="2400" b="1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الإخوة</a:t>
            </a:r>
            <a:r>
              <a:rPr lang="en-US" sz="2400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— </a:t>
            </a:r>
          </a:p>
          <a:p>
            <a:pPr marL="0" indent="0" algn="r" rtl="1">
              <a:lnSpc>
                <a:spcPts val="3000"/>
              </a:lnSpc>
              <a:buNone/>
            </a:pPr>
            <a:r>
              <a:rPr lang="en-US" sz="2400" b="1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رفض</a:t>
            </a:r>
            <a:r>
              <a:rPr lang="en-US" sz="2400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الفتنة</a:t>
            </a:r>
            <a:r>
              <a:rPr lang="en-US" sz="2400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— </a:t>
            </a:r>
          </a:p>
          <a:p>
            <a:pPr marL="0" indent="0" algn="r" rtl="1">
              <a:lnSpc>
                <a:spcPts val="3000"/>
              </a:lnSpc>
              <a:buNone/>
            </a:pPr>
            <a:r>
              <a:rPr lang="en-US" sz="2400" b="1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الدعوة</a:t>
            </a:r>
            <a:r>
              <a:rPr lang="en-US" sz="2400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إلى</a:t>
            </a:r>
            <a:r>
              <a:rPr lang="en-US" sz="2400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التوحيد</a:t>
            </a:r>
            <a:r>
              <a:rPr lang="en-US" sz="2400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------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56302" y="996910"/>
            <a:ext cx="623637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00"/>
              </a:lnSpc>
              <a:buNone/>
            </a:pPr>
            <a:r>
              <a:rPr lang="en-US" sz="3200" b="1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ماذا تعلّمنا </a:t>
            </a:r>
            <a:r>
              <a:rPr lang="en-US" sz="3200" b="1" dirty="0" err="1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من</a:t>
            </a:r>
            <a:r>
              <a:rPr lang="en-US" sz="3200" b="1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قص</a:t>
            </a:r>
            <a:r>
              <a:rPr lang="ar-EG" sz="3200" b="1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ّ</a:t>
            </a:r>
            <a:r>
              <a:rPr lang="en-US" sz="3200" b="1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ة </a:t>
            </a:r>
            <a:r>
              <a:rPr lang="ar-EG" sz="3200" b="1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سيّدنا </a:t>
            </a:r>
            <a:r>
              <a:rPr lang="en-US" sz="3200" b="1" dirty="0" err="1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يوسف</a:t>
            </a:r>
            <a:r>
              <a:rPr lang="en-US" sz="3200" b="1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 </a:t>
            </a:r>
            <a:r>
              <a:rPr lang="ar-EG" sz="3200" b="1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(ع)</a:t>
            </a:r>
            <a:r>
              <a:rPr lang="en-US" sz="3200" b="1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؟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324124" y="2059900"/>
            <a:ext cx="7468553" cy="3495675"/>
          </a:xfrm>
          <a:prstGeom prst="roundRect">
            <a:avLst>
              <a:gd name="adj" fmla="val 2876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5" name="Shape 2"/>
          <p:cNvSpPr/>
          <p:nvPr/>
        </p:nvSpPr>
        <p:spPr>
          <a:xfrm>
            <a:off x="10058400" y="2067520"/>
            <a:ext cx="3726656" cy="2123242"/>
          </a:xfrm>
          <a:prstGeom prst="rect">
            <a:avLst/>
          </a:prstGeom>
          <a:solidFill>
            <a:srgbClr val="FAF5EB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6" name="Shape 3"/>
          <p:cNvSpPr/>
          <p:nvPr/>
        </p:nvSpPr>
        <p:spPr>
          <a:xfrm>
            <a:off x="10058400" y="2067520"/>
            <a:ext cx="30480" cy="2123242"/>
          </a:xfrm>
          <a:prstGeom prst="roundRect">
            <a:avLst>
              <a:gd name="adj" fmla="val 329856"/>
            </a:avLst>
          </a:prstGeom>
          <a:solidFill>
            <a:srgbClr val="D5CDBE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7" name="Text 4"/>
          <p:cNvSpPr/>
          <p:nvPr/>
        </p:nvSpPr>
        <p:spPr>
          <a:xfrm>
            <a:off x="10729555" y="230683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الثبات على التوحيد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656808" y="2802374"/>
            <a:ext cx="288893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مهما اشتدّت المحن، فالتمسّك بعبادة الله وحده هو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طريق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النجاة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9759196" y="2829878"/>
            <a:ext cx="598408" cy="598408"/>
          </a:xfrm>
          <a:prstGeom prst="roundRect">
            <a:avLst>
              <a:gd name="adj" fmla="val 16801"/>
            </a:avLst>
          </a:prstGeom>
          <a:solidFill>
            <a:srgbClr val="FAF5EB"/>
          </a:solidFill>
          <a:ln w="3048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8858" y="2979420"/>
            <a:ext cx="299204" cy="299204"/>
          </a:xfrm>
          <a:prstGeom prst="rect">
            <a:avLst/>
          </a:prstGeom>
        </p:spPr>
      </p:pic>
      <p:sp>
        <p:nvSpPr>
          <p:cNvPr id="11" name="Shape 7"/>
          <p:cNvSpPr/>
          <p:nvPr/>
        </p:nvSpPr>
        <p:spPr>
          <a:xfrm>
            <a:off x="6331744" y="2067520"/>
            <a:ext cx="3726656" cy="2123242"/>
          </a:xfrm>
          <a:prstGeom prst="roundRect">
            <a:avLst>
              <a:gd name="adj" fmla="val 4735"/>
            </a:avLst>
          </a:prstGeom>
          <a:solidFill>
            <a:srgbClr val="FAF5EB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12" name="Text 8"/>
          <p:cNvSpPr/>
          <p:nvPr/>
        </p:nvSpPr>
        <p:spPr>
          <a:xfrm>
            <a:off x="6643807" y="230683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الصبر مفتاح الفرج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6571059" y="2802374"/>
            <a:ext cx="288893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صبر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سيّدنا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يوسف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(ع)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سنواتٍ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طويلة، فكانت نهايته تمكينًا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ورفعةً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وكرامة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6331744" y="4190762"/>
            <a:ext cx="7453312" cy="1357193"/>
          </a:xfrm>
          <a:prstGeom prst="rect">
            <a:avLst/>
          </a:prstGeom>
          <a:solidFill>
            <a:srgbClr val="FAF5EB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15" name="Shape 11"/>
          <p:cNvSpPr/>
          <p:nvPr/>
        </p:nvSpPr>
        <p:spPr>
          <a:xfrm>
            <a:off x="6331744" y="4190762"/>
            <a:ext cx="30480" cy="1357193"/>
          </a:xfrm>
          <a:prstGeom prst="roundRect">
            <a:avLst>
              <a:gd name="adj" fmla="val 329856"/>
            </a:avLst>
          </a:prstGeom>
          <a:solidFill>
            <a:srgbClr val="D5CDBE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16" name="Shape 12"/>
          <p:cNvSpPr/>
          <p:nvPr/>
        </p:nvSpPr>
        <p:spPr>
          <a:xfrm>
            <a:off x="6331744" y="4190762"/>
            <a:ext cx="7453312" cy="30480"/>
          </a:xfrm>
          <a:prstGeom prst="roundRect">
            <a:avLst>
              <a:gd name="adj" fmla="val 329856"/>
            </a:avLst>
          </a:prstGeom>
          <a:solidFill>
            <a:srgbClr val="D5CDBE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17" name="Text 13"/>
          <p:cNvSpPr/>
          <p:nvPr/>
        </p:nvSpPr>
        <p:spPr>
          <a:xfrm>
            <a:off x="10729555" y="44300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العفو شيمة الكرام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6930152" y="4925616"/>
            <a:ext cx="6615589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العفو عن المسيء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دليل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قو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ّ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ة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الشخصي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ّ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ة وسموّ الأخلاق، لا ضعفها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5"/>
          <p:cNvSpPr/>
          <p:nvPr/>
        </p:nvSpPr>
        <p:spPr>
          <a:xfrm>
            <a:off x="6032540" y="4570095"/>
            <a:ext cx="598408" cy="598408"/>
          </a:xfrm>
          <a:prstGeom prst="roundRect">
            <a:avLst>
              <a:gd name="adj" fmla="val 16801"/>
            </a:avLst>
          </a:prstGeom>
          <a:solidFill>
            <a:srgbClr val="FAF5EB"/>
          </a:solidFill>
          <a:ln w="3048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pic>
        <p:nvPicPr>
          <p:cNvPr id="20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82201" y="4719638"/>
            <a:ext cx="299204" cy="299204"/>
          </a:xfrm>
          <a:prstGeom prst="rect">
            <a:avLst/>
          </a:prstGeom>
        </p:spPr>
      </p:pic>
      <p:sp>
        <p:nvSpPr>
          <p:cNvPr id="21" name="Shape 16"/>
          <p:cNvSpPr/>
          <p:nvPr/>
        </p:nvSpPr>
        <p:spPr>
          <a:xfrm>
            <a:off x="6324124" y="5824776"/>
            <a:ext cx="7468553" cy="1407795"/>
          </a:xfrm>
          <a:prstGeom prst="roundRect">
            <a:avLst>
              <a:gd name="adj" fmla="val 7142"/>
            </a:avLst>
          </a:prstGeom>
          <a:solidFill>
            <a:srgbClr val="C5DBED"/>
          </a:solidFill>
          <a:ln/>
        </p:spPr>
        <p:txBody>
          <a:bodyPr/>
          <a:lstStyle/>
          <a:p>
            <a:endParaRPr lang="he-IL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3439" y="6188750"/>
            <a:ext cx="299204" cy="239316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7101959" y="6123861"/>
            <a:ext cx="6451402" cy="7736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0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💡.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تذكّر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دائمًا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: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قص</a:t>
            </a:r>
            <a:r>
              <a:rPr lang="ar-EG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ّ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ة </a:t>
            </a:r>
            <a:r>
              <a:rPr lang="ar-EG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سيّدنا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يوسف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(ع)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تُعلّمنا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أن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الله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لا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يُضي</a:t>
            </a:r>
            <a:r>
              <a:rPr lang="ar-EG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ّ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ع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أجر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من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أحسن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،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وأن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بعد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كل</a:t>
            </a:r>
            <a:r>
              <a:rPr lang="ar-EG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ّ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ضيق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فرجًا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قريبًا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بإذن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الله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.</a:t>
            </a:r>
            <a:endParaRPr lang="en-US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997692"/>
            <a:ext cx="7774261" cy="30231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5500"/>
              </a:lnSpc>
              <a:buNone/>
            </a:pPr>
            <a:r>
              <a:rPr lang="ar-EG" sz="4400" dirty="0">
                <a:solidFill>
                  <a:srgbClr val="051D3A"/>
                </a:solidFill>
                <a:latin typeface="Funnel Display" pitchFamily="34" charset="0"/>
              </a:rPr>
              <a:t>قصّة سيّدنا يوسف الصدّيق عليه السلام</a:t>
            </a:r>
          </a:p>
          <a:p>
            <a:pPr marL="0" indent="0" algn="ctr" rtl="1">
              <a:lnSpc>
                <a:spcPts val="5500"/>
              </a:lnSpc>
              <a:buNone/>
            </a:pPr>
            <a:r>
              <a:rPr lang="ar-EG" sz="4400" dirty="0">
                <a:solidFill>
                  <a:srgbClr val="051D3A"/>
                </a:solidFill>
                <a:latin typeface="Funnel Display" pitchFamily="34" charset="0"/>
              </a:rPr>
              <a:t>  </a:t>
            </a:r>
            <a:r>
              <a:rPr lang="ar-EG" sz="3200" dirty="0">
                <a:solidFill>
                  <a:srgbClr val="051D3A"/>
                </a:solidFill>
                <a:latin typeface="Funnel Display" pitchFamily="34" charset="0"/>
              </a:rPr>
              <a:t>وحدة تعليميّة للصفّين الخامس والسادس الابتدائي</a:t>
            </a:r>
          </a:p>
          <a:p>
            <a:pPr marL="0" indent="0" algn="ctr" rtl="1">
              <a:lnSpc>
                <a:spcPts val="5500"/>
              </a:lnSpc>
              <a:buNone/>
            </a:pPr>
            <a:r>
              <a:rPr lang="ar-EG" sz="3200" dirty="0">
                <a:solidFill>
                  <a:srgbClr val="051D3A"/>
                </a:solidFill>
                <a:latin typeface="Funnel Display" pitchFamily="34" charset="0"/>
              </a:rPr>
              <a:t>   نتعلّم من أجمل قصص الأنبياء قِيَم الصدق، والتوحيد،</a:t>
            </a:r>
          </a:p>
          <a:p>
            <a:pPr marL="0" indent="0" algn="ctr" rtl="1">
              <a:lnSpc>
                <a:spcPts val="5500"/>
              </a:lnSpc>
              <a:buNone/>
            </a:pPr>
            <a:r>
              <a:rPr lang="ar-EG" sz="3200" dirty="0">
                <a:solidFill>
                  <a:srgbClr val="051D3A"/>
                </a:solidFill>
                <a:latin typeface="Funnel Display" pitchFamily="34" charset="0"/>
              </a:rPr>
              <a:t>   والعفو.</a:t>
            </a:r>
            <a:endParaRPr lang="ar-EG" sz="4400" dirty="0">
              <a:solidFill>
                <a:srgbClr val="051D3A"/>
              </a:solidFill>
              <a:latin typeface="Funnel Display" pitchFamily="34" charset="0"/>
            </a:endParaRPr>
          </a:p>
          <a:p>
            <a:pPr marL="0" indent="0" algn="r" rtl="1">
              <a:lnSpc>
                <a:spcPts val="5500"/>
              </a:lnSpc>
              <a:buNone/>
            </a:pPr>
            <a:endParaRPr lang="en-US" sz="4400" dirty="0"/>
          </a:p>
        </p:txBody>
      </p:sp>
      <p:sp>
        <p:nvSpPr>
          <p:cNvPr id="5" name="Shape 2"/>
          <p:cNvSpPr/>
          <p:nvPr/>
        </p:nvSpPr>
        <p:spPr>
          <a:xfrm>
            <a:off x="6826568" y="5291018"/>
            <a:ext cx="1479709" cy="449818"/>
          </a:xfrm>
          <a:prstGeom prst="roundRect">
            <a:avLst>
              <a:gd name="adj" fmla="val 17881"/>
            </a:avLst>
          </a:prstGeom>
          <a:solidFill>
            <a:srgbClr val="D8E7F3"/>
          </a:solidFill>
          <a:ln/>
        </p:spPr>
        <p:txBody>
          <a:bodyPr/>
          <a:lstStyle/>
          <a:p>
            <a:r>
              <a:rPr lang="ar-EG" dirty="0"/>
              <a:t>تربية توحيديّة</a:t>
            </a:r>
            <a:endParaRPr lang="he-IL" dirty="0"/>
          </a:p>
        </p:txBody>
      </p:sp>
      <p:sp>
        <p:nvSpPr>
          <p:cNvPr id="7" name="Shape 4"/>
          <p:cNvSpPr/>
          <p:nvPr/>
        </p:nvSpPr>
        <p:spPr>
          <a:xfrm>
            <a:off x="5427345" y="5283398"/>
            <a:ext cx="1279565" cy="465058"/>
          </a:xfrm>
          <a:prstGeom prst="roundRect">
            <a:avLst>
              <a:gd name="adj" fmla="val 17295"/>
            </a:avLst>
          </a:prstGeom>
          <a:noFill/>
          <a:ln w="7620">
            <a:solidFill>
              <a:srgbClr val="3371A5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8" name="Text 5"/>
          <p:cNvSpPr/>
          <p:nvPr/>
        </p:nvSpPr>
        <p:spPr>
          <a:xfrm>
            <a:off x="5578554" y="5362813"/>
            <a:ext cx="977146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500" dirty="0">
                <a:solidFill>
                  <a:srgbClr val="3371A5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تعليم عن بُعد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60187" y="749856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5500"/>
              </a:lnSpc>
              <a:buNone/>
            </a:pPr>
            <a:r>
              <a:rPr lang="en-US" sz="4400" dirty="0"/>
              <a:t>    </a:t>
            </a:r>
            <a:r>
              <a:rPr lang="ar-EG" sz="4400" dirty="0"/>
              <a:t>أهداف الوحدة التعليميّة:</a:t>
            </a:r>
            <a:r>
              <a:rPr lang="en-US" sz="4400" dirty="0"/>
              <a:t>     </a:t>
            </a:r>
          </a:p>
        </p:txBody>
      </p:sp>
      <p:sp>
        <p:nvSpPr>
          <p:cNvPr id="3" name="Text 1"/>
          <p:cNvSpPr/>
          <p:nvPr/>
        </p:nvSpPr>
        <p:spPr>
          <a:xfrm>
            <a:off x="837724" y="1693188"/>
            <a:ext cx="12954952" cy="622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3200" dirty="0">
                <a:solidFill>
                  <a:srgbClr val="2B3541"/>
                </a:solidFill>
                <a:latin typeface="Abadi" panose="020B0604020104020204" pitchFamily="34" charset="0"/>
                <a:ea typeface="Funnel Sans" pitchFamily="34" charset="-122"/>
              </a:rPr>
              <a:t>بنهاية هذه الوحدة، </a:t>
            </a:r>
            <a:r>
              <a:rPr lang="en-US" sz="3200" dirty="0" err="1">
                <a:solidFill>
                  <a:srgbClr val="2B3541"/>
                </a:solidFill>
                <a:latin typeface="Abadi" panose="020B0604020104020204" pitchFamily="34" charset="0"/>
                <a:ea typeface="Funnel Sans" pitchFamily="34" charset="-122"/>
              </a:rPr>
              <a:t>سيكون</a:t>
            </a:r>
            <a:r>
              <a:rPr lang="en-US" sz="3200" dirty="0">
                <a:solidFill>
                  <a:srgbClr val="2B3541"/>
                </a:solidFill>
                <a:latin typeface="Abadi" panose="020B0604020104020204" pitchFamily="34" charset="0"/>
                <a:ea typeface="Funnel Sans" pitchFamily="34" charset="-122"/>
              </a:rPr>
              <a:t> </a:t>
            </a:r>
            <a:r>
              <a:rPr lang="en-US" sz="3200" dirty="0" err="1">
                <a:solidFill>
                  <a:srgbClr val="2B3541"/>
                </a:solidFill>
                <a:latin typeface="Abadi" panose="020B0604020104020204" pitchFamily="34" charset="0"/>
                <a:ea typeface="Funnel Sans" pitchFamily="34" charset="-122"/>
              </a:rPr>
              <a:t>الط</a:t>
            </a:r>
            <a:r>
              <a:rPr lang="ar-EG" sz="3200" dirty="0">
                <a:solidFill>
                  <a:srgbClr val="2B3541"/>
                </a:solidFill>
                <a:latin typeface="Abadi" panose="020B0604020104020204" pitchFamily="34" charset="0"/>
                <a:ea typeface="Funnel Sans" pitchFamily="34" charset="-122"/>
              </a:rPr>
              <a:t>الب </a:t>
            </a:r>
            <a:r>
              <a:rPr lang="en-US" sz="3200" dirty="0" err="1">
                <a:solidFill>
                  <a:srgbClr val="2B3541"/>
                </a:solidFill>
                <a:latin typeface="Abadi" panose="020B0604020104020204" pitchFamily="34" charset="0"/>
                <a:ea typeface="Funnel Sans" pitchFamily="34" charset="-122"/>
              </a:rPr>
              <a:t>قادرًا</a:t>
            </a:r>
            <a:r>
              <a:rPr lang="en-US" sz="3200" dirty="0">
                <a:solidFill>
                  <a:srgbClr val="2B3541"/>
                </a:solidFill>
                <a:latin typeface="Abadi" panose="020B0604020104020204" pitchFamily="34" charset="0"/>
                <a:ea typeface="Funnel Sans" pitchFamily="34" charset="-122"/>
              </a:rPr>
              <a:t> </a:t>
            </a:r>
            <a:r>
              <a:rPr lang="ar-EG" sz="3200" dirty="0">
                <a:solidFill>
                  <a:srgbClr val="2B3541"/>
                </a:solidFill>
                <a:latin typeface="Abadi" panose="020B0604020104020204" pitchFamily="34" charset="0"/>
                <a:ea typeface="Funnel Sans" pitchFamily="34" charset="-122"/>
              </a:rPr>
              <a:t>على:</a:t>
            </a:r>
            <a:endParaRPr lang="en-US" sz="3200" dirty="0">
              <a:latin typeface="Abadi" panose="020B0604020104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434858" y="2584847"/>
            <a:ext cx="6357818" cy="2136219"/>
          </a:xfrm>
          <a:prstGeom prst="roundRect">
            <a:avLst>
              <a:gd name="adj" fmla="val 4706"/>
            </a:avLst>
          </a:prstGeom>
          <a:solidFill>
            <a:srgbClr val="FAF5EB"/>
          </a:solidFill>
          <a:ln w="3048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5" name="Shape 3"/>
          <p:cNvSpPr/>
          <p:nvPr/>
        </p:nvSpPr>
        <p:spPr>
          <a:xfrm>
            <a:off x="7465338" y="2615327"/>
            <a:ext cx="6296858" cy="718066"/>
          </a:xfrm>
          <a:prstGeom prst="roundRect">
            <a:avLst>
              <a:gd name="adj" fmla="val 8908"/>
            </a:avLst>
          </a:prstGeom>
          <a:solidFill>
            <a:srgbClr val="FAF5EB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6" name="Text 4"/>
          <p:cNvSpPr/>
          <p:nvPr/>
        </p:nvSpPr>
        <p:spPr>
          <a:xfrm>
            <a:off x="10434280" y="2746177"/>
            <a:ext cx="358973" cy="448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1</a:t>
            </a:r>
            <a:endParaRPr lang="en-US" sz="2800" dirty="0"/>
          </a:p>
        </p:txBody>
      </p:sp>
      <p:sp>
        <p:nvSpPr>
          <p:cNvPr id="7" name="Text 5"/>
          <p:cNvSpPr/>
          <p:nvPr/>
        </p:nvSpPr>
        <p:spPr>
          <a:xfrm>
            <a:off x="10706695" y="357270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3200" dirty="0" err="1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معرفة</a:t>
            </a:r>
            <a:r>
              <a:rPr lang="en-US" sz="3200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القص</a:t>
            </a:r>
            <a:r>
              <a:rPr lang="ar-EG" sz="3200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ّ</a:t>
            </a:r>
            <a:r>
              <a:rPr lang="en-US" sz="3200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ة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704653" y="4068247"/>
            <a:ext cx="581822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سرد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أحداث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قص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ّ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ة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سي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ّ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دنا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يوسف عليه السلام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بالترتيب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الصحيح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837724" y="2584847"/>
            <a:ext cx="6357818" cy="2262425"/>
          </a:xfrm>
          <a:prstGeom prst="roundRect">
            <a:avLst>
              <a:gd name="adj" fmla="val 4706"/>
            </a:avLst>
          </a:prstGeom>
          <a:solidFill>
            <a:srgbClr val="FAF5EB"/>
          </a:solidFill>
          <a:ln w="3048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10" name="Shape 8"/>
          <p:cNvSpPr/>
          <p:nvPr/>
        </p:nvSpPr>
        <p:spPr>
          <a:xfrm>
            <a:off x="868204" y="2615327"/>
            <a:ext cx="6296858" cy="718066"/>
          </a:xfrm>
          <a:prstGeom prst="roundRect">
            <a:avLst>
              <a:gd name="adj" fmla="val 8908"/>
            </a:avLst>
          </a:prstGeom>
          <a:solidFill>
            <a:srgbClr val="FAF5EB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11" name="Text 9"/>
          <p:cNvSpPr/>
          <p:nvPr/>
        </p:nvSpPr>
        <p:spPr>
          <a:xfrm>
            <a:off x="3837146" y="2746177"/>
            <a:ext cx="358973" cy="448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2</a:t>
            </a:r>
            <a:endParaRPr lang="en-US" sz="2800" dirty="0"/>
          </a:p>
        </p:txBody>
      </p:sp>
      <p:sp>
        <p:nvSpPr>
          <p:cNvPr id="12" name="Text 10"/>
          <p:cNvSpPr/>
          <p:nvPr/>
        </p:nvSpPr>
        <p:spPr>
          <a:xfrm>
            <a:off x="4109561" y="357270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3200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فهم التوحيد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107519" y="4068247"/>
            <a:ext cx="581822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</a:rPr>
              <a:t>تعريف دين التوحيد وإدراك فضائله من </a:t>
            </a:r>
            <a:r>
              <a:rPr lang="en-US" sz="28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</a:rPr>
              <a:t>خلال</a:t>
            </a:r>
            <a:r>
              <a:rPr lang="en-US" sz="2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</a:rPr>
              <a:t>سيرة</a:t>
            </a:r>
            <a:endParaRPr lang="en-US" sz="2800" dirty="0">
              <a:solidFill>
                <a:srgbClr val="2B3541"/>
              </a:solidFill>
              <a:latin typeface="Funnel Sans" pitchFamily="34" charset="0"/>
              <a:ea typeface="Funnel Sans" pitchFamily="34" charset="-122"/>
            </a:endParaRPr>
          </a:p>
          <a:p>
            <a:pPr marL="0" indent="0" algn="r" rtl="1">
              <a:lnSpc>
                <a:spcPts val="30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</a:rPr>
              <a:t>النبي</a:t>
            </a:r>
            <a:r>
              <a:rPr lang="en-US" sz="2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</a:rPr>
              <a:t>يوسف</a:t>
            </a:r>
            <a:r>
              <a:rPr lang="en-US" sz="2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</a:rPr>
              <a:t> </a:t>
            </a:r>
            <a:r>
              <a:rPr lang="ar-EG" sz="2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</a:rPr>
              <a:t>عليه السلام.</a:t>
            </a:r>
            <a:endParaRPr lang="en-US" sz="2800" dirty="0"/>
          </a:p>
        </p:txBody>
      </p:sp>
      <p:sp>
        <p:nvSpPr>
          <p:cNvPr id="14" name="Shape 12"/>
          <p:cNvSpPr/>
          <p:nvPr/>
        </p:nvSpPr>
        <p:spPr>
          <a:xfrm>
            <a:off x="7404378" y="5039839"/>
            <a:ext cx="6357818" cy="2519243"/>
          </a:xfrm>
          <a:prstGeom prst="roundRect">
            <a:avLst>
              <a:gd name="adj" fmla="val 3991"/>
            </a:avLst>
          </a:prstGeom>
          <a:solidFill>
            <a:srgbClr val="FAF5EB"/>
          </a:solidFill>
          <a:ln w="3048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15" name="Shape 13"/>
          <p:cNvSpPr/>
          <p:nvPr/>
        </p:nvSpPr>
        <p:spPr>
          <a:xfrm>
            <a:off x="7465338" y="4990862"/>
            <a:ext cx="6296858" cy="718066"/>
          </a:xfrm>
          <a:prstGeom prst="roundRect">
            <a:avLst>
              <a:gd name="adj" fmla="val 8908"/>
            </a:avLst>
          </a:prstGeom>
          <a:solidFill>
            <a:srgbClr val="FAF5EB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16" name="Text 14"/>
          <p:cNvSpPr/>
          <p:nvPr/>
        </p:nvSpPr>
        <p:spPr>
          <a:xfrm>
            <a:off x="10434280" y="5121712"/>
            <a:ext cx="358973" cy="448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3</a:t>
            </a:r>
            <a:endParaRPr lang="en-US" sz="2800" dirty="0"/>
          </a:p>
        </p:txBody>
      </p:sp>
      <p:sp>
        <p:nvSpPr>
          <p:cNvPr id="17" name="Text 15"/>
          <p:cNvSpPr/>
          <p:nvPr/>
        </p:nvSpPr>
        <p:spPr>
          <a:xfrm>
            <a:off x="10706695" y="594824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3200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استخلاص القيم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704653" y="6443782"/>
            <a:ext cx="581822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تحديد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الفضائل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الأخلاقي</a:t>
            </a:r>
            <a:r>
              <a:rPr lang="ar-EG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ّ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ة الواردة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في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القص</a:t>
            </a:r>
            <a:r>
              <a:rPr lang="ar-EG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ّ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ة كالصبر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والعفو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والأمانة</a:t>
            </a:r>
            <a:r>
              <a:rPr lang="ar-EG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837724" y="4960382"/>
            <a:ext cx="6357818" cy="2519243"/>
          </a:xfrm>
          <a:prstGeom prst="roundRect">
            <a:avLst>
              <a:gd name="adj" fmla="val 3991"/>
            </a:avLst>
          </a:prstGeom>
          <a:solidFill>
            <a:srgbClr val="FAF5EB"/>
          </a:solidFill>
          <a:ln w="3048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20" name="Shape 18"/>
          <p:cNvSpPr/>
          <p:nvPr/>
        </p:nvSpPr>
        <p:spPr>
          <a:xfrm>
            <a:off x="868204" y="4990862"/>
            <a:ext cx="6296858" cy="718066"/>
          </a:xfrm>
          <a:prstGeom prst="roundRect">
            <a:avLst>
              <a:gd name="adj" fmla="val 8908"/>
            </a:avLst>
          </a:prstGeom>
          <a:solidFill>
            <a:srgbClr val="FAF5EB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21" name="Text 19"/>
          <p:cNvSpPr/>
          <p:nvPr/>
        </p:nvSpPr>
        <p:spPr>
          <a:xfrm>
            <a:off x="3837146" y="5121712"/>
            <a:ext cx="358973" cy="448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4</a:t>
            </a:r>
            <a:endParaRPr lang="en-US" sz="2800" dirty="0"/>
          </a:p>
        </p:txBody>
      </p:sp>
      <p:sp>
        <p:nvSpPr>
          <p:cNvPr id="22" name="Text 20"/>
          <p:cNvSpPr/>
          <p:nvPr/>
        </p:nvSpPr>
        <p:spPr>
          <a:xfrm>
            <a:off x="4109561" y="594824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3200" dirty="0" err="1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التطبيق</a:t>
            </a:r>
            <a:r>
              <a:rPr lang="en-US" sz="3200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العملي</a:t>
            </a:r>
            <a:r>
              <a:rPr lang="ar-EG" sz="3200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ّ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1107519" y="6443782"/>
            <a:ext cx="581822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الإجابة عن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أسئلة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تدريبي</a:t>
            </a:r>
            <a:r>
              <a:rPr lang="ar-EG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ّ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ة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متنو</a:t>
            </a:r>
            <a:r>
              <a:rPr lang="ar-EG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ّ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عة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لقياس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الفهم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</a:p>
          <a:p>
            <a:pPr marL="0" indent="0" algn="r" rtl="1">
              <a:lnSpc>
                <a:spcPts val="3000"/>
              </a:lnSpc>
              <a:buNone/>
            </a:pP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والاستيعاب</a:t>
            </a:r>
            <a:r>
              <a:rPr lang="ar-EG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2642771" y="770930"/>
            <a:ext cx="1179076" cy="428982"/>
          </a:xfrm>
          <a:prstGeom prst="roundRect">
            <a:avLst>
              <a:gd name="adj" fmla="val 18096"/>
            </a:avLst>
          </a:prstGeom>
          <a:solidFill>
            <a:srgbClr val="D8E7F3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4" name="Text 1"/>
          <p:cNvSpPr/>
          <p:nvPr/>
        </p:nvSpPr>
        <p:spPr>
          <a:xfrm>
            <a:off x="12781359" y="840224"/>
            <a:ext cx="901898" cy="29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250"/>
              </a:lnSpc>
              <a:buNone/>
            </a:pPr>
            <a:r>
              <a:rPr lang="en-US" sz="160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</a:rPr>
              <a:t>الفصل الأول</a:t>
            </a:r>
            <a:endParaRPr lang="en-US" sz="1600" b="1" dirty="0"/>
          </a:p>
        </p:txBody>
      </p:sp>
      <p:sp>
        <p:nvSpPr>
          <p:cNvPr id="5" name="Text 2"/>
          <p:cNvSpPr/>
          <p:nvPr/>
        </p:nvSpPr>
        <p:spPr>
          <a:xfrm>
            <a:off x="7411164" y="1289090"/>
            <a:ext cx="6410682" cy="679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350"/>
              </a:lnSpc>
              <a:buNone/>
            </a:pPr>
            <a:r>
              <a:rPr lang="en-US" sz="3200" b="1" dirty="0" err="1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نشأة</a:t>
            </a:r>
            <a:r>
              <a:rPr lang="en-US" sz="3200" b="1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سي</a:t>
            </a:r>
            <a:r>
              <a:rPr lang="ar-EG" sz="3200" b="1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ّ</a:t>
            </a:r>
            <a:r>
              <a:rPr lang="en-US" sz="3200" b="1" dirty="0" err="1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دنا</a:t>
            </a:r>
            <a:r>
              <a:rPr lang="en-US" sz="3200" b="1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 يوسف عليه السلام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887521" y="2503646"/>
            <a:ext cx="3889058" cy="26377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سي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ّ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دنا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يوسف عليه السلام هو ابن النبي يعقوب عليه السلام، وحفيد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النبي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إسحاق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عليه السلام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، وينتهي نسبه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إلى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سي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ّ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دنا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إبراهيم الخليل عليهم السلام جميعًا.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كان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سيّدنا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يوسف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(ع)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أحبّ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أبنا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ء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إلى قلب أبيه لِمَا أودعه الله فيه من صفاء النفس وطهارة القلب.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887521" y="5141373"/>
            <a:ext cx="4059199" cy="1685806"/>
          </a:xfrm>
          <a:prstGeom prst="roundRect">
            <a:avLst>
              <a:gd name="adj" fmla="val 5756"/>
            </a:avLst>
          </a:prstGeom>
          <a:solidFill>
            <a:srgbClr val="C5DBED"/>
          </a:solidFill>
          <a:ln/>
        </p:spPr>
        <p:txBody>
          <a:bodyPr/>
          <a:lstStyle/>
          <a:p>
            <a:endParaRPr lang="he-IL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935" y="5278160"/>
            <a:ext cx="288727" cy="23098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045643" y="5213152"/>
            <a:ext cx="2499955" cy="10890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قال الله تعالى: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﴿نَحْنُ نَقُصُّ عَلَيْكَ أَحْسَنَ الْقَصَصِ﴾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— سورة يوسف، الآية ٣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10331464" y="2553772"/>
            <a:ext cx="3481626" cy="1402794"/>
          </a:xfrm>
          <a:prstGeom prst="roundRect">
            <a:avLst>
              <a:gd name="adj" fmla="val 6917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11" name="Text 7"/>
          <p:cNvSpPr/>
          <p:nvPr/>
        </p:nvSpPr>
        <p:spPr>
          <a:xfrm>
            <a:off x="10872788" y="2792373"/>
            <a:ext cx="2718078" cy="339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50"/>
              </a:lnSpc>
              <a:buNone/>
            </a:pPr>
            <a:r>
              <a:rPr lang="en-US" sz="3200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والده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10586442" y="3354943"/>
            <a:ext cx="3004423" cy="363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النبي يعقوب عليه السلام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10347841" y="4179451"/>
            <a:ext cx="3481626" cy="1402794"/>
          </a:xfrm>
          <a:prstGeom prst="roundRect">
            <a:avLst>
              <a:gd name="adj" fmla="val 6917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14" name="Text 10"/>
          <p:cNvSpPr/>
          <p:nvPr/>
        </p:nvSpPr>
        <p:spPr>
          <a:xfrm>
            <a:off x="10872788" y="4418052"/>
            <a:ext cx="2718078" cy="339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50"/>
              </a:lnSpc>
              <a:buNone/>
            </a:pPr>
            <a:r>
              <a:rPr lang="en-US" sz="3200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جدّه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10586442" y="4980623"/>
            <a:ext cx="3004423" cy="363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النبي إسحاق عليه السلام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2"/>
          <p:cNvSpPr/>
          <p:nvPr/>
        </p:nvSpPr>
        <p:spPr>
          <a:xfrm>
            <a:off x="10347841" y="5805130"/>
            <a:ext cx="3481626" cy="1402794"/>
          </a:xfrm>
          <a:prstGeom prst="roundRect">
            <a:avLst>
              <a:gd name="adj" fmla="val 6917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17" name="Text 13"/>
          <p:cNvSpPr/>
          <p:nvPr/>
        </p:nvSpPr>
        <p:spPr>
          <a:xfrm>
            <a:off x="10872788" y="6043732"/>
            <a:ext cx="2718078" cy="339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50"/>
              </a:lnSpc>
              <a:buNone/>
            </a:pPr>
            <a:r>
              <a:rPr lang="en-US" sz="3200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جدّ أبيه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10586442" y="6606302"/>
            <a:ext cx="3004423" cy="363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النبي إبراهيم الخليل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2386905" y="538520"/>
            <a:ext cx="981789" cy="323969"/>
          </a:xfrm>
          <a:prstGeom prst="roundRect">
            <a:avLst>
              <a:gd name="adj" fmla="val 19335"/>
            </a:avLst>
          </a:prstGeom>
          <a:solidFill>
            <a:srgbClr val="D8E7F3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3" name="Text 1"/>
          <p:cNvSpPr/>
          <p:nvPr/>
        </p:nvSpPr>
        <p:spPr>
          <a:xfrm>
            <a:off x="12153207" y="594360"/>
            <a:ext cx="1103688" cy="162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650"/>
              </a:lnSpc>
              <a:buNone/>
            </a:pPr>
            <a:r>
              <a:rPr lang="en-US" sz="1600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الفصل الثاني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982194" y="920472"/>
            <a:ext cx="4386501" cy="548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300"/>
              </a:lnSpc>
              <a:buNone/>
            </a:pPr>
            <a:r>
              <a:rPr lang="en-US" sz="3200" b="1" dirty="0" err="1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أحداث</a:t>
            </a:r>
            <a:r>
              <a:rPr lang="en-US" sz="3200" b="1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القص</a:t>
            </a:r>
            <a:r>
              <a:rPr lang="ar-EG" sz="3200" b="1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ّ</a:t>
            </a:r>
            <a:r>
              <a:rPr lang="en-US" sz="3200" b="1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ة </a:t>
            </a:r>
            <a:r>
              <a:rPr lang="en-US" sz="3200" b="1" dirty="0" err="1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المباركة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704" y="1631990"/>
            <a:ext cx="12106989" cy="531078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869793" y="4372494"/>
            <a:ext cx="1829808" cy="3259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00"/>
              </a:lnSpc>
              <a:buNone/>
            </a:pPr>
            <a:r>
              <a:rPr lang="en-US" sz="2800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إلقاؤه في البئر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869793" y="5120640"/>
            <a:ext cx="1829808" cy="1399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1800"/>
              </a:lnSpc>
              <a:buNone/>
            </a:pP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Funnel Sans" pitchFamily="34" charset="-122"/>
              <a:cs typeface="Arial" panose="020B0604020202020204" pitchFamily="34" charset="0"/>
            </a:endParaRPr>
          </a:p>
          <a:p>
            <a:pPr marL="0" indent="0" algn="ctr" rtl="1">
              <a:lnSpc>
                <a:spcPts val="1800"/>
              </a:lnSpc>
              <a:buNone/>
            </a:pP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طرحوه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في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البئر</a:t>
            </a:r>
            <a:endParaRPr lang="ar-EG" sz="2800" dirty="0">
              <a:solidFill>
                <a:srgbClr val="2B3541"/>
              </a:solidFill>
              <a:latin typeface="Arial" panose="020B0604020202020204" pitchFamily="34" charset="0"/>
              <a:ea typeface="Funnel Sans" pitchFamily="34" charset="-122"/>
              <a:cs typeface="Arial" panose="020B0604020202020204" pitchFamily="34" charset="0"/>
            </a:endParaRPr>
          </a:p>
          <a:p>
            <a:pPr marL="0" indent="0" algn="ctr" rtl="1">
              <a:lnSpc>
                <a:spcPts val="1800"/>
              </a:lnSpc>
              <a:buNone/>
            </a:pPr>
            <a:endParaRPr lang="ar-EG" sz="2800" dirty="0">
              <a:solidFill>
                <a:srgbClr val="2B3541"/>
              </a:solidFill>
              <a:latin typeface="Arial" panose="020B0604020202020204" pitchFamily="34" charset="0"/>
              <a:ea typeface="Funnel Sans" pitchFamily="34" charset="-122"/>
              <a:cs typeface="Arial" panose="020B0604020202020204" pitchFamily="34" charset="0"/>
            </a:endParaRPr>
          </a:p>
          <a:p>
            <a:pPr marL="0" indent="0" algn="ctr" rtl="1">
              <a:lnSpc>
                <a:spcPts val="18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وبيعوه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كعبد</a:t>
            </a:r>
            <a:r>
              <a:rPr lang="ar-EG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ٍ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2056924" y="4555991"/>
            <a:ext cx="1829809" cy="8144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00"/>
              </a:lnSpc>
              <a:buNone/>
            </a:pPr>
            <a:r>
              <a:rPr lang="en-US" sz="2800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التمكين في مصر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2056924" y="5370471"/>
            <a:ext cx="1829809" cy="1150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18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مكّن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في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الأرض</a:t>
            </a: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Funnel Sans" pitchFamily="34" charset="-122"/>
              <a:cs typeface="Arial" panose="020B0604020202020204" pitchFamily="34" charset="0"/>
            </a:endParaRPr>
          </a:p>
          <a:p>
            <a:pPr marL="0" indent="0" algn="ctr" rtl="1">
              <a:lnSpc>
                <a:spcPts val="1800"/>
              </a:lnSpc>
              <a:buNone/>
            </a:pP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Funnel Sans" pitchFamily="34" charset="-122"/>
              <a:cs typeface="Arial" panose="020B0604020202020204" pitchFamily="34" charset="0"/>
            </a:endParaRPr>
          </a:p>
          <a:p>
            <a:pPr marL="0" indent="0" algn="ctr" rtl="1">
              <a:lnSpc>
                <a:spcPts val="18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ولقاء الأسرة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712157" y="2163839"/>
            <a:ext cx="1829809" cy="308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00"/>
              </a:lnSpc>
              <a:buNone/>
            </a:pPr>
            <a:r>
              <a:rPr lang="en-US" sz="2800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الرؤيا والغيرة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590415" y="2949310"/>
            <a:ext cx="1951551" cy="16060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1800"/>
              </a:lnSpc>
              <a:buNone/>
            </a:pP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Funnel Sans" pitchFamily="34" charset="-122"/>
              <a:cs typeface="Arial" panose="020B0604020202020204" pitchFamily="34" charset="0"/>
            </a:endParaRPr>
          </a:p>
          <a:p>
            <a:pPr marL="0" indent="0" algn="ctr" rtl="1">
              <a:lnSpc>
                <a:spcPts val="1800"/>
              </a:lnSpc>
              <a:buNone/>
            </a:pP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رؤية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يوسف</a:t>
            </a:r>
            <a:r>
              <a:rPr lang="ar-EG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(ع)</a:t>
            </a:r>
          </a:p>
          <a:p>
            <a:pPr marL="0" indent="0" algn="ctr" rtl="1">
              <a:lnSpc>
                <a:spcPts val="1800"/>
              </a:lnSpc>
              <a:buNone/>
            </a:pPr>
            <a:endParaRPr lang="ar-EG" sz="2800" dirty="0">
              <a:solidFill>
                <a:srgbClr val="2B3541"/>
              </a:solidFill>
              <a:latin typeface="Arial" panose="020B0604020202020204" pitchFamily="34" charset="0"/>
              <a:ea typeface="Funnel Sans" pitchFamily="34" charset="-122"/>
              <a:cs typeface="Arial" panose="020B0604020202020204" pitchFamily="34" charset="0"/>
            </a:endParaRPr>
          </a:p>
          <a:p>
            <a:pPr marL="0" indent="0" algn="ctr" rtl="1">
              <a:lnSpc>
                <a:spcPts val="18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وإثارة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غيرة</a:t>
            </a: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Funnel Sans" pitchFamily="34" charset="-122"/>
              <a:cs typeface="Arial" panose="020B0604020202020204" pitchFamily="34" charset="0"/>
            </a:endParaRPr>
          </a:p>
          <a:p>
            <a:pPr marL="0" indent="0" algn="ctr" rtl="1">
              <a:lnSpc>
                <a:spcPts val="1800"/>
              </a:lnSpc>
              <a:buNone/>
            </a:pP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Funnel Sans" pitchFamily="34" charset="-122"/>
              <a:cs typeface="Arial" panose="020B0604020202020204" pitchFamily="34" charset="0"/>
            </a:endParaRPr>
          </a:p>
          <a:p>
            <a:pPr marL="0" indent="0" algn="ctr" rtl="1">
              <a:lnSpc>
                <a:spcPts val="18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إخوته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922587" y="2163839"/>
            <a:ext cx="1829808" cy="308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400"/>
              </a:lnSpc>
              <a:buNone/>
            </a:pPr>
            <a:r>
              <a:rPr lang="en-US" sz="2800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السجن والتأويل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4922587" y="2689757"/>
            <a:ext cx="1829808" cy="1682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1800"/>
              </a:lnSpc>
              <a:buNone/>
            </a:pP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Funnel Sans" pitchFamily="34" charset="-122"/>
              <a:cs typeface="Arial" panose="020B0604020202020204" pitchFamily="34" charset="0"/>
            </a:endParaRPr>
          </a:p>
          <a:p>
            <a:pPr marL="0" indent="0" algn="ctr" rtl="1">
              <a:lnSpc>
                <a:spcPts val="1800"/>
              </a:lnSpc>
              <a:buNone/>
            </a:pP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Funnel Sans" pitchFamily="34" charset="-122"/>
              <a:cs typeface="Arial" panose="020B0604020202020204" pitchFamily="34" charset="0"/>
            </a:endParaRPr>
          </a:p>
          <a:p>
            <a:pPr marL="0" indent="0" algn="ctr" rtl="1">
              <a:lnSpc>
                <a:spcPts val="1800"/>
              </a:lnSpc>
              <a:buNone/>
            </a:pP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سجنه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وتأويله</a:t>
            </a:r>
            <a:endParaRPr lang="ar-EG" sz="2800" dirty="0">
              <a:solidFill>
                <a:srgbClr val="2B3541"/>
              </a:solidFill>
              <a:latin typeface="Arial" panose="020B0604020202020204" pitchFamily="34" charset="0"/>
              <a:ea typeface="Funnel Sans" pitchFamily="34" charset="-122"/>
              <a:cs typeface="Arial" panose="020B0604020202020204" pitchFamily="34" charset="0"/>
            </a:endParaRPr>
          </a:p>
          <a:p>
            <a:pPr marL="0" indent="0" algn="ctr" rtl="1">
              <a:lnSpc>
                <a:spcPts val="1800"/>
              </a:lnSpc>
              <a:buNone/>
            </a:pPr>
            <a:endParaRPr lang="ar-EG" sz="2800" dirty="0">
              <a:solidFill>
                <a:srgbClr val="2B3541"/>
              </a:solidFill>
              <a:latin typeface="Arial" panose="020B0604020202020204" pitchFamily="34" charset="0"/>
              <a:ea typeface="Funnel Sans" pitchFamily="34" charset="-122"/>
              <a:cs typeface="Arial" panose="020B0604020202020204" pitchFamily="34" charset="0"/>
            </a:endParaRPr>
          </a:p>
          <a:p>
            <a:pPr marL="0" indent="0" algn="ctr" rtl="1">
              <a:lnSpc>
                <a:spcPts val="18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للرؤى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بدق</a:t>
            </a:r>
            <a:r>
              <a:rPr lang="ar-EG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ّ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ة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261705" y="7160538"/>
            <a:ext cx="12106989" cy="530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050"/>
              </a:lnSpc>
              <a:buNone/>
            </a:pPr>
            <a:r>
              <a:rPr lang="en-US" sz="2000" b="1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تُعدّ</a:t>
            </a:r>
            <a:r>
              <a:rPr lang="en-US" sz="2000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قص</a:t>
            </a:r>
            <a:r>
              <a:rPr lang="ar-EG" sz="2000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ّ</a:t>
            </a:r>
            <a:r>
              <a:rPr lang="en-US" sz="2000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ة </a:t>
            </a:r>
            <a:r>
              <a:rPr lang="en-US" sz="2000" b="1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سي</a:t>
            </a:r>
            <a:r>
              <a:rPr lang="ar-EG" sz="2000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ّ</a:t>
            </a:r>
            <a:r>
              <a:rPr lang="en-US" sz="2000" b="1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دنا</a:t>
            </a:r>
            <a:r>
              <a:rPr lang="en-US" sz="2000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يوسف عليه السلام من أعظم القصص القرآنية؛ فقد مرّ بمحن جسيمة صبر عليها بإيمان راسخ، حتى رفعه الله تعالى ومكّن له في الأرض، لتكون عاقبته النصر والتوفيق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2581096" y="673179"/>
            <a:ext cx="1084064" cy="344448"/>
          </a:xfrm>
          <a:prstGeom prst="roundRect">
            <a:avLst>
              <a:gd name="adj" fmla="val 19076"/>
            </a:avLst>
          </a:prstGeom>
          <a:solidFill>
            <a:srgbClr val="D8E7F3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3" name="Text 1"/>
          <p:cNvSpPr/>
          <p:nvPr/>
        </p:nvSpPr>
        <p:spPr>
          <a:xfrm>
            <a:off x="12698373" y="731758"/>
            <a:ext cx="849511" cy="227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750"/>
              </a:lnSpc>
              <a:buNone/>
            </a:pPr>
            <a:r>
              <a:rPr lang="en-US" sz="1600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الفصل الثالث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9063752" y="1081445"/>
            <a:ext cx="4601408" cy="5751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500"/>
              </a:lnSpc>
              <a:buNone/>
            </a:pPr>
            <a:r>
              <a:rPr lang="en-US" sz="3200" b="1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من البئر إلى قصر الملك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303770" y="1896189"/>
            <a:ext cx="22860" cy="5660112"/>
          </a:xfrm>
          <a:prstGeom prst="roundRect">
            <a:avLst>
              <a:gd name="adj" fmla="val 359298"/>
            </a:avLst>
          </a:prstGeom>
          <a:solidFill>
            <a:srgbClr val="D5CDBE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6" name="Shape 4"/>
          <p:cNvSpPr/>
          <p:nvPr/>
        </p:nvSpPr>
        <p:spPr>
          <a:xfrm>
            <a:off x="7292340" y="2104668"/>
            <a:ext cx="391120" cy="22860"/>
          </a:xfrm>
          <a:prstGeom prst="roundRect">
            <a:avLst>
              <a:gd name="adj" fmla="val 359298"/>
            </a:avLst>
          </a:prstGeom>
          <a:solidFill>
            <a:srgbClr val="D5CDBE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7" name="Shape 5"/>
          <p:cNvSpPr/>
          <p:nvPr/>
        </p:nvSpPr>
        <p:spPr>
          <a:xfrm>
            <a:off x="7241917" y="2042815"/>
            <a:ext cx="146566" cy="146566"/>
          </a:xfrm>
          <a:prstGeom prst="roundRect">
            <a:avLst>
              <a:gd name="adj" fmla="val 311941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8" name="Text 6"/>
          <p:cNvSpPr/>
          <p:nvPr/>
        </p:nvSpPr>
        <p:spPr>
          <a:xfrm>
            <a:off x="8097441" y="1963341"/>
            <a:ext cx="2300645" cy="287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25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🌙</a:t>
            </a:r>
            <a:r>
              <a:rPr lang="en-US" sz="2800" b="1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 الرؤيا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747338" y="2346721"/>
            <a:ext cx="6267919" cy="1286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rtl="1">
              <a:lnSpc>
                <a:spcPts val="2200"/>
              </a:lnSpc>
              <a:buNone/>
            </a:pP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رأى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سيّدنا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يوسف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(ع)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في منامه أحد عشر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كوكبًا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والشمس</a:t>
            </a: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Funnel Sans" pitchFamily="34" charset="-122"/>
              <a:cs typeface="Arial" panose="020B0604020202020204" pitchFamily="34" charset="0"/>
            </a:endParaRPr>
          </a:p>
          <a:p>
            <a:pPr marL="0" indent="0" rtl="1">
              <a:lnSpc>
                <a:spcPts val="22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endParaRPr lang="ar-EG" sz="2800" dirty="0">
              <a:solidFill>
                <a:srgbClr val="2B3541"/>
              </a:solidFill>
              <a:latin typeface="Arial" panose="020B0604020202020204" pitchFamily="34" charset="0"/>
              <a:ea typeface="Funnel Sans" pitchFamily="34" charset="-122"/>
              <a:cs typeface="Arial" panose="020B0604020202020204" pitchFamily="34" charset="0"/>
            </a:endParaRPr>
          </a:p>
          <a:p>
            <a:pPr marL="0" indent="0" rtl="1">
              <a:lnSpc>
                <a:spcPts val="2200"/>
              </a:lnSpc>
              <a:buNone/>
            </a:pP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والقمر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يسجدون له، فأخبر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أباه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فنصحه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بكتمها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6946940" y="3206353"/>
            <a:ext cx="391120" cy="22860"/>
          </a:xfrm>
          <a:prstGeom prst="roundRect">
            <a:avLst>
              <a:gd name="adj" fmla="val 359298"/>
            </a:avLst>
          </a:prstGeom>
          <a:solidFill>
            <a:srgbClr val="D5CDBE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11" name="Shape 9"/>
          <p:cNvSpPr/>
          <p:nvPr/>
        </p:nvSpPr>
        <p:spPr>
          <a:xfrm>
            <a:off x="7241917" y="3144500"/>
            <a:ext cx="146566" cy="146566"/>
          </a:xfrm>
          <a:prstGeom prst="roundRect">
            <a:avLst>
              <a:gd name="adj" fmla="val 311941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12" name="Text 10"/>
          <p:cNvSpPr/>
          <p:nvPr/>
        </p:nvSpPr>
        <p:spPr>
          <a:xfrm>
            <a:off x="4232315" y="3065026"/>
            <a:ext cx="2300645" cy="287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25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🕳️</a:t>
            </a:r>
            <a:r>
              <a:rPr lang="en-US" sz="2800" b="1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 البئر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965240" y="3448407"/>
            <a:ext cx="5567720" cy="975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2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حسده إخوته فألقوه في غيابة الجبّ، ثم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كذبوا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على</a:t>
            </a: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Funnel Sans" pitchFamily="34" charset="-122"/>
              <a:cs typeface="Arial" panose="020B0604020202020204" pitchFamily="34" charset="0"/>
            </a:endParaRPr>
          </a:p>
          <a:p>
            <a:pPr marL="0" indent="0" algn="r" rtl="1">
              <a:lnSpc>
                <a:spcPts val="2200"/>
              </a:lnSpc>
              <a:buNone/>
            </a:pP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Funnel Sans" pitchFamily="34" charset="-122"/>
              <a:cs typeface="Arial" panose="020B0604020202020204" pitchFamily="34" charset="0"/>
            </a:endParaRPr>
          </a:p>
          <a:p>
            <a:pPr marL="0" indent="0" algn="r" rtl="1">
              <a:lnSpc>
                <a:spcPts val="22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أبيهم وادّعوا أن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الذئب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أكله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7292340" y="4181832"/>
            <a:ext cx="391120" cy="22860"/>
          </a:xfrm>
          <a:prstGeom prst="roundRect">
            <a:avLst>
              <a:gd name="adj" fmla="val 359298"/>
            </a:avLst>
          </a:prstGeom>
          <a:solidFill>
            <a:srgbClr val="D5CDBE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15" name="Shape 13"/>
          <p:cNvSpPr/>
          <p:nvPr/>
        </p:nvSpPr>
        <p:spPr>
          <a:xfrm>
            <a:off x="7241917" y="4119979"/>
            <a:ext cx="146566" cy="146566"/>
          </a:xfrm>
          <a:prstGeom prst="roundRect">
            <a:avLst>
              <a:gd name="adj" fmla="val 311941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16" name="Text 14"/>
          <p:cNvSpPr/>
          <p:nvPr/>
        </p:nvSpPr>
        <p:spPr>
          <a:xfrm>
            <a:off x="8097441" y="4040505"/>
            <a:ext cx="2300645" cy="287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🏛️</a:t>
            </a:r>
            <a:r>
              <a:rPr lang="en-US" sz="2800" b="1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 مصر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8097441" y="4423886"/>
            <a:ext cx="5567720" cy="975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rtl="1">
              <a:lnSpc>
                <a:spcPts val="22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اشتراه عزيز مصر وأكرمه،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فصبر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سيّدنا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يوسف</a:t>
            </a: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Funnel Sans" pitchFamily="34" charset="-122"/>
              <a:cs typeface="Arial" panose="020B0604020202020204" pitchFamily="34" charset="0"/>
            </a:endParaRPr>
          </a:p>
          <a:p>
            <a:pPr marL="0" indent="0" rtl="1">
              <a:lnSpc>
                <a:spcPts val="2200"/>
              </a:lnSpc>
              <a:buNone/>
            </a:pP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Funnel Sans" pitchFamily="34" charset="-122"/>
              <a:cs typeface="Arial" panose="020B0604020202020204" pitchFamily="34" charset="0"/>
            </a:endParaRPr>
          </a:p>
          <a:p>
            <a:pPr marL="0" indent="0" rtl="1">
              <a:lnSpc>
                <a:spcPts val="22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(ع)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على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الفتنة وحافظ على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عفّته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وأمانته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6946940" y="5157430"/>
            <a:ext cx="391120" cy="22860"/>
          </a:xfrm>
          <a:prstGeom prst="roundRect">
            <a:avLst>
              <a:gd name="adj" fmla="val 359298"/>
            </a:avLst>
          </a:prstGeom>
          <a:solidFill>
            <a:srgbClr val="D5CDBE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19" name="Shape 17"/>
          <p:cNvSpPr/>
          <p:nvPr/>
        </p:nvSpPr>
        <p:spPr>
          <a:xfrm>
            <a:off x="7241917" y="5095577"/>
            <a:ext cx="146566" cy="146566"/>
          </a:xfrm>
          <a:prstGeom prst="roundRect">
            <a:avLst>
              <a:gd name="adj" fmla="val 311941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20" name="Text 18"/>
          <p:cNvSpPr/>
          <p:nvPr/>
        </p:nvSpPr>
        <p:spPr>
          <a:xfrm>
            <a:off x="4232315" y="5016103"/>
            <a:ext cx="2300645" cy="287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⛓️</a:t>
            </a:r>
            <a:r>
              <a:rPr lang="en-US" sz="18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800" b="1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السج</a:t>
            </a:r>
            <a:r>
              <a:rPr lang="en-US" sz="18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ن</a:t>
            </a:r>
            <a:endParaRPr lang="en-US" sz="1800" dirty="0"/>
          </a:p>
        </p:txBody>
      </p:sp>
      <p:sp>
        <p:nvSpPr>
          <p:cNvPr id="21" name="Text 19"/>
          <p:cNvSpPr/>
          <p:nvPr/>
        </p:nvSpPr>
        <p:spPr>
          <a:xfrm>
            <a:off x="965240" y="5399484"/>
            <a:ext cx="5567720" cy="1117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2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دخل السجن ظلمًا فدعا فيه إلى التوحيد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وعبادة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الله</a:t>
            </a: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Funnel Sans" pitchFamily="34" charset="-122"/>
              <a:cs typeface="Arial" panose="020B0604020202020204" pitchFamily="34" charset="0"/>
            </a:endParaRPr>
          </a:p>
          <a:p>
            <a:pPr marL="0" indent="0" algn="r" rtl="1">
              <a:lnSpc>
                <a:spcPts val="2200"/>
              </a:lnSpc>
              <a:buNone/>
            </a:pP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Funnel Sans" pitchFamily="34" charset="-122"/>
              <a:cs typeface="Arial" panose="020B0604020202020204" pitchFamily="34" charset="0"/>
            </a:endParaRPr>
          </a:p>
          <a:p>
            <a:pPr marL="0" indent="0" algn="r" rtl="1">
              <a:lnSpc>
                <a:spcPts val="22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وحده، وأوّل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رؤيا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السجينين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7292340" y="6133028"/>
            <a:ext cx="391120" cy="22860"/>
          </a:xfrm>
          <a:prstGeom prst="roundRect">
            <a:avLst>
              <a:gd name="adj" fmla="val 359298"/>
            </a:avLst>
          </a:prstGeom>
          <a:solidFill>
            <a:srgbClr val="D5CDBE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23" name="Shape 21"/>
          <p:cNvSpPr/>
          <p:nvPr/>
        </p:nvSpPr>
        <p:spPr>
          <a:xfrm>
            <a:off x="7241917" y="6071175"/>
            <a:ext cx="146566" cy="146566"/>
          </a:xfrm>
          <a:prstGeom prst="roundRect">
            <a:avLst>
              <a:gd name="adj" fmla="val 311941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24" name="Text 22"/>
          <p:cNvSpPr/>
          <p:nvPr/>
        </p:nvSpPr>
        <p:spPr>
          <a:xfrm>
            <a:off x="8097441" y="5991701"/>
            <a:ext cx="2300645" cy="287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2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👑</a:t>
            </a:r>
            <a:r>
              <a:rPr lang="en-US" sz="2800" b="1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 التمكين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8097441" y="6375083"/>
            <a:ext cx="5567720" cy="1181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rtl="1">
              <a:lnSpc>
                <a:spcPts val="22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أُخرج من السجن وعيّنه الملك على خزائن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مصر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،</a:t>
            </a:r>
          </a:p>
          <a:p>
            <a:pPr marL="0" indent="0" rtl="1">
              <a:lnSpc>
                <a:spcPts val="2200"/>
              </a:lnSpc>
              <a:buNone/>
            </a:pP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Funnel Sans" pitchFamily="34" charset="-122"/>
              <a:cs typeface="Arial" panose="020B0604020202020204" pitchFamily="34" charset="0"/>
            </a:endParaRPr>
          </a:p>
          <a:p>
            <a:pPr marL="0" indent="0" rtl="1">
              <a:lnSpc>
                <a:spcPts val="22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فأنقذها من القحط وعفا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عن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إخوته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2803104" y="711756"/>
            <a:ext cx="1073110" cy="403027"/>
          </a:xfrm>
          <a:prstGeom prst="roundRect">
            <a:avLst>
              <a:gd name="adj" fmla="val 18375"/>
            </a:avLst>
          </a:prstGeom>
          <a:solidFill>
            <a:srgbClr val="D8E7F3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3" name="Text 1"/>
          <p:cNvSpPr/>
          <p:nvPr/>
        </p:nvSpPr>
        <p:spPr>
          <a:xfrm>
            <a:off x="12918043" y="777835"/>
            <a:ext cx="808792" cy="2708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دين التوحيد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673108" y="1195864"/>
            <a:ext cx="5185886" cy="648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100"/>
              </a:lnSpc>
              <a:buNone/>
            </a:pPr>
            <a:r>
              <a:rPr lang="en-US" sz="3200" b="1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ما هو </a:t>
            </a:r>
            <a:r>
              <a:rPr lang="en-US" sz="3200" b="1" dirty="0" err="1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دين</a:t>
            </a:r>
            <a:r>
              <a:rPr lang="en-US" sz="3200" b="1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التوحيد</a:t>
            </a:r>
            <a:r>
              <a:rPr lang="en-US" sz="4050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؟</a:t>
            </a:r>
            <a:endParaRPr lang="en-US" sz="4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12696" y="2148483"/>
            <a:ext cx="6592372" cy="4346377"/>
          </a:xfrm>
          <a:prstGeom prst="roundRect">
            <a:avLst>
              <a:gd name="adj" fmla="val 2956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6" name="Text 4"/>
          <p:cNvSpPr/>
          <p:nvPr/>
        </p:nvSpPr>
        <p:spPr>
          <a:xfrm>
            <a:off x="4391739" y="2351365"/>
            <a:ext cx="2592943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التعريف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33080" y="2878336"/>
            <a:ext cx="6151602" cy="1015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65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التوحيد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هو الإيمان بأن الله واحد أحد، لا شريك له في ربوبيّته ولا في ألوهيّته ولا في أسمائه وصفاته، وهو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أساس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FFFFFF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مذهب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FFFFFF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دين التوحيد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وجوهر دعوة جميع الأنبياء.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833080" y="4076700"/>
            <a:ext cx="6151602" cy="677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650"/>
              </a:lnSpc>
              <a:buNone/>
            </a:pP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قال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 </a:t>
            </a:r>
            <a:r>
              <a:rPr lang="ar-EG" sz="2000" dirty="0">
                <a:solidFill>
                  <a:srgbClr val="FFFFFF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سيّدنا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يوسف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عليه السلام في السجن: 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﴿مَا تَعْبُدُونَ مِن دُونِهِ إِلَّا أَسْمَاءً سَمَّيْتُمُوهَا﴾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10830639" y="2376726"/>
            <a:ext cx="3035975" cy="2524244"/>
          </a:xfrm>
          <a:prstGeom prst="roundRect">
            <a:avLst>
              <a:gd name="adj" fmla="val 3667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10" name="Shape 8"/>
          <p:cNvSpPr/>
          <p:nvPr/>
        </p:nvSpPr>
        <p:spPr>
          <a:xfrm>
            <a:off x="12977455" y="2604730"/>
            <a:ext cx="661154" cy="661154"/>
          </a:xfrm>
          <a:prstGeom prst="roundRect">
            <a:avLst>
              <a:gd name="adj" fmla="val 13828980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he-IL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59264" y="2786539"/>
            <a:ext cx="297537" cy="297537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1058644" y="3468767"/>
            <a:ext cx="2579965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توحيد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الربوبي</a:t>
            </a:r>
            <a:r>
              <a:rPr lang="ar-EG" sz="2800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ّ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ة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1058644" y="3995738"/>
            <a:ext cx="2579965" cy="677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6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الإيمان بأن الله هو الخالق والرازق والمدبّر وحده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7591663" y="2376726"/>
            <a:ext cx="3036094" cy="2524244"/>
          </a:xfrm>
          <a:prstGeom prst="roundRect">
            <a:avLst>
              <a:gd name="adj" fmla="val 3667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15" name="Shape 12"/>
          <p:cNvSpPr/>
          <p:nvPr/>
        </p:nvSpPr>
        <p:spPr>
          <a:xfrm>
            <a:off x="9738598" y="2604730"/>
            <a:ext cx="661154" cy="661154"/>
          </a:xfrm>
          <a:prstGeom prst="roundRect">
            <a:avLst>
              <a:gd name="adj" fmla="val 13828980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he-IL"/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20407" y="2786539"/>
            <a:ext cx="297537" cy="297537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7819668" y="3468767"/>
            <a:ext cx="2580084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توحيد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الألوهي</a:t>
            </a:r>
            <a:r>
              <a:rPr lang="ar-EG" sz="2800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ّ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ة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7819668" y="3995738"/>
            <a:ext cx="2580084" cy="677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6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إفراد الله بالعبادة والدعاء والخوف والرجاء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5"/>
          <p:cNvSpPr/>
          <p:nvPr/>
        </p:nvSpPr>
        <p:spPr>
          <a:xfrm>
            <a:off x="7591663" y="5103852"/>
            <a:ext cx="6274951" cy="2185630"/>
          </a:xfrm>
          <a:prstGeom prst="roundRect">
            <a:avLst>
              <a:gd name="adj" fmla="val 4235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20" name="Shape 16"/>
          <p:cNvSpPr/>
          <p:nvPr/>
        </p:nvSpPr>
        <p:spPr>
          <a:xfrm>
            <a:off x="12977455" y="5331857"/>
            <a:ext cx="661154" cy="661154"/>
          </a:xfrm>
          <a:prstGeom prst="roundRect">
            <a:avLst>
              <a:gd name="adj" fmla="val 13828980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he-IL"/>
          </a:p>
        </p:txBody>
      </p:sp>
      <p:pic>
        <p:nvPicPr>
          <p:cNvPr id="21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159264" y="5513665"/>
            <a:ext cx="297537" cy="297537"/>
          </a:xfrm>
          <a:prstGeom prst="rect">
            <a:avLst/>
          </a:prstGeom>
        </p:spPr>
      </p:pic>
      <p:sp>
        <p:nvSpPr>
          <p:cNvPr id="22" name="Text 17"/>
          <p:cNvSpPr/>
          <p:nvPr/>
        </p:nvSpPr>
        <p:spPr>
          <a:xfrm>
            <a:off x="10830640" y="6195893"/>
            <a:ext cx="2807970" cy="29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توحيد الأسماء والصفات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18"/>
          <p:cNvSpPr/>
          <p:nvPr/>
        </p:nvSpPr>
        <p:spPr>
          <a:xfrm>
            <a:off x="7819668" y="6722864"/>
            <a:ext cx="5818942" cy="338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الإيمان بما وصف الله به نفسه من أسماء وصفات كاملة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2886611" y="1729621"/>
            <a:ext cx="906066" cy="449818"/>
          </a:xfrm>
          <a:prstGeom prst="roundRect">
            <a:avLst>
              <a:gd name="adj" fmla="val 17881"/>
            </a:avLst>
          </a:prstGeom>
          <a:solidFill>
            <a:srgbClr val="D8E7F3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3" name="Text 1"/>
          <p:cNvSpPr/>
          <p:nvPr/>
        </p:nvSpPr>
        <p:spPr>
          <a:xfrm>
            <a:off x="12743022" y="1801416"/>
            <a:ext cx="906065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ar-EG" sz="2400" b="1" dirty="0">
                <a:solidFill>
                  <a:srgbClr val="2B3541"/>
                </a:solidFill>
                <a:latin typeface="Funnel Sans" pitchFamily="34" charset="0"/>
              </a:rPr>
              <a:t>الفضائل</a:t>
            </a:r>
            <a:endParaRPr lang="en-US" sz="2400" b="1" dirty="0"/>
          </a:p>
        </p:txBody>
      </p:sp>
      <p:sp>
        <p:nvSpPr>
          <p:cNvPr id="4" name="Text 2"/>
          <p:cNvSpPr/>
          <p:nvPr/>
        </p:nvSpPr>
        <p:spPr>
          <a:xfrm>
            <a:off x="6930033" y="2275165"/>
            <a:ext cx="686264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00"/>
              </a:lnSpc>
              <a:buNone/>
            </a:pPr>
            <a:r>
              <a:rPr lang="en-US" sz="3200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الفضائل </a:t>
            </a:r>
            <a:r>
              <a:rPr lang="en-US" sz="3200" dirty="0" err="1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في</a:t>
            </a:r>
            <a:r>
              <a:rPr lang="en-US" sz="3200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قص</a:t>
            </a:r>
            <a:r>
              <a:rPr lang="ar-EG" sz="3200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ّ</a:t>
            </a:r>
            <a:r>
              <a:rPr lang="en-US" sz="3200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ة </a:t>
            </a:r>
            <a:r>
              <a:rPr lang="en-US" sz="3200" dirty="0" err="1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سي</a:t>
            </a:r>
            <a:r>
              <a:rPr lang="ar-EG" sz="3200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ّ</a:t>
            </a:r>
            <a:r>
              <a:rPr lang="en-US" sz="3200" dirty="0" err="1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دنا</a:t>
            </a:r>
            <a:r>
              <a:rPr lang="en-US" sz="3200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يوسف</a:t>
            </a:r>
            <a:r>
              <a:rPr lang="en-US" sz="3200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 </a:t>
            </a:r>
            <a:r>
              <a:rPr lang="ar-EG" sz="3200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عليه السلام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6439" y="3338155"/>
            <a:ext cx="1326237" cy="81962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976491" y="4456986"/>
            <a:ext cx="2816185" cy="367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🌿</a:t>
            </a:r>
            <a:r>
              <a:rPr lang="en-US" sz="2800" b="1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 الصبر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778371" y="4967764"/>
            <a:ext cx="301430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صبر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سيّدنا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يوسف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(ع)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على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أذى إخوته وعلى السجن الظالم دون أن يتذمّر، فكانت عاقبته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الفرج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والنصر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2930" y="3338155"/>
            <a:ext cx="1326237" cy="81962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662982" y="4456986"/>
            <a:ext cx="2816185" cy="367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💛</a:t>
            </a:r>
            <a:r>
              <a:rPr lang="en-US" sz="2800" b="1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 العفو والمسامحة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7464862" y="4967763"/>
            <a:ext cx="3014305" cy="15320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حين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اجتمع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سيّدنا يوسف (ع)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بإخوته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قال لهم: </a:t>
            </a:r>
          </a:p>
          <a:p>
            <a:pPr marL="0" indent="0" algn="r" rtl="1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﴿لَا تَثْرِيبَ عَلَيْكُمُ الْيَوْمَ﴾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فعفا عنهم وصفح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صفحًا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جميلًا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9420" y="3338155"/>
            <a:ext cx="1326237" cy="81962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431327" y="4456986"/>
            <a:ext cx="2816185" cy="367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🛡️</a:t>
            </a: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العفّة والأمانة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4151352" y="4967764"/>
            <a:ext cx="301430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أبى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سيّدنا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يوسف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(ع)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الاستجابة للفتنة وآثر السجن على المعصية، قائلًا: </a:t>
            </a:r>
            <a:r>
              <a:rPr lang="en-US" sz="2400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﴿رَبِّ السِّجْنُ أَحَبُّ إِلَيَّ﴾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5911" y="3338155"/>
            <a:ext cx="1326237" cy="819626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035963" y="4456986"/>
            <a:ext cx="2816185" cy="367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🤲</a:t>
            </a:r>
            <a:r>
              <a:rPr lang="en-US" sz="2800" b="1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 التوكّل على الله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0"/>
          <p:cNvSpPr/>
          <p:nvPr/>
        </p:nvSpPr>
        <p:spPr>
          <a:xfrm>
            <a:off x="837724" y="4967764"/>
            <a:ext cx="3014424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في كل محنة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لجأ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سيّدنا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يوسف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(ع)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إلى الله وحده، موقنًا أن الفرج قريب وأن الله لا يُضيع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أجر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المحسنين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2193548" y="789027"/>
            <a:ext cx="1721048" cy="365284"/>
          </a:xfrm>
          <a:prstGeom prst="roundRect">
            <a:avLst>
              <a:gd name="adj" fmla="val 18814"/>
            </a:avLst>
          </a:prstGeom>
          <a:solidFill>
            <a:srgbClr val="D8E7F3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3" name="Text 1"/>
          <p:cNvSpPr/>
          <p:nvPr/>
        </p:nvSpPr>
        <p:spPr>
          <a:xfrm>
            <a:off x="12316182" y="850344"/>
            <a:ext cx="1475780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المفاهيم والمصطلحات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9102090" y="1224201"/>
            <a:ext cx="4812506" cy="601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700"/>
              </a:lnSpc>
              <a:buNone/>
            </a:pPr>
            <a:r>
              <a:rPr lang="en-US" sz="3200" b="1" dirty="0" err="1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تعريفات</a:t>
            </a:r>
            <a:r>
              <a:rPr lang="en-US" sz="3200" b="1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مهم</a:t>
            </a:r>
            <a:r>
              <a:rPr lang="ar-EG" sz="3200" b="1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ّ</a:t>
            </a:r>
            <a:r>
              <a:rPr lang="en-US" sz="3200" b="1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ة </a:t>
            </a:r>
            <a:r>
              <a:rPr lang="en-US" sz="3200" b="1" dirty="0" err="1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نتعل</a:t>
            </a:r>
            <a:r>
              <a:rPr lang="ar-EG" sz="3200" b="1" dirty="0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ّ</a:t>
            </a:r>
            <a:r>
              <a:rPr lang="en-US" sz="3200" b="1" dirty="0" err="1">
                <a:solidFill>
                  <a:srgbClr val="051D3A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مها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943094" y="2284333"/>
            <a:ext cx="6349960" cy="1536740"/>
          </a:xfrm>
          <a:prstGeom prst="roundRect">
            <a:avLst>
              <a:gd name="adj" fmla="val 7140"/>
            </a:avLst>
          </a:prstGeom>
          <a:solidFill>
            <a:srgbClr val="FAF5EB"/>
          </a:solidFill>
          <a:ln w="2286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6" name="Shape 4"/>
          <p:cNvSpPr/>
          <p:nvPr/>
        </p:nvSpPr>
        <p:spPr>
          <a:xfrm>
            <a:off x="6997184" y="2284333"/>
            <a:ext cx="91440" cy="1536740"/>
          </a:xfrm>
          <a:prstGeom prst="roundRect">
            <a:avLst>
              <a:gd name="adj" fmla="val 93946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7" name="Text 5"/>
          <p:cNvSpPr/>
          <p:nvPr/>
        </p:nvSpPr>
        <p:spPr>
          <a:xfrm>
            <a:off x="4363641" y="2511623"/>
            <a:ext cx="2406253" cy="300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ar-EG" sz="2800" b="1" dirty="0"/>
              <a:t>الصّدّيق</a:t>
            </a:r>
            <a:endParaRPr lang="en-US" sz="2800" b="1" dirty="0"/>
          </a:p>
        </p:txBody>
      </p:sp>
      <p:sp>
        <p:nvSpPr>
          <p:cNvPr id="8" name="Text 6"/>
          <p:cNvSpPr/>
          <p:nvPr/>
        </p:nvSpPr>
        <p:spPr>
          <a:xfrm>
            <a:off x="943094" y="2987040"/>
            <a:ext cx="5826800" cy="606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لقب يُعطى للشخص الكثير الصدق والتصديق بآيات الله؛ وقد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لُقِّب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سيّدنا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يوسف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(ع)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بالصديق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لصدقه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وأمانته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15804" y="3995738"/>
            <a:ext cx="6349960" cy="1536740"/>
          </a:xfrm>
          <a:prstGeom prst="roundRect">
            <a:avLst>
              <a:gd name="adj" fmla="val 7140"/>
            </a:avLst>
          </a:prstGeom>
          <a:solidFill>
            <a:srgbClr val="FAF5EB"/>
          </a:solidFill>
          <a:ln w="2286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10" name="Shape 8"/>
          <p:cNvSpPr/>
          <p:nvPr/>
        </p:nvSpPr>
        <p:spPr>
          <a:xfrm>
            <a:off x="6997184" y="3995738"/>
            <a:ext cx="91440" cy="1536740"/>
          </a:xfrm>
          <a:prstGeom prst="roundRect">
            <a:avLst>
              <a:gd name="adj" fmla="val 93946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11" name="Text 9"/>
          <p:cNvSpPr/>
          <p:nvPr/>
        </p:nvSpPr>
        <p:spPr>
          <a:xfrm>
            <a:off x="4363641" y="4223028"/>
            <a:ext cx="2406253" cy="300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التأويل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943094" y="4698444"/>
            <a:ext cx="5826800" cy="606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تفسير الرؤى والأحلام؛ وقد آتى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الله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سيّدنا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يوسف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(ع)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علمًا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خاصًا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بتأويل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الأحلام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15804" y="5707142"/>
            <a:ext cx="6349960" cy="1536740"/>
          </a:xfrm>
          <a:prstGeom prst="roundRect">
            <a:avLst>
              <a:gd name="adj" fmla="val 7140"/>
            </a:avLst>
          </a:prstGeom>
          <a:solidFill>
            <a:srgbClr val="FAF5EB"/>
          </a:solidFill>
          <a:ln w="2286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14" name="Shape 12"/>
          <p:cNvSpPr/>
          <p:nvPr/>
        </p:nvSpPr>
        <p:spPr>
          <a:xfrm>
            <a:off x="6997184" y="5707142"/>
            <a:ext cx="91440" cy="1536740"/>
          </a:xfrm>
          <a:prstGeom prst="roundRect">
            <a:avLst>
              <a:gd name="adj" fmla="val 93946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15" name="Text 13"/>
          <p:cNvSpPr/>
          <p:nvPr/>
        </p:nvSpPr>
        <p:spPr>
          <a:xfrm>
            <a:off x="4363641" y="5934432"/>
            <a:ext cx="2406253" cy="300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ar-EG" sz="2800" b="1" dirty="0">
                <a:solidFill>
                  <a:srgbClr val="2B35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الغياب</a:t>
            </a:r>
            <a:endParaRPr lang="en-US" sz="1850" dirty="0"/>
          </a:p>
        </p:txBody>
      </p:sp>
      <p:sp>
        <p:nvSpPr>
          <p:cNvPr id="16" name="Text 14"/>
          <p:cNvSpPr/>
          <p:nvPr/>
        </p:nvSpPr>
        <p:spPr>
          <a:xfrm>
            <a:off x="943094" y="6409848"/>
            <a:ext cx="5826800" cy="606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قاع البئر أو الجزء المظلم العميق منها، وهو المكان الذي ألقى فيه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إخوة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سيّدنا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يوسف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(ع)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أخاهم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7572256" y="2284333"/>
            <a:ext cx="6349960" cy="1536740"/>
          </a:xfrm>
          <a:prstGeom prst="roundRect">
            <a:avLst>
              <a:gd name="adj" fmla="val 7140"/>
            </a:avLst>
          </a:prstGeom>
          <a:solidFill>
            <a:srgbClr val="FAF5EB"/>
          </a:solidFill>
          <a:ln w="2286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18" name="Shape 16"/>
          <p:cNvSpPr/>
          <p:nvPr/>
        </p:nvSpPr>
        <p:spPr>
          <a:xfrm>
            <a:off x="13853636" y="2284333"/>
            <a:ext cx="91440" cy="1536740"/>
          </a:xfrm>
          <a:prstGeom prst="roundRect">
            <a:avLst>
              <a:gd name="adj" fmla="val 93946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19" name="Text 17"/>
          <p:cNvSpPr/>
          <p:nvPr/>
        </p:nvSpPr>
        <p:spPr>
          <a:xfrm>
            <a:off x="11220093" y="2511623"/>
            <a:ext cx="2406253" cy="300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2800" b="1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التمكين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7799546" y="2987040"/>
            <a:ext cx="5826800" cy="606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منح الله تعالى العبد القدرة والسلطة والمكانة في الأرض جزاءً على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صبره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وإيمانه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7572256" y="3995738"/>
            <a:ext cx="6349960" cy="1536740"/>
          </a:xfrm>
          <a:prstGeom prst="roundRect">
            <a:avLst>
              <a:gd name="adj" fmla="val 7140"/>
            </a:avLst>
          </a:prstGeom>
          <a:solidFill>
            <a:srgbClr val="FAF5EB"/>
          </a:solidFill>
          <a:ln w="2286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22" name="Shape 20"/>
          <p:cNvSpPr/>
          <p:nvPr/>
        </p:nvSpPr>
        <p:spPr>
          <a:xfrm>
            <a:off x="13853636" y="3995738"/>
            <a:ext cx="91440" cy="1536740"/>
          </a:xfrm>
          <a:prstGeom prst="roundRect">
            <a:avLst>
              <a:gd name="adj" fmla="val 93946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23" name="Text 21"/>
          <p:cNvSpPr/>
          <p:nvPr/>
        </p:nvSpPr>
        <p:spPr>
          <a:xfrm>
            <a:off x="11220093" y="4223028"/>
            <a:ext cx="2406253" cy="300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ar-EG" sz="2800" b="1" dirty="0">
                <a:solidFill>
                  <a:srgbClr val="2B3541"/>
                </a:solidFill>
                <a:latin typeface="Arial" panose="020B0604020202020204" pitchFamily="34" charset="0"/>
                <a:ea typeface="Funnel Display" pitchFamily="34" charset="-122"/>
                <a:cs typeface="Arial" panose="020B0604020202020204" pitchFamily="34" charset="0"/>
              </a:rPr>
              <a:t>الفتن</a:t>
            </a:r>
            <a:endParaRPr lang="en-US" sz="1850" dirty="0"/>
          </a:p>
        </p:txBody>
      </p:sp>
      <p:sp>
        <p:nvSpPr>
          <p:cNvPr id="24" name="Text 22"/>
          <p:cNvSpPr/>
          <p:nvPr/>
        </p:nvSpPr>
        <p:spPr>
          <a:xfrm>
            <a:off x="7799546" y="4698444"/>
            <a:ext cx="5826800" cy="606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الابتلاء والإغراء بالمعصية؛ وقد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ابتُلي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سيّدنا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يوسف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(ع)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بفتنة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عظيمة فصبر وثبت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على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دينه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7572256" y="5707142"/>
            <a:ext cx="6349960" cy="1536740"/>
          </a:xfrm>
          <a:prstGeom prst="roundRect">
            <a:avLst>
              <a:gd name="adj" fmla="val 7140"/>
            </a:avLst>
          </a:prstGeom>
          <a:solidFill>
            <a:srgbClr val="FAF5EB"/>
          </a:solidFill>
          <a:ln w="2286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he-IL"/>
          </a:p>
        </p:txBody>
      </p:sp>
      <p:sp>
        <p:nvSpPr>
          <p:cNvPr id="26" name="Shape 24"/>
          <p:cNvSpPr/>
          <p:nvPr/>
        </p:nvSpPr>
        <p:spPr>
          <a:xfrm>
            <a:off x="13853636" y="5707142"/>
            <a:ext cx="91440" cy="1536740"/>
          </a:xfrm>
          <a:prstGeom prst="roundRect">
            <a:avLst>
              <a:gd name="adj" fmla="val 93946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he-IL"/>
          </a:p>
        </p:txBody>
      </p:sp>
      <p:sp>
        <p:nvSpPr>
          <p:cNvPr id="27" name="Text 25"/>
          <p:cNvSpPr/>
          <p:nvPr/>
        </p:nvSpPr>
        <p:spPr>
          <a:xfrm>
            <a:off x="11220093" y="5934432"/>
            <a:ext cx="2406253" cy="300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ar-EG" sz="2800" b="1" dirty="0">
                <a:solidFill>
                  <a:srgbClr val="2B35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العفو</a:t>
            </a:r>
            <a:endParaRPr lang="en-US" sz="1850" dirty="0"/>
          </a:p>
        </p:txBody>
      </p:sp>
      <p:sp>
        <p:nvSpPr>
          <p:cNvPr id="28" name="Text 26"/>
          <p:cNvSpPr/>
          <p:nvPr/>
        </p:nvSpPr>
        <p:spPr>
          <a:xfrm>
            <a:off x="7799546" y="6409849"/>
            <a:ext cx="5826800" cy="606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التجاوز عن الذنب وترك العقوبة مع القدرة عليها، وهو من أعلى مقامات </a:t>
            </a:r>
            <a:r>
              <a:rPr lang="en-US" sz="2400" dirty="0" err="1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الأخلاق</a:t>
            </a:r>
            <a:r>
              <a:rPr lang="en-US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 </a:t>
            </a:r>
            <a:r>
              <a:rPr lang="ar-EG" sz="2400" dirty="0">
                <a:solidFill>
                  <a:srgbClr val="2B3541"/>
                </a:solidFill>
                <a:latin typeface="Arial" panose="020B0604020202020204" pitchFamily="34" charset="0"/>
                <a:ea typeface="Funnel Sans" pitchFamily="34" charset="-122"/>
                <a:cs typeface="Arial" panose="020B0604020202020204" pitchFamily="34" charset="0"/>
              </a:rPr>
              <a:t>التوحيديّة.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1021</Words>
  <Application>Microsoft Office PowerPoint</Application>
  <PresentationFormat>מותאם אישית</PresentationFormat>
  <Paragraphs>160</Paragraphs>
  <Slides>11</Slides>
  <Notes>10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11</vt:i4>
      </vt:variant>
    </vt:vector>
  </HeadingPairs>
  <TitlesOfParts>
    <vt:vector size="19" baseType="lpstr">
      <vt:lpstr>Varela Round</vt:lpstr>
      <vt:lpstr>Calibri</vt:lpstr>
      <vt:lpstr>Funnel Sans</vt:lpstr>
      <vt:lpstr>Funnel Display</vt:lpstr>
      <vt:lpstr>Arial</vt:lpstr>
      <vt:lpstr>Abadi</vt:lpstr>
      <vt:lpstr>Office Theme</vt:lpstr>
      <vt:lpstr>1_ערכת נושא Office</vt:lpstr>
      <vt:lpstr>قصّة سيّدنا يوسف الصدّيق (عليه السلام) للصفّين  الخامس والسادس الابتدائي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IMOE001</dc:creator>
  <cp:lastModifiedBy>סוהיר ביראני (דליה עוספיא)</cp:lastModifiedBy>
  <cp:revision>3</cp:revision>
  <dcterms:created xsi:type="dcterms:W3CDTF">2026-03-08T05:36:42Z</dcterms:created>
  <dcterms:modified xsi:type="dcterms:W3CDTF">2026-03-10T09:59:50Z</dcterms:modified>
</cp:coreProperties>
</file>