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Tajawal" panose="020B0604020202020204" charset="-78"/>
      <p:regular r:id="rId14"/>
      <p:bold r:id="rId15"/>
    </p:embeddedFont>
    <p:embeddedFont>
      <p:font typeface="Tajawal ExtraBold" panose="020B0604020202020204" charset="-78"/>
      <p:bold r:id="rId16"/>
    </p:embeddedFont>
    <p:embeddedFont>
      <p:font typeface="Tajawal Medium" panose="00000600000000000000" charset="-78"/>
      <p:regular r:id="rId17"/>
      <p:bold r:id="rId18"/>
    </p:embeddedFont>
    <p:embeddedFont>
      <p:font typeface="Varela Round" panose="00000500000000000000" pitchFamily="2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5B8DB573-D50E-76C4-4AE3-EA400DB9E508}"/>
              </a:ext>
            </a:extLst>
          </p:cNvPr>
          <p:cNvSpPr/>
          <p:nvPr userDrawn="1"/>
        </p:nvSpPr>
        <p:spPr>
          <a:xfrm>
            <a:off x="-669925" y="6569075"/>
            <a:ext cx="2624138" cy="4587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A17D18DF-D92B-B975-7AB2-B7F2BF4DDB50}"/>
              </a:ext>
            </a:extLst>
          </p:cNvPr>
          <p:cNvSpPr/>
          <p:nvPr userDrawn="1"/>
        </p:nvSpPr>
        <p:spPr>
          <a:xfrm>
            <a:off x="-1489075" y="6410325"/>
            <a:ext cx="3246438" cy="8731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64198374-2BC7-92AA-60BF-A8E0B6DAE0FC}"/>
              </a:ext>
            </a:extLst>
          </p:cNvPr>
          <p:cNvSpPr/>
          <p:nvPr userDrawn="1"/>
        </p:nvSpPr>
        <p:spPr>
          <a:xfrm>
            <a:off x="9986963" y="-439738"/>
            <a:ext cx="4205287" cy="63182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32FB99F7-0045-EEC1-2DDD-76197A8E0851}"/>
              </a:ext>
            </a:extLst>
          </p:cNvPr>
          <p:cNvSpPr/>
          <p:nvPr userDrawn="1"/>
        </p:nvSpPr>
        <p:spPr>
          <a:xfrm>
            <a:off x="8259763" y="6564313"/>
            <a:ext cx="4433887" cy="79692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תמונה 10">
            <a:extLst>
              <a:ext uri="{FF2B5EF4-FFF2-40B4-BE49-F238E27FC236}">
                <a16:creationId xmlns:a16="http://schemas.microsoft.com/office/drawing/2014/main" id="{BAAD3409-CB6A-FFDA-DECC-062BB2D7C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>
            <a:fillRect/>
          </a:stretch>
        </p:blipFill>
        <p:spPr bwMode="auto">
          <a:xfrm>
            <a:off x="5445125" y="369888"/>
            <a:ext cx="13017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rtlCol="1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</a:t>
            </a:r>
          </a:p>
        </p:txBody>
      </p:sp>
    </p:spTree>
    <p:extLst>
      <p:ext uri="{BB962C8B-B14F-4D97-AF65-F5344CB8AC3E}">
        <p14:creationId xmlns:p14="http://schemas.microsoft.com/office/powerpoint/2010/main" val="199422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5A94A843-5034-3F2D-6F97-82073A0498D1}"/>
              </a:ext>
            </a:extLst>
          </p:cNvPr>
          <p:cNvSpPr/>
          <p:nvPr userDrawn="1"/>
        </p:nvSpPr>
        <p:spPr>
          <a:xfrm>
            <a:off x="212725" y="1397000"/>
            <a:ext cx="13177838" cy="29781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6ECECFC3-999B-9882-7ACC-A13C9CCEA49C}"/>
              </a:ext>
            </a:extLst>
          </p:cNvPr>
          <p:cNvSpPr/>
          <p:nvPr userDrawn="1"/>
        </p:nvSpPr>
        <p:spPr>
          <a:xfrm>
            <a:off x="7329488" y="6578600"/>
            <a:ext cx="5334000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6EFD6F6D-1D03-37B6-98BC-EC8266002E8B}"/>
              </a:ext>
            </a:extLst>
          </p:cNvPr>
          <p:cNvSpPr/>
          <p:nvPr userDrawn="1"/>
        </p:nvSpPr>
        <p:spPr>
          <a:xfrm>
            <a:off x="9501188" y="6294438"/>
            <a:ext cx="3049587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09DD1A65-B08A-E916-B6B0-BE76F9535816}"/>
              </a:ext>
            </a:extLst>
          </p:cNvPr>
          <p:cNvSpPr/>
          <p:nvPr userDrawn="1"/>
        </p:nvSpPr>
        <p:spPr>
          <a:xfrm>
            <a:off x="9996488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10">
            <a:extLst>
              <a:ext uri="{FF2B5EF4-FFF2-40B4-BE49-F238E27FC236}">
                <a16:creationId xmlns:a16="http://schemas.microsoft.com/office/drawing/2014/main" id="{F2175824-58B1-C14A-704E-7445076BAFAE}"/>
              </a:ext>
            </a:extLst>
          </p:cNvPr>
          <p:cNvSpPr/>
          <p:nvPr userDrawn="1"/>
        </p:nvSpPr>
        <p:spPr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lIns="36000" tIns="36000" rIns="36000" b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09907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61A109FC-0D6F-5737-680B-4A796D9979D2}"/>
              </a:ext>
            </a:extLst>
          </p:cNvPr>
          <p:cNvSpPr/>
          <p:nvPr userDrawn="1"/>
        </p:nvSpPr>
        <p:spPr>
          <a:xfrm>
            <a:off x="212725" y="1397000"/>
            <a:ext cx="13177838" cy="29781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260BAD5B-511C-BEF5-5384-6871B300CC60}"/>
              </a:ext>
            </a:extLst>
          </p:cNvPr>
          <p:cNvSpPr/>
          <p:nvPr userDrawn="1"/>
        </p:nvSpPr>
        <p:spPr>
          <a:xfrm>
            <a:off x="7329488" y="6578600"/>
            <a:ext cx="5334000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19421127-389A-7298-33DB-8ECF60DB3B2C}"/>
              </a:ext>
            </a:extLst>
          </p:cNvPr>
          <p:cNvSpPr/>
          <p:nvPr userDrawn="1"/>
        </p:nvSpPr>
        <p:spPr>
          <a:xfrm>
            <a:off x="9501188" y="6294438"/>
            <a:ext cx="3049587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2E10CCC5-F7C5-A1E0-0DEE-032ECE4D6432}"/>
              </a:ext>
            </a:extLst>
          </p:cNvPr>
          <p:cNvSpPr/>
          <p:nvPr userDrawn="1"/>
        </p:nvSpPr>
        <p:spPr>
          <a:xfrm>
            <a:off x="9996488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10">
            <a:extLst>
              <a:ext uri="{FF2B5EF4-FFF2-40B4-BE49-F238E27FC236}">
                <a16:creationId xmlns:a16="http://schemas.microsoft.com/office/drawing/2014/main" id="{E9E7DF25-1B69-465A-3A51-3CD7D218E4CF}"/>
              </a:ext>
            </a:extLst>
          </p:cNvPr>
          <p:cNvSpPr/>
          <p:nvPr userDrawn="1"/>
        </p:nvSpPr>
        <p:spPr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lIns="36000" tIns="36000" rIns="36000" b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53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6">
            <a:extLst>
              <a:ext uri="{FF2B5EF4-FFF2-40B4-BE49-F238E27FC236}">
                <a16:creationId xmlns:a16="http://schemas.microsoft.com/office/drawing/2014/main" id="{9FE6BF49-0269-717B-012C-7715A99AC34F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7">
            <a:extLst>
              <a:ext uri="{FF2B5EF4-FFF2-40B4-BE49-F238E27FC236}">
                <a16:creationId xmlns:a16="http://schemas.microsoft.com/office/drawing/2014/main" id="{CEC15B4C-696A-350E-C4AB-F0209C7223F2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8">
            <a:extLst>
              <a:ext uri="{FF2B5EF4-FFF2-40B4-BE49-F238E27FC236}">
                <a16:creationId xmlns:a16="http://schemas.microsoft.com/office/drawing/2014/main" id="{7DBFC758-0C9F-D7D7-3303-2C51566E1C91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404062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7E8D6926-301C-F2D4-CB85-2A0514C8C14A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0F37F720-7B55-9C62-23B5-0DF49E064274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מעוגל 8">
            <a:extLst>
              <a:ext uri="{FF2B5EF4-FFF2-40B4-BE49-F238E27FC236}">
                <a16:creationId xmlns:a16="http://schemas.microsoft.com/office/drawing/2014/main" id="{9BA59D8D-AECD-77F1-A767-E61F54B2BBD4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rtlCol="1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205171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355F2EC8-D9B3-8296-B21A-976B05B6728C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A7237A8E-09DA-D6C0-ACEE-C1CE49579AF2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912C4C89-84BB-62FF-52F9-831900B78714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rtlCol="1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</p:spTree>
    <p:extLst>
      <p:ext uri="{BB962C8B-B14F-4D97-AF65-F5344CB8AC3E}">
        <p14:creationId xmlns:p14="http://schemas.microsoft.com/office/powerpoint/2010/main" val="200029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6">
            <a:extLst>
              <a:ext uri="{FF2B5EF4-FFF2-40B4-BE49-F238E27FC236}">
                <a16:creationId xmlns:a16="http://schemas.microsoft.com/office/drawing/2014/main" id="{2BB441C0-9568-7BAD-8810-E12AAFFA3BA7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" name="מלבן מעוגל 7">
            <a:extLst>
              <a:ext uri="{FF2B5EF4-FFF2-40B4-BE49-F238E27FC236}">
                <a16:creationId xmlns:a16="http://schemas.microsoft.com/office/drawing/2014/main" id="{86826D91-04BA-618E-F648-7EEF0D6A45A3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AAE3101A-7045-4205-4D2C-8DDE99ADF89E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/>
          <p:cNvSpPr>
            <a:spLocks noGrp="1"/>
          </p:cNvSpPr>
          <p:nvPr>
            <p:ph type="media" sz="quarter" idx="10"/>
          </p:nvPr>
        </p:nvSpPr>
        <p:spPr>
          <a:xfrm>
            <a:off x="193700" y="228600"/>
            <a:ext cx="11782372" cy="6470650"/>
          </a:xfrm>
        </p:spPr>
        <p:txBody>
          <a:bodyPr rtlCol="1">
            <a:normAutofit/>
          </a:bodyPr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noProof="0"/>
              <a:t>לחץ על הסמל כדי להוסיף מדיה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23510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BA7F54B6-88AA-4880-859D-DAE611F8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C451-50FA-4358-90CA-8DF8A9BB19F0}" type="datetimeFigureOut">
              <a:rPr lang="he-IL"/>
              <a:pPr>
                <a:defRPr/>
              </a:pPr>
              <a:t>כ"א/אדר/תשפ"ו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211298E7-20F7-8E21-FE8C-E9338313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D34C8CC1-0F25-17F2-ED1A-FAF2A82D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20C2-3864-46EC-9A85-C0760BF3007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5281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6D50DEB3-CDBC-25B3-4DF2-94D49503CD89}"/>
              </a:ext>
            </a:extLst>
          </p:cNvPr>
          <p:cNvSpPr/>
          <p:nvPr userDrawn="1"/>
        </p:nvSpPr>
        <p:spPr>
          <a:xfrm>
            <a:off x="-909638" y="6189663"/>
            <a:ext cx="3067051" cy="119062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18667F69-6CFE-8E82-D12C-E150536962DA}"/>
              </a:ext>
            </a:extLst>
          </p:cNvPr>
          <p:cNvSpPr/>
          <p:nvPr userDrawn="1"/>
        </p:nvSpPr>
        <p:spPr>
          <a:xfrm>
            <a:off x="10082213" y="80963"/>
            <a:ext cx="5300662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83E0F216-2807-3939-396D-0CA3FFD59845}"/>
              </a:ext>
            </a:extLst>
          </p:cNvPr>
          <p:cNvSpPr/>
          <p:nvPr userDrawn="1"/>
        </p:nvSpPr>
        <p:spPr>
          <a:xfrm>
            <a:off x="-2155825" y="6348413"/>
            <a:ext cx="5559425" cy="4699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23882" y="1288473"/>
            <a:ext cx="10872592" cy="522444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158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2B682D4B-D2EE-9F7D-3997-0685A9F34D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E50984AD-743B-28C9-C035-ACB7253D36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ABE9FD-0F01-AE50-F611-0A7611820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E1A2D3-B335-4417-9A18-C7EB19ED3F24}" type="datetimeFigureOut">
              <a:rPr lang="he-IL"/>
              <a:pPr>
                <a:defRPr/>
              </a:pPr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84D673-158F-DC2A-FF68-B9988DC0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084110-360F-0CFB-87B2-F16FE8582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7E9F6-9C9C-4C87-9C93-365B22A51B8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3121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לבן 1">
            <a:extLst>
              <a:ext uri="{FF2B5EF4-FFF2-40B4-BE49-F238E27FC236}">
                <a16:creationId xmlns:a16="http://schemas.microsoft.com/office/drawing/2014/main" id="{53904E41-B309-D552-26AD-0379FA7A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554038"/>
            <a:ext cx="60928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he-IL" sz="5400" b="1" i="0" u="none" strike="noStrike" kern="120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التفتيش على التراث الدرزي</a:t>
            </a: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3" name="תמונה 4">
            <a:extLst>
              <a:ext uri="{FF2B5EF4-FFF2-40B4-BE49-F238E27FC236}">
                <a16:creationId xmlns:a16="http://schemas.microsoft.com/office/drawing/2014/main" id="{15D6B85C-19CF-9F88-D36C-677FFD63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63525"/>
            <a:ext cx="1254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מלבן 2">
            <a:extLst>
              <a:ext uri="{FF2B5EF4-FFF2-40B4-BE49-F238E27FC236}">
                <a16:creationId xmlns:a16="http://schemas.microsoft.com/office/drawing/2014/main" id="{D9E90EBE-357D-395C-C1E7-B9E062C1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30338"/>
            <a:ext cx="2381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למידה בונה אדם</a:t>
            </a:r>
            <a:endParaRPr kumimoji="0" lang="en-US" alt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המזכירות הפדגוגית</a:t>
            </a:r>
            <a:endParaRPr kumimoji="0" lang="en-US" alt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אגף א' מורשת</a:t>
            </a:r>
            <a:endParaRPr kumimoji="0" lang="he-IL" altLang="he-IL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כותרת 1">
            <a:extLst>
              <a:ext uri="{FF2B5EF4-FFF2-40B4-BE49-F238E27FC236}">
                <a16:creationId xmlns:a16="http://schemas.microsoft.com/office/drawing/2014/main" id="{75F5C5AC-04B5-FA96-53CD-ABBD8C4A8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ar-EG" altLang="he-IL" dirty="0">
                <a:ea typeface="Varela Round" panose="00000500000000000000" pitchFamily="2" charset="-79"/>
                <a:cs typeface="+mn-cs"/>
              </a:rPr>
              <a:t>الأماكن المقدّسة والخلوة وآداب زيارتها</a:t>
            </a:r>
            <a:endParaRPr altLang="he-IL" dirty="0">
              <a:ea typeface="Varela Round" panose="00000500000000000000" pitchFamily="2" charset="-79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>
            <a:off x="571500" y="2778918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571500" y="3550443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571500" y="354091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71500" y="354091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571500" y="431244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571500" y="431244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250" y="292179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571500" y="2969418"/>
            <a:ext cx="995362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https://airial.travel/_next/image?url=https%3A%2F%2Fmedia-cdn.tripadvisor.com%2Fmedia%2Fphoto-w%2F26%2F25%2F36%2F05%2Fnabi-shu-ayb.jpg&amp;w=3840&amp;q=75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571500" y="3169443"/>
            <a:ext cx="99536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airial.travel</a:t>
            </a:r>
            <a:endParaRPr/>
          </a:p>
        </p:txBody>
      </p:sp>
      <p:pic>
        <p:nvPicPr>
          <p:cNvPr id="210" name="Google Shape;210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3250" y="369331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571500" y="3740943"/>
            <a:ext cx="995362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https://knothome.com/cdn/shop/articles/Blog_corner-eng.webp?v=1741162097&amp;width=1100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571500" y="3940968"/>
            <a:ext cx="99536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knothome.com</a:t>
            </a:r>
            <a:endParaRPr/>
          </a:p>
        </p:txBody>
      </p:sp>
      <p:pic>
        <p:nvPicPr>
          <p:cNvPr id="213" name="Google Shape;21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63250" y="449341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571500" y="4464843"/>
            <a:ext cx="9953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https://media.istockphoto.com/id/1184359653/photo/shoes-outside-the-door-of-a-mosque-in-dubai-united-arab-emirates.jpg?s=612x612&amp;w=0&amp;k=20&amp;c=_gNC5UEkqhtO1n5qnUL0SKdgGmqiaXA43gQSBNuc6Z8=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571500" y="4817268"/>
            <a:ext cx="99536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www.istockphoto.com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950" y="571500"/>
            <a:ext cx="99441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900475" y="2271712"/>
            <a:ext cx="839104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0" i="0" u="none" strike="noStrike" cap="none" dirty="0" err="1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الأماكن</a:t>
            </a:r>
            <a:r>
              <a:rPr lang="en-US" sz="5625" b="0" i="0" u="none" strike="noStrike" cap="none" dirty="0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 </a:t>
            </a:r>
            <a:r>
              <a:rPr lang="en-US" sz="5625" b="0" i="0" u="none" strike="noStrike" cap="none" dirty="0" err="1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المقدّسة</a:t>
            </a:r>
            <a:r>
              <a:rPr lang="en-US" sz="5625" b="0" i="0" u="none" strike="noStrike" cap="none" dirty="0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 </a:t>
            </a:r>
            <a:r>
              <a:rPr lang="en-US" sz="5625" b="0" i="0" u="none" strike="noStrike" cap="none" dirty="0" err="1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والخلوة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625" b="0" i="0" u="none" strike="noStrike" cap="none" dirty="0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 </a:t>
            </a:r>
            <a:r>
              <a:rPr lang="en-US" sz="5625" b="0" i="0" u="none" strike="noStrike" cap="none" dirty="0" err="1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وآداب</a:t>
            </a:r>
            <a:r>
              <a:rPr lang="en-US" sz="5625" b="0" i="0" u="none" strike="noStrike" cap="none" dirty="0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 </a:t>
            </a:r>
            <a:r>
              <a:rPr lang="en-US" sz="5625" b="0" i="0" u="none" strike="noStrike" cap="none" dirty="0" err="1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زيارتها</a:t>
            </a:r>
            <a:endParaRPr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3409950" y="4224337"/>
            <a:ext cx="53721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8C8D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رحلة روحيّة لترسيخ العقيدة وتطهير النّفس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1633537"/>
            <a:ext cx="3492549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1633537"/>
            <a:ext cx="3492549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351" y="1633537"/>
            <a:ext cx="3492549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98049" y="2024062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19750" y="2024062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1450" y="2024062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944183" y="3567112"/>
            <a:ext cx="186023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مفاهيم دينيّة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280898" y="3567112"/>
            <a:ext cx="1630203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آداب الزّيارة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227564" y="3567112"/>
            <a:ext cx="218027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الأهميّة الروحيّة</a:t>
            </a:r>
            <a:endParaRPr/>
          </a:p>
        </p:txBody>
      </p:sp>
      <p:pic>
        <p:nvPicPr>
          <p:cNvPr id="98" name="Google Shape;98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31412" y="2276475"/>
            <a:ext cx="4857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29300" y="2276475"/>
            <a:ext cx="5334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03387" y="2276475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ماذا سنتعلّم اليوم؟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971675" y="2802731"/>
            <a:ext cx="8248650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من منكم زار مقاماً مقدّساً مؤخّراً؟ وكيف تصرّفتم داخل هذا المقام؟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4352925" y="4783931"/>
            <a:ext cx="3486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F8C8D"/>
                </a:solidFill>
                <a:latin typeface="Tajawal"/>
                <a:ea typeface="Tajawal"/>
                <a:cs typeface="Tajawal"/>
                <a:sym typeface="Tajawal"/>
              </a:rPr>
              <a:t>— شاركونا تجاربكم الروحيّة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0440295" y="3278981"/>
            <a:ext cx="542032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D4AF37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209675" y="4374356"/>
            <a:ext cx="542032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D4AF37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دعونا نتشارك...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69268"/>
            <a:ext cx="523875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6381750" y="1777007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هو مكانٌ مقدّسٌ تواجدَ فيه نبيّ من الأنبياء أو شخصيّة دينيّة عظيمة.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6381750" y="2868513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تُبنى في هذه الأماكن مبانٍ وقباب لتخليد ذكرى هذه الشخصيات واحترامها.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6381750" y="3960018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يُسمّى المقام أحياناً في بعض الثقافات باسم "مزار".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381750" y="5051524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تعتبر المقامات وجهة للباحثين عن البركة، السكينة، والتقرب إلى الله.</a:t>
            </a:r>
            <a:endParaRPr/>
          </a:p>
        </p:txBody>
      </p:sp>
      <p:pic>
        <p:nvPicPr>
          <p:cNvPr id="130" name="Google Shape;13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" y="1826418"/>
            <a:ext cx="51244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ما هو "المقام"؟</a:t>
            </a:r>
            <a:endParaRPr/>
          </a:p>
        </p:txBody>
      </p:sp>
      <p:pic>
        <p:nvPicPr>
          <p:cNvPr id="132" name="Google Shape;13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1872257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2963763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4055268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5146774"/>
            <a:ext cx="13335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69268"/>
            <a:ext cx="523875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6381750" y="1777007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هي دار العبادة الأساسية عند طائفة الموحّدين الدروز.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6381750" y="2868513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تتميّز بأنها مبنى بسيط جداً يفتقر لأي نوع من الزخرفة أو البهرجة لعدم تشتيت الانتباه.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6381750" y="3960018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مخصّصة بشكل كامل للتأمّل الروحيّ، والعبادة، والصلاة بصمت.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6381750" y="5051524"/>
            <a:ext cx="48101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C3E50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تعكس الخلوة التواضع والابتعاد عن مظاهر الحياة الماديّة الملهية.</a:t>
            </a:r>
            <a:endParaRPr/>
          </a:p>
        </p:txBody>
      </p:sp>
      <p:pic>
        <p:nvPicPr>
          <p:cNvPr id="146" name="Google Shape;14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" y="1826418"/>
            <a:ext cx="51244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ما هي "الخلوة"؟</a:t>
            </a:r>
            <a:endParaRPr/>
          </a:p>
        </p:txBody>
      </p:sp>
      <p:pic>
        <p:nvPicPr>
          <p:cNvPr id="148" name="Google Shape;148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1872257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2963763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4055268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7150" y="5146774"/>
            <a:ext cx="13335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1633537"/>
            <a:ext cx="3492549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1633537"/>
            <a:ext cx="3492549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351" y="1633537"/>
            <a:ext cx="3492549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98049" y="2024062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19750" y="2024062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1450" y="2024062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8874174" y="3567112"/>
            <a:ext cx="20002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تثبيت العقيدة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5200888" y="3567112"/>
            <a:ext cx="1790223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تخليد الذكرى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067544" y="3567112"/>
            <a:ext cx="250031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الترابط الاجتماعي</a:t>
            </a:r>
            <a:endParaRPr/>
          </a:p>
        </p:txBody>
      </p:sp>
      <p:pic>
        <p:nvPicPr>
          <p:cNvPr id="166" name="Google Shape;166;p1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9987" y="2276475"/>
            <a:ext cx="428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34075" y="2276475"/>
            <a:ext cx="3238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51000" y="2276475"/>
            <a:ext cx="5334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لماذا نعتبر هذه الأماكن مهمّة؟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66912"/>
            <a:ext cx="523875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6381750" y="1633537"/>
            <a:ext cx="46672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الالتزام باللباس المحتشم ووضع غطاء الرأس دليلُ وقارٍ واحترام.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6381750" y="2643187"/>
            <a:ext cx="46672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خلع الحذاء في الخارج قبل الدخول للحفاظ على طهارة المكان.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6381750" y="3652837"/>
            <a:ext cx="46672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الامتناع عن الدوس على عتبة الباب عند الدخول كعُرفٍ ينمّ عن الاحترام.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6381750" y="4662487"/>
            <a:ext cx="46672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الدخول والتواجد بصمتٍ وخشوعٍ تام بعيداً عن أي ضوضاء.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6381750" y="5672137"/>
            <a:ext cx="46672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2C3E50"/>
                </a:solidFill>
                <a:latin typeface="Tajawal"/>
                <a:ea typeface="Tajawal"/>
                <a:cs typeface="Tajawal"/>
                <a:sym typeface="Tajawal"/>
              </a:rPr>
              <a:t>منع التدخين أو ممارسة أي سلوك لا يليق بقدسية هذه الأماكن.</a:t>
            </a:r>
            <a:endParaRPr/>
          </a:p>
        </p:txBody>
      </p:sp>
      <p:pic>
        <p:nvPicPr>
          <p:cNvPr id="181" name="Google Shape;181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" y="2024062"/>
            <a:ext cx="512445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39500" y="1662112"/>
            <a:ext cx="381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39500" y="2671762"/>
            <a:ext cx="381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77600" y="3681412"/>
            <a:ext cx="3429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77600" y="4691062"/>
            <a:ext cx="3429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15700" y="5700712"/>
            <a:ext cx="3048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19050" y="571500"/>
            <a:ext cx="1160145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0" i="0" u="none" strike="noStrike" cap="none">
                <a:solidFill>
                  <a:srgbClr val="1A252F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آداب زيارة المقام والخلوة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>
            <a:off x="5238750" y="2082254"/>
            <a:ext cx="1714500" cy="762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990486" y="2539454"/>
            <a:ext cx="821102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C3E50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وقت التّمثيل والتّطبيق!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1809750" y="3739604"/>
            <a:ext cx="8572500" cy="103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0" i="0" u="none" strike="noStrike" cap="none">
                <a:solidFill>
                  <a:srgbClr val="7F8C8D"/>
                </a:solidFill>
                <a:latin typeface="Tajawal Medium"/>
                <a:ea typeface="Tajawal Medium"/>
                <a:cs typeface="Tajawal Medium"/>
                <a:sym typeface="Tajawal Medium"/>
              </a:rPr>
              <a:t>من منكم سيتطوّع لتمثيل مشهد زيارة المقام أمام زملائه وتطبيق الآداب التي تعلّمناها اليوم بشكلٍ عمليّ؟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מסך רחב</PresentationFormat>
  <Paragraphs>45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Calibri</vt:lpstr>
      <vt:lpstr>Tajawal Medium</vt:lpstr>
      <vt:lpstr>Arial</vt:lpstr>
      <vt:lpstr>Tajawal</vt:lpstr>
      <vt:lpstr>Tajawal ExtraBold</vt:lpstr>
      <vt:lpstr>Varela Round</vt:lpstr>
      <vt:lpstr>Office Theme</vt:lpstr>
      <vt:lpstr>1_ערכת נושא Office</vt:lpstr>
      <vt:lpstr>الأماكن المقدّسة والخلوة وآداب زيارتها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IMOE001</dc:creator>
  <cp:lastModifiedBy>סוהיר ביראני (דליה עוספיא)</cp:lastModifiedBy>
  <cp:revision>1</cp:revision>
  <dcterms:modified xsi:type="dcterms:W3CDTF">2026-03-10T11:44:33Z</dcterms:modified>
</cp:coreProperties>
</file>