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1" r:id="rId1"/>
  </p:sldMasterIdLst>
  <p:notesMasterIdLst>
    <p:notesMasterId r:id="rId12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</p:sldIdLst>
  <p:sldSz cx="12192000" cy="6858000"/>
  <p:notesSz cx="6858000" cy="9144000"/>
  <p:embeddedFontLs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arela Round" panose="020B0604020202020204" charset="-79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l/hV/QwlB533D6ukZN9S4Dnyt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05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56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05455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2826869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117658768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3743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5231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ושתי תמונות">
  <p:cSld name="1_כותרת ושתי תמונות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>
            <a:spLocks noGrp="1"/>
          </p:cNvSpPr>
          <p:nvPr>
            <p:ph type="pic" idx="2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>
            <a:spLocks noGrp="1"/>
          </p:cNvSpPr>
          <p:nvPr>
            <p:ph type="pic" idx="3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623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5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71730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303599375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183694315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135178894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94380785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30279894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362394890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16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6" r:id="rId14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0" y="1425677"/>
            <a:ext cx="12192000" cy="47391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6600"/>
            </a:pPr>
            <a:r>
              <a:rPr lang="ar-JO" dirty="0" smtClean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ar-JO" dirty="0" smtClean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-JO" dirty="0" smtClean="0">
                <a:latin typeface="Arial"/>
                <a:ea typeface="Arial"/>
                <a:cs typeface="Arial"/>
                <a:sym typeface="Arial"/>
              </a:rPr>
              <a:t>أخلاقيات ألمعلومات</a:t>
            </a:r>
            <a:r>
              <a:rPr lang="he-IL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e-IL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he-IL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e-IL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ar-JO" sz="6600" dirty="0" smtClean="0">
                <a:solidFill>
                  <a:srgbClr val="202124"/>
                </a:solidFill>
                <a:latin typeface="inherit"/>
                <a:ea typeface="Arial"/>
                <a:cs typeface="Arial" panose="020B0604020202020204" pitchFamily="34" charset="0"/>
              </a:rPr>
              <a:t>المعلمة</a:t>
            </a:r>
            <a:r>
              <a:rPr lang="ar-JO" altLang="en-US" sz="6600" dirty="0" smtClean="0">
                <a:solidFill>
                  <a:srgbClr val="202124"/>
                </a:solidFill>
                <a:latin typeface="inherit"/>
                <a:cs typeface="Arial" panose="020B0604020202020204" pitchFamily="34" charset="0"/>
              </a:rPr>
              <a:t>: </a:t>
            </a:r>
            <a:r>
              <a:rPr lang="ar-JO" altLang="en-US" sz="6600" dirty="0">
                <a:solidFill>
                  <a:srgbClr val="202124"/>
                </a:solidFill>
                <a:latin typeface="inherit"/>
                <a:cs typeface="Arial" panose="020B0604020202020204" pitchFamily="34" charset="0"/>
              </a:rPr>
              <a:t>ناهدة حجيرات</a:t>
            </a:r>
            <a:endParaRPr dirty="0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 descr="الضوابط الأخلاقية والتشريعية لشبكات التواصل الاجتماعي في الدول العربية – إشكاليات الرقاب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5677"/>
            <a:ext cx="3067665" cy="154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لحسن أستماعكم شكرا على حسن الاستماع - malayus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154" y="194597"/>
            <a:ext cx="8038845" cy="678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50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>
            <a:spLocks noGrp="1"/>
          </p:cNvSpPr>
          <p:nvPr>
            <p:ph type="body" idx="1"/>
          </p:nvPr>
        </p:nvSpPr>
        <p:spPr>
          <a:xfrm>
            <a:off x="1222625" y="1469142"/>
            <a:ext cx="8306992" cy="1959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42957" lvl="0" indent="-27940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endParaRPr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2957" lvl="0" indent="-304800" algn="r" rtl="1">
              <a:spcBef>
                <a:spcPts val="480"/>
              </a:spcBef>
              <a:spcAft>
                <a:spcPts val="0"/>
              </a:spcAft>
              <a:buClr>
                <a:srgbClr val="12B4BC"/>
              </a:buClr>
              <a:buSzPts val="2400"/>
              <a:buFont typeface="Arial"/>
              <a:buNone/>
            </a:pPr>
            <a:endParaRPr sz="24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46" lvl="1" indent="-330200" algn="r" rtl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5757" lvl="0" indent="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endParaRPr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2" descr="مدرسين الكرتون السبورة, كرتون, المعلم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625" y="213094"/>
            <a:ext cx="9858330" cy="603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84204" y="1892656"/>
            <a:ext cx="2900517" cy="89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2957" lvl="0" indent="-457200" algn="r" rtl="1">
              <a:spcBef>
                <a:spcPts val="480"/>
              </a:spcBef>
              <a:buClr>
                <a:srgbClr val="0070C0"/>
              </a:buClr>
              <a:buSzPts val="2400"/>
              <a:buChar char="•"/>
            </a:pPr>
            <a:r>
              <a:rPr lang="ar-JO" sz="2400" b="1" dirty="0" smtClean="0">
                <a:solidFill>
                  <a:srgbClr val="0070C0"/>
                </a:solidFill>
              </a:rPr>
              <a:t>مجال الفلسفة </a:t>
            </a:r>
            <a:endParaRPr lang="ar-JO" sz="2400" b="1" dirty="0" smtClean="0"/>
          </a:p>
          <a:p>
            <a:pPr marL="642957" lvl="0" indent="-457200" algn="r" rtl="1">
              <a:spcBef>
                <a:spcPts val="480"/>
              </a:spcBef>
              <a:buClr>
                <a:srgbClr val="0070C0"/>
              </a:buClr>
              <a:buSzPts val="2400"/>
              <a:buChar char="•"/>
            </a:pPr>
            <a:r>
              <a:rPr lang="ar-JO" sz="2400" b="1" dirty="0" smtClean="0">
                <a:solidFill>
                  <a:srgbClr val="0070C0"/>
                </a:solidFill>
              </a:rPr>
              <a:t>أخلاقيات المعلومات</a:t>
            </a:r>
            <a:endParaRPr lang="ar-JO" sz="2400" b="1" dirty="0"/>
          </a:p>
        </p:txBody>
      </p:sp>
      <p:sp>
        <p:nvSpPr>
          <p:cNvPr id="10" name="Google Shape;121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he-IL" dirty="0" smtClean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e-IL" dirty="0" smtClean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-JO" dirty="0" smtClean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ماذا سنتعلم اليوم؟</a:t>
            </a:r>
            <a:r>
              <a:rPr lang="iw-IL" dirty="0" smtClean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ar-JO" dirty="0" smtClean="0">
                <a:latin typeface="Arial"/>
                <a:ea typeface="Arial"/>
                <a:cs typeface="Arial"/>
                <a:sym typeface="Arial"/>
              </a:rPr>
              <a:t>المقدمة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4857135" y="876945"/>
            <a:ext cx="4259752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1"/>
            <a:r>
              <a:rPr lang="ar-JO" sz="4000" dirty="0" smtClean="0">
                <a:solidFill>
                  <a:srgbClr val="0070C0"/>
                </a:solidFill>
              </a:rPr>
              <a:t>الفلسفة</a:t>
            </a:r>
            <a:endParaRPr lang="en-US" sz="4000" dirty="0" smtClean="0">
              <a:solidFill>
                <a:srgbClr val="0070C0"/>
              </a:solidFill>
            </a:endParaRPr>
          </a:p>
          <a:p>
            <a:pPr lvl="0" algn="r" rtl="1"/>
            <a:endParaRPr sz="4000" b="1" dirty="0">
              <a:solidFill>
                <a:srgbClr val="00B0F0"/>
              </a:solidFill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4857134" y="3534319"/>
            <a:ext cx="3546542" cy="151064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3200" b="1" dirty="0" err="1" smtClean="0">
                <a:solidFill>
                  <a:srgbClr val="002060"/>
                </a:solidFill>
              </a:rPr>
              <a:t>ألاخلاقيات</a:t>
            </a:r>
            <a:r>
              <a:rPr lang="ar-JO" sz="3200" b="1" dirty="0" smtClean="0">
                <a:solidFill>
                  <a:srgbClr val="002060"/>
                </a:solidFill>
              </a:rPr>
              <a:t>- </a:t>
            </a:r>
            <a:r>
              <a:rPr lang="ar-JO" sz="3200" b="1" dirty="0" smtClean="0">
                <a:solidFill>
                  <a:srgbClr val="002060"/>
                </a:solidFill>
              </a:rPr>
              <a:t>أخلاق</a:t>
            </a:r>
          </a:p>
          <a:p>
            <a:pPr lvl="0" algn="ctr" rtl="1"/>
            <a:r>
              <a:rPr lang="ar-JO" sz="1600" b="1" dirty="0"/>
              <a:t>وهي ما يتميز به الإنسان عن غيره</a:t>
            </a:r>
            <a:endParaRPr sz="3200" b="1" dirty="0">
              <a:solidFill>
                <a:srgbClr val="002060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5890" y="84685"/>
            <a:ext cx="1905000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/>
          <p:nvPr/>
        </p:nvSpPr>
        <p:spPr>
          <a:xfrm>
            <a:off x="8623099" y="3421627"/>
            <a:ext cx="3195274" cy="1691148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ar-JO" sz="2400" b="1" dirty="0" smtClean="0">
              <a:solidFill>
                <a:schemeClr val="lt1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800" b="1" dirty="0" smtClean="0">
                <a:solidFill>
                  <a:srgbClr val="002060"/>
                </a:solidFill>
              </a:rPr>
              <a:t>منطق- نظرية المنطق</a:t>
            </a:r>
            <a:endParaRPr sz="2800" b="1" dirty="0">
              <a:solidFill>
                <a:srgbClr val="002060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1150373" y="3534319"/>
            <a:ext cx="3487339" cy="170627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800" b="1" dirty="0" err="1" smtClean="0">
                <a:solidFill>
                  <a:srgbClr val="002060"/>
                </a:solidFill>
              </a:rPr>
              <a:t>ألفيزياء</a:t>
            </a:r>
            <a:r>
              <a:rPr lang="ar-JO" sz="2800" b="1" dirty="0" smtClean="0">
                <a:solidFill>
                  <a:srgbClr val="002060"/>
                </a:solidFill>
              </a:rPr>
              <a:t>- النظرية الطبيعية</a:t>
            </a:r>
            <a:endParaRPr sz="2400" b="1" dirty="0">
              <a:solidFill>
                <a:srgbClr val="002060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cxnSp>
        <p:nvCxnSpPr>
          <p:cNvPr id="3" name="מחבר חץ ישר 2"/>
          <p:cNvCxnSpPr/>
          <p:nvPr/>
        </p:nvCxnSpPr>
        <p:spPr>
          <a:xfrm flipH="1">
            <a:off x="4186597" y="1465006"/>
            <a:ext cx="2253532" cy="1956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מחבר חץ ישר 4"/>
          <p:cNvCxnSpPr/>
          <p:nvPr/>
        </p:nvCxnSpPr>
        <p:spPr>
          <a:xfrm>
            <a:off x="6844422" y="1386348"/>
            <a:ext cx="0" cy="2035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>
            <a:off x="7541342" y="1584831"/>
            <a:ext cx="2251587" cy="169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4800" y="876945"/>
            <a:ext cx="2279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600" dirty="0" smtClean="0"/>
              <a:t>سقراط هو فيلسوف يوناني وهو أحد أكبر مؤسسي الفلسفة الغربية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4434349" y="1018659"/>
            <a:ext cx="445401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JO" sz="2400" dirty="0" smtClean="0"/>
              <a:t>أخلاقيات </a:t>
            </a:r>
            <a:r>
              <a:rPr lang="ar-JO" sz="2400" dirty="0"/>
              <a:t>ألمعلومات</a:t>
            </a:r>
            <a:r>
              <a:rPr lang="iw-IL" sz="2400" b="1" dirty="0" smtClean="0">
                <a:solidFill>
                  <a:srgbClr val="00B0F0"/>
                </a:solidFill>
              </a:rPr>
              <a:t>- </a:t>
            </a:r>
            <a:r>
              <a:rPr lang="iw-IL" sz="2400" b="1" dirty="0" smtClean="0">
                <a:solidFill>
                  <a:srgbClr val="00B0F0"/>
                </a:solidFill>
              </a:rPr>
              <a:t>Ethics</a:t>
            </a:r>
            <a:endParaRPr sz="1000" dirty="0"/>
          </a:p>
        </p:txBody>
      </p:sp>
      <p:sp>
        <p:nvSpPr>
          <p:cNvPr id="145" name="Google Shape;145;p6"/>
          <p:cNvSpPr/>
          <p:nvPr/>
        </p:nvSpPr>
        <p:spPr>
          <a:xfrm>
            <a:off x="7666137" y="3667166"/>
            <a:ext cx="2851438" cy="2635311"/>
          </a:xfrm>
          <a:prstGeom prst="rect">
            <a:avLst/>
          </a:prstGeom>
          <a:solidFill>
            <a:srgbClr val="192A72"/>
          </a:solidFill>
          <a:ln w="25400" cap="flat" cmpd="sng">
            <a:solidFill>
              <a:srgbClr val="192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/>
            <a:r>
              <a:rPr lang="ar-JO" sz="2800" b="1" dirty="0" smtClean="0">
                <a:solidFill>
                  <a:schemeClr val="bg2"/>
                </a:solidFill>
              </a:rPr>
              <a:t>فلسفة </a:t>
            </a:r>
            <a:r>
              <a:rPr lang="ar-JO" sz="2800" b="1" dirty="0" err="1" smtClean="0">
                <a:solidFill>
                  <a:schemeClr val="bg2"/>
                </a:solidFill>
              </a:rPr>
              <a:t>ألاخلاق</a:t>
            </a:r>
            <a:endParaRPr lang="ar-JO" sz="2800" b="1" dirty="0" smtClean="0">
              <a:solidFill>
                <a:schemeClr val="bg2"/>
              </a:solidFill>
            </a:endParaRPr>
          </a:p>
          <a:p>
            <a:pPr lvl="0" algn="ctr" rtl="1"/>
            <a:r>
              <a:rPr lang="ar-JO" sz="2800" b="1" dirty="0" smtClean="0">
                <a:solidFill>
                  <a:schemeClr val="bg2"/>
                </a:solidFill>
              </a:rPr>
              <a:t>ما هو المقياس الجيد؟</a:t>
            </a:r>
          </a:p>
          <a:p>
            <a:pPr lvl="0" algn="ctr" rtl="1"/>
            <a:endParaRPr lang="ar-JO" sz="2000" b="1" dirty="0" smtClean="0">
              <a:solidFill>
                <a:srgbClr val="FFC000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ar-JO" sz="2000" dirty="0" smtClean="0">
              <a:solidFill>
                <a:schemeClr val="lt1"/>
              </a:solidFill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4434349" y="3667166"/>
            <a:ext cx="2851438" cy="2635311"/>
          </a:xfrm>
          <a:prstGeom prst="rect">
            <a:avLst/>
          </a:prstGeom>
          <a:solidFill>
            <a:srgbClr val="192A72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800" b="1" dirty="0" smtClean="0">
                <a:solidFill>
                  <a:schemeClr val="bg2"/>
                </a:solidFill>
              </a:rPr>
              <a:t>أخلاق- ما هو العمل المناسب الذي يجب القيام به؟</a:t>
            </a:r>
            <a:endParaRPr sz="2800" b="1" dirty="0">
              <a:solidFill>
                <a:schemeClr val="bg2"/>
              </a:solidFill>
            </a:endParaRPr>
          </a:p>
        </p:txBody>
      </p:sp>
      <p:pic>
        <p:nvPicPr>
          <p:cNvPr id="147" name="Google Shape;147;p6" descr="Doubt, Decision, Devil, Angel, Heav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321" y="1372602"/>
            <a:ext cx="2996804" cy="19978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001728" y="1868129"/>
            <a:ext cx="7953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/>
              <a:t>فلسفة الأخلاق، والأخلاقيات، هي مجموعة من الآداب والقيم أو القواعد التي تعتبر صوابا بين أصحاب مهنة معينة</a:t>
            </a:r>
            <a:r>
              <a:rPr lang="ar-JO" sz="2400" b="1" dirty="0" smtClean="0"/>
              <a:t>.</a:t>
            </a:r>
          </a:p>
          <a:p>
            <a:pPr algn="r"/>
            <a:r>
              <a:rPr lang="ar-JO" sz="2400" b="1" dirty="0" smtClean="0"/>
              <a:t> </a:t>
            </a:r>
            <a:r>
              <a:rPr lang="ar-JO" sz="2400" b="1" dirty="0"/>
              <a:t>كلمة أخلاقيات تعني: "وثيقة تحدد المعايير الأخلاقية والسلوكية المهنية المطلوب أن يتبعها أفراد جمعية مهنية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/>
          <p:nvPr/>
        </p:nvSpPr>
        <p:spPr>
          <a:xfrm>
            <a:off x="2595253" y="954452"/>
            <a:ext cx="822023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/>
            <a:r>
              <a:rPr lang="ar-JO" sz="2800" dirty="0" smtClean="0">
                <a:solidFill>
                  <a:srgbClr val="00B0F0"/>
                </a:solidFill>
                <a:cs typeface="+mn-cs"/>
              </a:rPr>
              <a:t>أخلاقيات </a:t>
            </a:r>
            <a:r>
              <a:rPr lang="ar-JO" sz="2800" dirty="0" smtClean="0">
                <a:solidFill>
                  <a:srgbClr val="00B0F0"/>
                </a:solidFill>
                <a:cs typeface="+mn-cs"/>
              </a:rPr>
              <a:t>المعلومات </a:t>
            </a:r>
            <a:endParaRPr lang="ar-JO" sz="2800" dirty="0">
              <a:solidFill>
                <a:srgbClr val="00B0F0"/>
              </a:solidFill>
              <a:cs typeface="+mn-cs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7"/>
          <p:cNvSpPr/>
          <p:nvPr/>
        </p:nvSpPr>
        <p:spPr>
          <a:xfrm>
            <a:off x="7483086" y="2501066"/>
            <a:ext cx="2720340" cy="126154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000" b="1" dirty="0" smtClean="0">
                <a:solidFill>
                  <a:schemeClr val="tx1"/>
                </a:solidFill>
              </a:rPr>
              <a:t>المجال في المعلومات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1800" dirty="0" smtClean="0">
                <a:solidFill>
                  <a:schemeClr val="tx1"/>
                </a:solidFill>
              </a:rPr>
              <a:t>يتعامل مع </a:t>
            </a:r>
            <a:r>
              <a:rPr lang="ar-JO" sz="1800" dirty="0" err="1" smtClean="0">
                <a:solidFill>
                  <a:schemeClr val="tx1"/>
                </a:solidFill>
              </a:rPr>
              <a:t>ألاسئلة</a:t>
            </a:r>
            <a:r>
              <a:rPr lang="ar-JO" sz="1800" dirty="0" smtClean="0">
                <a:solidFill>
                  <a:schemeClr val="tx1"/>
                </a:solidFill>
              </a:rPr>
              <a:t> </a:t>
            </a:r>
            <a:r>
              <a:rPr lang="ar-JO" sz="1800" dirty="0" smtClean="0">
                <a:solidFill>
                  <a:schemeClr val="tx1"/>
                </a:solidFill>
              </a:rPr>
              <a:t>الأخلاقية</a:t>
            </a:r>
            <a:endParaRPr lang="he-IL" sz="1800" dirty="0" smtClean="0">
              <a:solidFill>
                <a:schemeClr val="tx1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1800" dirty="0" smtClean="0">
                <a:solidFill>
                  <a:schemeClr val="tx1"/>
                </a:solidFill>
              </a:rPr>
              <a:t>كيفية التعامل مع المعلومات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155" name="Google Shape;155;p7"/>
          <p:cNvSpPr/>
          <p:nvPr/>
        </p:nvSpPr>
        <p:spPr>
          <a:xfrm>
            <a:off x="1074070" y="2501066"/>
            <a:ext cx="2720340" cy="126154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400" b="1" dirty="0" smtClean="0">
                <a:solidFill>
                  <a:schemeClr val="tx1"/>
                </a:solidFill>
              </a:rPr>
              <a:t>ألعادات </a:t>
            </a:r>
            <a:r>
              <a:rPr lang="ar-JO" sz="2400" b="1" dirty="0">
                <a:solidFill>
                  <a:schemeClr val="tx1"/>
                </a:solidFill>
              </a:rPr>
              <a:t>و</a:t>
            </a:r>
            <a:r>
              <a:rPr lang="ar-JO" sz="2400" b="1" dirty="0" smtClean="0">
                <a:solidFill>
                  <a:schemeClr val="tx1"/>
                </a:solidFill>
              </a:rPr>
              <a:t>التقاليد الاجتماعية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56" name="Google Shape;156;p7" descr="Ethics Right Wrong - Free photo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4410" y="4456953"/>
            <a:ext cx="2604929" cy="184393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"/>
          <p:cNvSpPr/>
          <p:nvPr/>
        </p:nvSpPr>
        <p:spPr>
          <a:xfrm>
            <a:off x="4275862" y="2501065"/>
            <a:ext cx="2720340" cy="142200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400" b="1" dirty="0" smtClean="0">
                <a:solidFill>
                  <a:schemeClr val="tx1"/>
                </a:solidFill>
              </a:rPr>
              <a:t>الطريقة التي تتصرف بها مع المعلومات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חץ ימינה 1"/>
          <p:cNvSpPr/>
          <p:nvPr/>
        </p:nvSpPr>
        <p:spPr>
          <a:xfrm>
            <a:off x="6862915" y="4916129"/>
            <a:ext cx="1573161" cy="875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חץ שמאלה 2"/>
          <p:cNvSpPr/>
          <p:nvPr/>
        </p:nvSpPr>
        <p:spPr>
          <a:xfrm>
            <a:off x="1733910" y="4871883"/>
            <a:ext cx="1677884" cy="9635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583561" y="5102942"/>
            <a:ext cx="1425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>
                <a:solidFill>
                  <a:schemeClr val="tx1"/>
                </a:solidFill>
              </a:rPr>
              <a:t>صحيح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981" y="4817806"/>
            <a:ext cx="1465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800" dirty="0" smtClean="0">
                <a:solidFill>
                  <a:schemeClr val="tx1"/>
                </a:solidFill>
              </a:rPr>
              <a:t>خطأ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/>
          <p:nvPr/>
        </p:nvSpPr>
        <p:spPr>
          <a:xfrm>
            <a:off x="5881580" y="186258"/>
            <a:ext cx="2720340" cy="1261542"/>
          </a:xfrm>
          <a:prstGeom prst="rect">
            <a:avLst/>
          </a:prstGeom>
          <a:solidFill>
            <a:srgbClr val="192A72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lt1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400" b="1" dirty="0" smtClean="0">
                <a:solidFill>
                  <a:srgbClr val="FFC000"/>
                </a:solidFill>
              </a:rPr>
              <a:t>أخلاقيات الانترنت</a:t>
            </a:r>
            <a:endParaRPr sz="2400" b="1" dirty="0">
              <a:solidFill>
                <a:srgbClr val="FFC000"/>
              </a:solidFill>
            </a:endParaRPr>
          </a:p>
        </p:txBody>
      </p:sp>
      <p:sp>
        <p:nvSpPr>
          <p:cNvPr id="165" name="Google Shape;165;p8"/>
          <p:cNvSpPr/>
          <p:nvPr/>
        </p:nvSpPr>
        <p:spPr>
          <a:xfrm>
            <a:off x="5423397" y="5040151"/>
            <a:ext cx="2720340" cy="1261542"/>
          </a:xfrm>
          <a:prstGeom prst="rect">
            <a:avLst/>
          </a:prstGeom>
          <a:solidFill>
            <a:srgbClr val="192A72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400" b="1" dirty="0" smtClean="0">
                <a:solidFill>
                  <a:srgbClr val="FFC000"/>
                </a:solidFill>
              </a:rPr>
              <a:t>قواعد </a:t>
            </a:r>
            <a:r>
              <a:rPr lang="ar-JO" sz="2400" b="1" dirty="0" err="1" smtClean="0">
                <a:solidFill>
                  <a:srgbClr val="FFC000"/>
                </a:solidFill>
              </a:rPr>
              <a:t>ألاداب</a:t>
            </a:r>
            <a:endParaRPr lang="ar-JO" sz="2400" b="1" dirty="0" smtClean="0">
              <a:solidFill>
                <a:srgbClr val="FFC000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400" b="1" dirty="0" smtClean="0">
                <a:solidFill>
                  <a:srgbClr val="FFC000"/>
                </a:solidFill>
              </a:rPr>
              <a:t>تجنب جميع التصرفات العدائية تجاه الاخرين</a:t>
            </a:r>
            <a:endParaRPr sz="1800" dirty="0">
              <a:solidFill>
                <a:srgbClr val="FFC000"/>
              </a:solidFill>
            </a:endParaRPr>
          </a:p>
        </p:txBody>
      </p:sp>
      <p:sp>
        <p:nvSpPr>
          <p:cNvPr id="166" name="Google Shape;166;p8"/>
          <p:cNvSpPr/>
          <p:nvPr/>
        </p:nvSpPr>
        <p:spPr>
          <a:xfrm>
            <a:off x="2602630" y="5040151"/>
            <a:ext cx="2720340" cy="1261542"/>
          </a:xfrm>
          <a:prstGeom prst="rect">
            <a:avLst/>
          </a:prstGeom>
          <a:solidFill>
            <a:srgbClr val="192A72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400" b="1" dirty="0" smtClean="0">
                <a:solidFill>
                  <a:srgbClr val="FFC000"/>
                </a:solidFill>
              </a:rPr>
              <a:t>المعايير السلوكية</a:t>
            </a:r>
            <a:endParaRPr sz="1800" dirty="0">
              <a:solidFill>
                <a:srgbClr val="FFC000"/>
              </a:solidFill>
            </a:endParaRPr>
          </a:p>
        </p:txBody>
      </p:sp>
      <p:sp>
        <p:nvSpPr>
          <p:cNvPr id="167" name="Google Shape;167;p8"/>
          <p:cNvSpPr/>
          <p:nvPr/>
        </p:nvSpPr>
        <p:spPr>
          <a:xfrm>
            <a:off x="8244164" y="5040151"/>
            <a:ext cx="2720340" cy="1261542"/>
          </a:xfrm>
          <a:prstGeom prst="rect">
            <a:avLst/>
          </a:prstGeom>
          <a:solidFill>
            <a:srgbClr val="192A72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400" b="1" dirty="0" smtClean="0">
                <a:solidFill>
                  <a:srgbClr val="FFC000"/>
                </a:solidFill>
              </a:rPr>
              <a:t>التواصل السليم والايجابي</a:t>
            </a:r>
            <a:endParaRPr sz="1800" dirty="0">
              <a:solidFill>
                <a:srgbClr val="FFC000"/>
              </a:solidFill>
            </a:endParaRPr>
          </a:p>
        </p:txBody>
      </p:sp>
      <p:pic>
        <p:nvPicPr>
          <p:cNvPr id="168" name="Google Shape;168;p8"/>
          <p:cNvPicPr preferRelativeResize="0"/>
          <p:nvPr/>
        </p:nvPicPr>
        <p:blipFill rotWithShape="1">
          <a:blip r:embed="rId3">
            <a:alphaModFix/>
          </a:blip>
          <a:srcRect b="7253"/>
          <a:stretch/>
        </p:blipFill>
        <p:spPr>
          <a:xfrm rot="20669923">
            <a:off x="97756" y="511780"/>
            <a:ext cx="2382263" cy="22530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blob:https://web.whatsapp.com/672b5a76-a292-4359-99b2-f071846e8e6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630" y="1497945"/>
            <a:ext cx="8361874" cy="3492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"/>
          <p:cNvSpPr/>
          <p:nvPr/>
        </p:nvSpPr>
        <p:spPr>
          <a:xfrm flipH="1">
            <a:off x="8087192" y="2151089"/>
            <a:ext cx="2016177" cy="1618937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800" dirty="0" smtClean="0">
                <a:solidFill>
                  <a:schemeClr val="lt1"/>
                </a:solidFill>
              </a:rPr>
              <a:t>قوانين عامة</a:t>
            </a:r>
            <a:endParaRPr sz="2800" dirty="0">
              <a:solidFill>
                <a:schemeClr val="lt1"/>
              </a:solidFill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3657598" y="2151089"/>
            <a:ext cx="4286867" cy="1618937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3200" b="1" dirty="0" smtClean="0">
                <a:solidFill>
                  <a:schemeClr val="dk1"/>
                </a:solidFill>
              </a:rPr>
              <a:t>القواعد التي تلزم وتنظم سلوك عامة السكان</a:t>
            </a:r>
            <a:endParaRPr sz="3200" b="1" dirty="0">
              <a:solidFill>
                <a:schemeClr val="lt1"/>
              </a:solidFill>
            </a:endParaRPr>
          </a:p>
        </p:txBody>
      </p:sp>
      <p:sp>
        <p:nvSpPr>
          <p:cNvPr id="177" name="Google Shape;177;p9"/>
          <p:cNvSpPr/>
          <p:nvPr/>
        </p:nvSpPr>
        <p:spPr>
          <a:xfrm flipH="1">
            <a:off x="8157146" y="3922426"/>
            <a:ext cx="2016177" cy="1618937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800" dirty="0" smtClean="0">
                <a:solidFill>
                  <a:schemeClr val="lt1"/>
                </a:solidFill>
              </a:rPr>
              <a:t>أخلاقيات المهنة</a:t>
            </a:r>
            <a:endParaRPr sz="2800" dirty="0">
              <a:solidFill>
                <a:schemeClr val="lt1"/>
              </a:solidFill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4034855" y="4034853"/>
            <a:ext cx="3909610" cy="1618937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400" b="1" dirty="0" smtClean="0">
                <a:solidFill>
                  <a:schemeClr val="dk1"/>
                </a:solidFill>
              </a:rPr>
              <a:t>مجموعة من القواعد والقوانين التي تحدد المسموح والممنوع مثال: دستور المدرسة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1419116" y="4034852"/>
            <a:ext cx="2238482" cy="1618937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800" b="1" dirty="0" err="1" smtClean="0">
                <a:solidFill>
                  <a:schemeClr val="tx1"/>
                </a:solidFill>
              </a:rPr>
              <a:t>ألكود</a:t>
            </a:r>
            <a:r>
              <a:rPr lang="ar-JO" sz="2800" b="1" dirty="0" smtClean="0">
                <a:solidFill>
                  <a:schemeClr val="tx1"/>
                </a:solidFill>
              </a:rPr>
              <a:t> </a:t>
            </a:r>
            <a:r>
              <a:rPr lang="ar-JO" sz="2800" b="1" dirty="0" err="1" smtClean="0">
                <a:solidFill>
                  <a:schemeClr val="tx1"/>
                </a:solidFill>
              </a:rPr>
              <a:t>ألاخلاقي</a:t>
            </a:r>
            <a:endParaRPr lang="ar-JO" sz="2800" b="1" dirty="0" smtClean="0">
              <a:solidFill>
                <a:schemeClr val="tx1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000" dirty="0" smtClean="0">
                <a:solidFill>
                  <a:srgbClr val="FFC000"/>
                </a:solidFill>
              </a:rPr>
              <a:t>انت تقف امام ذاتك</a:t>
            </a:r>
            <a:endParaRPr sz="2000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3561" y="2151089"/>
            <a:ext cx="2172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600" dirty="0" smtClean="0">
                <a:solidFill>
                  <a:srgbClr val="FFC000"/>
                </a:solidFill>
              </a:rPr>
              <a:t>ا</a:t>
            </a:r>
            <a:r>
              <a:rPr lang="ar-JO" sz="1600" dirty="0" smtClean="0">
                <a:solidFill>
                  <a:schemeClr val="accent4">
                    <a:lumMod val="75000"/>
                  </a:schemeClr>
                </a:solidFill>
              </a:rPr>
              <a:t>لحكومة والكنيست هي </a:t>
            </a:r>
            <a:r>
              <a:rPr lang="ar-JO" sz="1600" dirty="0" smtClean="0">
                <a:solidFill>
                  <a:schemeClr val="accent4">
                    <a:lumMod val="75000"/>
                  </a:schemeClr>
                </a:solidFill>
              </a:rPr>
              <a:t>المسؤولة </a:t>
            </a:r>
            <a:r>
              <a:rPr lang="ar-JO" sz="1600" dirty="0" smtClean="0">
                <a:solidFill>
                  <a:schemeClr val="accent4">
                    <a:lumMod val="75000"/>
                  </a:schemeClr>
                </a:solidFill>
              </a:rPr>
              <a:t>عن سن القوانين والشرطة </a:t>
            </a:r>
            <a:r>
              <a:rPr lang="ar-JO" sz="1600" dirty="0" smtClean="0">
                <a:solidFill>
                  <a:schemeClr val="accent4">
                    <a:lumMod val="75000"/>
                  </a:schemeClr>
                </a:solidFill>
              </a:rPr>
              <a:t>مسؤوله </a:t>
            </a:r>
            <a:r>
              <a:rPr lang="ar-JO" sz="1600" dirty="0" smtClean="0">
                <a:solidFill>
                  <a:schemeClr val="accent4">
                    <a:lumMod val="75000"/>
                  </a:schemeClr>
                </a:solidFill>
              </a:rPr>
              <a:t>عن تطبيقها </a:t>
            </a:r>
            <a:endParaRPr lang="ar-JO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ar-JO" sz="1600" dirty="0" smtClean="0">
                <a:solidFill>
                  <a:schemeClr val="accent4">
                    <a:lumMod val="75000"/>
                  </a:schemeClr>
                </a:solidFill>
              </a:rPr>
              <a:t>كل </a:t>
            </a:r>
            <a:r>
              <a:rPr lang="ar-JO" sz="1600" dirty="0" smtClean="0">
                <a:solidFill>
                  <a:schemeClr val="accent4">
                    <a:lumMod val="75000"/>
                  </a:schemeClr>
                </a:solidFill>
              </a:rPr>
              <a:t>من يخالف القانون يعاقب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Balance, by David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"/>
            <a:ext cx="3610180" cy="173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24" cy="1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ar-JO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ar-JO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ar-JO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مجالات المعلوماتية</a:t>
            </a:r>
            <a:br>
              <a:rPr lang="ar-JO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-JO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0"/>
          <p:cNvSpPr/>
          <p:nvPr/>
        </p:nvSpPr>
        <p:spPr>
          <a:xfrm>
            <a:off x="2857590" y="1378380"/>
            <a:ext cx="6096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400" dirty="0" smtClean="0">
                <a:solidFill>
                  <a:srgbClr val="000000"/>
                </a:solidFill>
              </a:rPr>
              <a:t>ترتبط المجالات </a:t>
            </a:r>
            <a:r>
              <a:rPr lang="ar-JO" sz="2400" dirty="0" err="1" smtClean="0">
                <a:solidFill>
                  <a:srgbClr val="000000"/>
                </a:solidFill>
              </a:rPr>
              <a:t>ألاخلاقية</a:t>
            </a:r>
            <a:r>
              <a:rPr lang="ar-JO" sz="2400" dirty="0" smtClean="0">
                <a:solidFill>
                  <a:srgbClr val="000000"/>
                </a:solidFill>
              </a:rPr>
              <a:t> ب:</a:t>
            </a:r>
            <a:endParaRPr dirty="0"/>
          </a:p>
        </p:txBody>
      </p:sp>
      <p:sp>
        <p:nvSpPr>
          <p:cNvPr id="186" name="Google Shape;186;p10"/>
          <p:cNvSpPr/>
          <p:nvPr/>
        </p:nvSpPr>
        <p:spPr>
          <a:xfrm>
            <a:off x="8214122" y="2949676"/>
            <a:ext cx="2407443" cy="1789471"/>
          </a:xfrm>
          <a:prstGeom prst="roundRect">
            <a:avLst>
              <a:gd name="adj" fmla="val 16667"/>
            </a:avLst>
          </a:prstGeom>
          <a:solidFill>
            <a:srgbClr val="192A72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r>
              <a:rPr lang="ar-JO" sz="2800" dirty="0" smtClean="0">
                <a:solidFill>
                  <a:schemeClr val="lt1"/>
                </a:solidFill>
              </a:rPr>
              <a:t>انتاج المعلومات</a:t>
            </a:r>
          </a:p>
          <a:p>
            <a:pPr algn="ctr" rtl="1"/>
            <a:r>
              <a:rPr lang="ar-JO" sz="2800" dirty="0" smtClean="0">
                <a:solidFill>
                  <a:schemeClr val="lt1"/>
                </a:solidFill>
              </a:rPr>
              <a:t>مثال: المدرسة</a:t>
            </a:r>
            <a:endParaRPr lang="ar-JO" dirty="0">
              <a:solidFill>
                <a:srgbClr val="0070C0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187" name="Google Shape;187;p10"/>
          <p:cNvSpPr/>
          <p:nvPr/>
        </p:nvSpPr>
        <p:spPr>
          <a:xfrm>
            <a:off x="1352549" y="3032166"/>
            <a:ext cx="2407443" cy="1775807"/>
          </a:xfrm>
          <a:prstGeom prst="roundRect">
            <a:avLst>
              <a:gd name="adj" fmla="val 16667"/>
            </a:avLst>
          </a:prstGeom>
          <a:solidFill>
            <a:srgbClr val="192A72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800" dirty="0" smtClean="0">
                <a:solidFill>
                  <a:schemeClr val="lt1"/>
                </a:solidFill>
              </a:rPr>
              <a:t>جمع وفرز المعلومات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188" name="Google Shape;188;p10"/>
          <p:cNvSpPr/>
          <p:nvPr/>
        </p:nvSpPr>
        <p:spPr>
          <a:xfrm>
            <a:off x="4882446" y="3035997"/>
            <a:ext cx="2407443" cy="1706981"/>
          </a:xfrm>
          <a:prstGeom prst="roundRect">
            <a:avLst>
              <a:gd name="adj" fmla="val 16667"/>
            </a:avLst>
          </a:prstGeom>
          <a:solidFill>
            <a:srgbClr val="192A72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800" dirty="0" smtClean="0">
                <a:solidFill>
                  <a:schemeClr val="lt1"/>
                </a:solidFill>
              </a:rPr>
              <a:t>جمع ونشر المعلومات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cxnSp>
        <p:nvCxnSpPr>
          <p:cNvPr id="3" name="מחבר חץ ישר 2"/>
          <p:cNvCxnSpPr/>
          <p:nvPr/>
        </p:nvCxnSpPr>
        <p:spPr>
          <a:xfrm>
            <a:off x="8524568" y="2064774"/>
            <a:ext cx="429022" cy="8849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מחבר חץ ישר 4"/>
          <p:cNvCxnSpPr/>
          <p:nvPr/>
        </p:nvCxnSpPr>
        <p:spPr>
          <a:xfrm flipH="1">
            <a:off x="6292645" y="2064774"/>
            <a:ext cx="501445" cy="8849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H="1">
            <a:off x="3392129" y="2064774"/>
            <a:ext cx="2694039" cy="8849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/>
          <p:nvPr/>
        </p:nvSpPr>
        <p:spPr>
          <a:xfrm>
            <a:off x="8002241" y="1909901"/>
            <a:ext cx="3977407" cy="1109129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lt1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000" b="1" dirty="0" smtClean="0">
                <a:solidFill>
                  <a:srgbClr val="002060"/>
                </a:solidFill>
              </a:rPr>
              <a:t>-حقوق النشر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000" b="1" dirty="0" smtClean="0">
                <a:solidFill>
                  <a:srgbClr val="002060"/>
                </a:solidFill>
              </a:rPr>
              <a:t>-</a:t>
            </a:r>
            <a:r>
              <a:rPr lang="ar-JO" sz="2000" b="1" dirty="0" err="1" smtClean="0">
                <a:solidFill>
                  <a:srgbClr val="002060"/>
                </a:solidFill>
              </a:rPr>
              <a:t>ألسرقة</a:t>
            </a:r>
            <a:r>
              <a:rPr lang="ar-JO" sz="2000" b="1" dirty="0" smtClean="0">
                <a:solidFill>
                  <a:srgbClr val="002060"/>
                </a:solidFill>
              </a:rPr>
              <a:t> الأدبية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000" b="1" dirty="0" smtClean="0">
                <a:solidFill>
                  <a:schemeClr val="lt1"/>
                </a:solidFill>
              </a:rPr>
              <a:t>- </a:t>
            </a:r>
            <a:r>
              <a:rPr lang="ar-JO" sz="2000" b="1" dirty="0" smtClean="0">
                <a:solidFill>
                  <a:srgbClr val="002060"/>
                </a:solidFill>
              </a:rPr>
              <a:t>الملكية الفكرية</a:t>
            </a: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195" name="Google Shape;195;p11"/>
          <p:cNvSpPr/>
          <p:nvPr/>
        </p:nvSpPr>
        <p:spPr>
          <a:xfrm>
            <a:off x="3667433" y="5584721"/>
            <a:ext cx="3854244" cy="106188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400" b="1" dirty="0" smtClean="0">
                <a:solidFill>
                  <a:schemeClr val="tx1"/>
                </a:solidFill>
              </a:rPr>
              <a:t>التنمر الالكتروني</a:t>
            </a:r>
            <a:endParaRPr sz="1600" dirty="0">
              <a:solidFill>
                <a:schemeClr val="tx1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400" b="1" dirty="0" smtClean="0">
                <a:solidFill>
                  <a:schemeClr val="tx1"/>
                </a:solidFill>
              </a:rPr>
              <a:t>التشهير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196" name="Google Shape;196;p11"/>
          <p:cNvSpPr/>
          <p:nvPr/>
        </p:nvSpPr>
        <p:spPr>
          <a:xfrm>
            <a:off x="626567" y="2072095"/>
            <a:ext cx="2851438" cy="103439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000" b="1" dirty="0" err="1" smtClean="0">
                <a:solidFill>
                  <a:srgbClr val="002060"/>
                </a:solidFill>
              </a:rPr>
              <a:t>ألاعتداء</a:t>
            </a:r>
            <a:r>
              <a:rPr lang="ar-JO" sz="2000" b="1" dirty="0" smtClean="0">
                <a:solidFill>
                  <a:srgbClr val="002060"/>
                </a:solidFill>
              </a:rPr>
              <a:t> الجنسي على </a:t>
            </a:r>
            <a:r>
              <a:rPr lang="ar-JO" sz="2000" b="1" dirty="0" err="1" smtClean="0">
                <a:solidFill>
                  <a:srgbClr val="002060"/>
                </a:solidFill>
              </a:rPr>
              <a:t>ألاطفال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197" name="Google Shape;197;p11"/>
          <p:cNvSpPr/>
          <p:nvPr/>
        </p:nvSpPr>
        <p:spPr>
          <a:xfrm>
            <a:off x="8287377" y="4450783"/>
            <a:ext cx="2851438" cy="100612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000" b="1" dirty="0" smtClean="0">
                <a:solidFill>
                  <a:srgbClr val="002060"/>
                </a:solidFill>
              </a:rPr>
              <a:t>الفجوات الرقمية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98" name="Google Shape;198;p11"/>
          <p:cNvSpPr/>
          <p:nvPr/>
        </p:nvSpPr>
        <p:spPr>
          <a:xfrm>
            <a:off x="4149213" y="431301"/>
            <a:ext cx="2851438" cy="99629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3200" b="1" smtClean="0">
                <a:solidFill>
                  <a:srgbClr val="002060"/>
                </a:solidFill>
              </a:rPr>
              <a:t>آداب التصرف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199" name="Google Shape;199;p11"/>
          <p:cNvSpPr/>
          <p:nvPr/>
        </p:nvSpPr>
        <p:spPr>
          <a:xfrm>
            <a:off x="308191" y="4385187"/>
            <a:ext cx="2851438" cy="1071716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000" b="1" dirty="0" err="1" smtClean="0">
                <a:solidFill>
                  <a:srgbClr val="002060"/>
                </a:solidFill>
              </a:rPr>
              <a:t>التصيد</a:t>
            </a:r>
            <a:r>
              <a:rPr lang="ar-JO" sz="2000" b="1" dirty="0" smtClean="0">
                <a:solidFill>
                  <a:srgbClr val="002060"/>
                </a:solidFill>
              </a:rPr>
              <a:t> الاحتيالي على الشبكة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6381" y="1582994"/>
            <a:ext cx="3854244" cy="304698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endParaRPr lang="he-IL" sz="3200" dirty="0">
              <a:solidFill>
                <a:schemeClr val="bg1"/>
              </a:solidFill>
            </a:endParaRPr>
          </a:p>
          <a:p>
            <a:pPr algn="r"/>
            <a:endParaRPr lang="ar-JO" sz="3200" b="1" dirty="0" smtClean="0">
              <a:solidFill>
                <a:schemeClr val="tx1"/>
              </a:solidFill>
            </a:endParaRPr>
          </a:p>
          <a:p>
            <a:pPr lvl="0" algn="r"/>
            <a:r>
              <a:rPr lang="ar-JO" sz="3200" b="1" dirty="0">
                <a:solidFill>
                  <a:schemeClr val="tx1"/>
                </a:solidFill>
              </a:rPr>
              <a:t>مجالات </a:t>
            </a:r>
            <a:r>
              <a:rPr lang="ar-JO" sz="3200" b="1" dirty="0" smtClean="0">
                <a:solidFill>
                  <a:schemeClr val="tx1"/>
                </a:solidFill>
              </a:rPr>
              <a:t>المعلوماتية</a:t>
            </a:r>
          </a:p>
          <a:p>
            <a:pPr lvl="0" algn="r"/>
            <a:r>
              <a:rPr lang="ar-JO" sz="3200" b="1" dirty="0" smtClean="0">
                <a:solidFill>
                  <a:schemeClr val="tx1"/>
                </a:solidFill>
              </a:rPr>
              <a:t>يتم التعبير عنها في:</a:t>
            </a:r>
            <a:endParaRPr lang="ar-JO" sz="3200" b="1" dirty="0">
              <a:solidFill>
                <a:schemeClr val="tx1"/>
              </a:solidFill>
            </a:endParaRPr>
          </a:p>
          <a:p>
            <a:pPr algn="r"/>
            <a:endParaRPr lang="ar-JO" sz="3200" b="1" dirty="0" smtClean="0">
              <a:solidFill>
                <a:schemeClr val="tx1"/>
              </a:solidFill>
            </a:endParaRPr>
          </a:p>
          <a:p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מבט לאחור">
  <a:themeElements>
    <a:clrScheme name="מבט לאחור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764</TotalTime>
  <Words>221</Words>
  <Application>Microsoft Office PowerPoint</Application>
  <PresentationFormat>מסך רחב</PresentationFormat>
  <Paragraphs>62</Paragraphs>
  <Slides>10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7" baseType="lpstr">
      <vt:lpstr>inherit</vt:lpstr>
      <vt:lpstr>Calibri Light</vt:lpstr>
      <vt:lpstr>Calibri</vt:lpstr>
      <vt:lpstr>Varela Round</vt:lpstr>
      <vt:lpstr>Arial</vt:lpstr>
      <vt:lpstr>Times New Roman</vt:lpstr>
      <vt:lpstr>מבט לאחור</vt:lpstr>
      <vt:lpstr> أخلاقيات ألمعلومات  المعلمة: ناهدة حجيرات</vt:lpstr>
      <vt:lpstr> ماذا سنتعلم اليوم؟ </vt:lpstr>
      <vt:lpstr>المقدمة</vt:lpstr>
      <vt:lpstr>מצגת של PowerPoint‏</vt:lpstr>
      <vt:lpstr>מצגת של PowerPoint‏</vt:lpstr>
      <vt:lpstr>מצגת של PowerPoint‏</vt:lpstr>
      <vt:lpstr>מצגת של PowerPoint‏</vt:lpstr>
      <vt:lpstr> مجالات المعلوماتية           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user</dc:creator>
  <cp:lastModifiedBy>Windows User</cp:lastModifiedBy>
  <cp:revision>35</cp:revision>
  <dcterms:created xsi:type="dcterms:W3CDTF">2020-03-15T19:13:03Z</dcterms:created>
  <dcterms:modified xsi:type="dcterms:W3CDTF">2021-08-11T07:12:30Z</dcterms:modified>
</cp:coreProperties>
</file>