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Varela Round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hFttl/LzJyxUjFCSPldbBBO7tY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VarelaRoun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חלק מהמהנדסים סברו שיש קשר בין הטמפרטורה לבין העמידות של הטבעות.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אבל מאופן התצוגה של המימצאים, הם לא הצליחו להוכיח קשר חד משמעי.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 היה נסיון לסדר את מספר הכשלונות בשיגור כאשר הטבעות ניזוקו על גבי רצף מדידת טמפ' (ציר איקס) כמו שרואים כאן.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אולם לא נראית כאן מגמה מסוימת, ולכן לא הצליחו לשכנע את מקבלי ההחלטות, ששיגור בתאריך שהוחלט, הוא בעייתי מבחינת טמפ' צפויה בו.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לשנות מועד שיגור זו עלות לא קטנה</a:t>
            </a:r>
            <a:endParaRPr>
              <a:solidFill>
                <a:srgbClr val="1D1B1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שימו לב שהוצגו כאן </a:t>
            </a:r>
            <a:r>
              <a:rPr b="1" lang="iw-IL">
                <a:solidFill>
                  <a:srgbClr val="1D1B10"/>
                </a:solidFill>
              </a:rPr>
              <a:t>רק</a:t>
            </a:r>
            <a:r>
              <a:rPr lang="iw-IL">
                <a:solidFill>
                  <a:srgbClr val="1D1B10"/>
                </a:solidFill>
              </a:rPr>
              <a:t> המקרים בהם </a:t>
            </a:r>
            <a:r>
              <a:rPr b="1" lang="iw-IL">
                <a:solidFill>
                  <a:srgbClr val="1D1B10"/>
                </a:solidFill>
              </a:rPr>
              <a:t>נכשלו השיגורים</a:t>
            </a:r>
            <a:endParaRPr b="1"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שימו לב שהפעם הוצגו בגרף </a:t>
            </a:r>
            <a:r>
              <a:rPr b="1" lang="iw-IL">
                <a:solidFill>
                  <a:srgbClr val="1D1B10"/>
                </a:solidFill>
              </a:rPr>
              <a:t>כל נסיונות השיגור. גם אלו שהצליחו ולא היו בהם תקלות של הטבעות, וגם הפעמים שהיו כשלים וניזוקו הטבעות.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b="1" lang="iw-IL">
                <a:solidFill>
                  <a:srgbClr val="1D1B10"/>
                </a:solidFill>
              </a:rPr>
              <a:t>בתצוגה כזו אפשר לראות: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b="1" lang="iw-IL">
                <a:solidFill>
                  <a:srgbClr val="1D1B10"/>
                </a:solidFill>
              </a:rPr>
              <a:t>מתוך הרבה שיגורים בטמפרטורות גבוהות (מעל 65 מעלות פרנהייט) רק 15 אחוז היו בעלי נזק לטבעת.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b="1" lang="iw-IL">
                <a:solidFill>
                  <a:srgbClr val="1D1B10"/>
                </a:solidFill>
              </a:rPr>
              <a:t>לעומת זה במספר השיגורים הקטן בטמפרטורות נמוכות – במאה אחוז מהשיגורים קרו נזקים לטבעות. ואין מדידות בטמפ' נמוכות יותר…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200"/>
              <a:buFont typeface="Georgia"/>
              <a:buNone/>
            </a:pPr>
            <a:r>
              <a:rPr b="0" i="0" lang="iw-IL" sz="1200">
                <a:solidFill>
                  <a:srgbClr val="2F2F2F"/>
                </a:solidFill>
                <a:latin typeface="Georgia"/>
                <a:ea typeface="Georgia"/>
                <a:cs typeface="Georgia"/>
                <a:sym typeface="Georgia"/>
              </a:rPr>
              <a:t>Of the many launches at high temperature (&gt;65°F) in the second graph, a smaller percentage had O-ring problems (15%). In the very few launches at low temperatures, 100% had O-ring problems (and these were only tested between 50°F and 65°F, not the even colder 31°F at launch)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לזוועת כל הצופים בשידור חי בשיגור דרך הטלוויזיה, ולקהל הרב שהיה נוכח במקום עצמו (משפחות של האסטרונאוטים, תלמידים של המורה)</a:t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לזוועת כל הצופים בשידור חי בשיגור דרך הטלוויזיה, ולקהל הרב שהיה נוכח במקום עצמו (משפחות של האסטרונאוטים, תלמידים של המורה)</a:t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הטבעת "קפאה" בגלל טמפרטורה נמוכה באופן קיצוני שהיתה מחוץ למעבורת. ברגע שהטבעת קפאה, היא הפסיקה להיות גמישה.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הגמישות הזו היתה חשובה, כדי לאטום את החלק שבו עוברים הגזים, חלק שנתון בזמן ההמראה לטלטלות ותזוזות.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לכן בחרו מלכתחילה טבעות מחומר גמיש, שיכול להתאים את עצמו לשינויים ולתזוזות.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אבל, כשהטמפרטורה בחוץ היתה קרה באופן קיצוני כל כך, החומר ממנו עשויה הטבעת הפסיק להיות גמיש. כלומר – האטימה לא היתה שלמה ובאופן מלא.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כלומר – גזים לוהטים דלפו החוצה.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הקירבה למיכל הדלק של המעבורת גרם לכך שהגזים הלוהטים שדלפו, הבעירו את מיכל הדלק של המעבורת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ונגרם הפיצוץ הקטלני.</a:t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אנחנו יודעים שהטבעת קפאה.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אנחנו יודעים שבטמפרטורה הכל כך קרה שבחוץ החומר שינה את תכונתו וכבר לא היה גמיש.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נעשו הרבה ניסויי שיגור לפני שאושר השיגור הזה, בתאריך הזה.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מה היה כדאי לבדוק בניסויים האלה?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שקשור לעמידות של טבעות כאלה</a:t>
            </a:r>
            <a:endParaRPr>
              <a:solidFill>
                <a:srgbClr val="1D1B1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שקשור  לסיבות אפשריות לנזקים בטבעות האלה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שקשור לתחזית מזג האוויר בתאריך המסוים…..</a:t>
            </a:r>
            <a:endParaRPr>
              <a:solidFill>
                <a:srgbClr val="1D1B1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אמנם תיארו את הנתונים שנאספו בדיאגרמה ולא בטבלה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כשכל שיגור מציג את שני הטילים שלצידי המעבורת, המיקום של הטבעות שניזוקו, מספר הטבעות שניזוקו והטמפרטורה שבאותו יום שיגור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B10"/>
              </a:buClr>
              <a:buSzPts val="1200"/>
              <a:buFont typeface="Calibri"/>
              <a:buNone/>
            </a:pPr>
            <a:r>
              <a:rPr lang="iw-IL">
                <a:solidFill>
                  <a:srgbClr val="1D1B10"/>
                </a:solidFill>
              </a:rPr>
              <a:t>אבל הם סידרו את הנתונים על פי תאריכי השיגור, מה שלא איפשר להם להבחין בקלות בקשר שבין הטמפ' לנזקי הטבעות. כי בתאריכים השונים היו מגוון תנאי אקלים בחוץ….</a:t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">
  <p:cSld name="שער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1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1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1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30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0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0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0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0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31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1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1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1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1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1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31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ארבע תמונות">
  <p:cSld name="כותרת וארבע תמונות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2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2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2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2"/>
          <p:cNvSpPr/>
          <p:nvPr>
            <p:ph idx="2" type="pic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32"/>
          <p:cNvSpPr/>
          <p:nvPr>
            <p:ph idx="3" type="pic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32"/>
          <p:cNvSpPr/>
          <p:nvPr>
            <p:ph idx="4" type="pic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32"/>
          <p:cNvSpPr/>
          <p:nvPr>
            <p:ph idx="5" type="pic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2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2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2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2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9" name="Google Shape;29;p22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2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23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" name="Google Shape;35;p23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3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3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3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ק חדש">
  <p:cSld name="פרק חדש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4"/>
          <p:cNvSpPr txBox="1"/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subTitle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b="1"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43" name="Google Shape;43;p24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4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4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4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i="0" sz="4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5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5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sz="4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" type="body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" name="Google Shape;57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טקסט גדול-X2">
  <p:cSld name="5_טקסט גדול-X2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7"/>
          <p:cNvSpPr txBox="1"/>
          <p:nvPr>
            <p:ph idx="1" type="body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8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28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28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8" name="Google Shape;68;p28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8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מונה">
  <p:cSld name="כותרת ותמונה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/>
          <p:nvPr>
            <p:ph idx="2" type="pic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9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9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9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9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gif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gif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>
            <p:ph idx="1" type="subTitle"/>
          </p:nvPr>
        </p:nvSpPr>
        <p:spPr>
          <a:xfrm>
            <a:off x="1" y="282605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>
            <p:ph idx="2" type="body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המורה: ד"ר הדר רונן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382" y="129485"/>
            <a:ext cx="2095500" cy="12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>
            <p:ph type="ctrTitle"/>
          </p:nvPr>
        </p:nvSpPr>
        <p:spPr>
          <a:xfrm>
            <a:off x="1600" y="1347525"/>
            <a:ext cx="12192000" cy="9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 sz="5201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קבלת החלטות שגויה</a:t>
            </a:r>
            <a:endParaRPr sz="520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>
            <p:ph idx="1" type="subTitle"/>
          </p:nvPr>
        </p:nvSpPr>
        <p:spPr>
          <a:xfrm>
            <a:off x="-52349" y="2154076"/>
            <a:ext cx="121920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בגלל ויזואליזציה לא טובה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"/>
          <p:cNvSpPr txBox="1"/>
          <p:nvPr>
            <p:ph type="title"/>
          </p:nvPr>
        </p:nvSpPr>
        <p:spPr>
          <a:xfrm>
            <a:off x="818147" y="26801"/>
            <a:ext cx="12304296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</a:pPr>
            <a:r>
              <a:rPr lang="iw-IL" sz="3600">
                <a:latin typeface="Arial"/>
                <a:ea typeface="Arial"/>
                <a:cs typeface="Arial"/>
                <a:sym typeface="Arial"/>
              </a:rPr>
              <a:t>מספר שיגורים עם נזקים בטבעות מול טמפ'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2"/>
          <p:cNvSpPr/>
          <p:nvPr/>
        </p:nvSpPr>
        <p:spPr>
          <a:xfrm>
            <a:off x="202909" y="5468410"/>
            <a:ext cx="890900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NASA management used the data behind this first graph to justify their view the night before launch that there was no temperature effect on O-ring performance (despite the objections of the most knowledgeable engineers who had run many other experiments).</a:t>
            </a:r>
            <a:endParaRPr b="0" i="0" sz="18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0276" y="732454"/>
            <a:ext cx="7951261" cy="475039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2"/>
          <p:cNvSpPr/>
          <p:nvPr/>
        </p:nvSpPr>
        <p:spPr>
          <a:xfrm>
            <a:off x="7018421" y="954505"/>
            <a:ext cx="978569" cy="529389"/>
          </a:xfrm>
          <a:prstGeom prst="ellipse">
            <a:avLst/>
          </a:prstGeom>
          <a:noFill/>
          <a:ln cap="flat" cmpd="sng" w="5715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/>
          <p:nvPr>
            <p:ph type="title"/>
          </p:nvPr>
        </p:nvSpPr>
        <p:spPr>
          <a:xfrm>
            <a:off x="818147" y="26801"/>
            <a:ext cx="12304296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</a:pPr>
            <a:r>
              <a:rPr lang="iw-IL" sz="3600">
                <a:latin typeface="Arial"/>
                <a:ea typeface="Arial"/>
                <a:cs typeface="Arial"/>
                <a:sym typeface="Arial"/>
              </a:rPr>
              <a:t>שיגורים עם ובלי נזקים בטבעות מול טמפ'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3"/>
          <p:cNvSpPr/>
          <p:nvPr/>
        </p:nvSpPr>
        <p:spPr>
          <a:xfrm>
            <a:off x="7018421" y="954505"/>
            <a:ext cx="978569" cy="529389"/>
          </a:xfrm>
          <a:prstGeom prst="ellipse">
            <a:avLst/>
          </a:prstGeom>
          <a:noFill/>
          <a:ln cap="flat" cmpd="sng" w="5715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710" y="727716"/>
            <a:ext cx="8939982" cy="517577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3"/>
          <p:cNvSpPr/>
          <p:nvPr/>
        </p:nvSpPr>
        <p:spPr>
          <a:xfrm>
            <a:off x="3364092" y="969646"/>
            <a:ext cx="2837272" cy="720094"/>
          </a:xfrm>
          <a:prstGeom prst="ellipse">
            <a:avLst/>
          </a:prstGeom>
          <a:noFill/>
          <a:ln cap="flat" cmpd="sng" w="5715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267" y="6130284"/>
            <a:ext cx="7884284" cy="61347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3"/>
          <p:cNvSpPr/>
          <p:nvPr/>
        </p:nvSpPr>
        <p:spPr>
          <a:xfrm>
            <a:off x="11454063" y="2069432"/>
            <a:ext cx="305374" cy="30537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3"/>
          <p:cNvSpPr/>
          <p:nvPr/>
        </p:nvSpPr>
        <p:spPr>
          <a:xfrm>
            <a:off x="4736063" y="1991286"/>
            <a:ext cx="66689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שיגור ללא תקלות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3"/>
          <p:cNvSpPr/>
          <p:nvPr/>
        </p:nvSpPr>
        <p:spPr>
          <a:xfrm>
            <a:off x="11454063" y="2754497"/>
            <a:ext cx="305374" cy="305374"/>
          </a:xfrm>
          <a:prstGeom prst="ellipse">
            <a:avLst/>
          </a:prstGeom>
          <a:solidFill>
            <a:srgbClr val="C00000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3"/>
          <p:cNvSpPr/>
          <p:nvPr/>
        </p:nvSpPr>
        <p:spPr>
          <a:xfrm>
            <a:off x="8550441" y="2676351"/>
            <a:ext cx="285459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שיגור עם תקלה בטבעת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/>
          <p:nvPr>
            <p:ph type="title"/>
          </p:nvPr>
        </p:nvSpPr>
        <p:spPr>
          <a:xfrm>
            <a:off x="140867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במבט על כל הנתונים…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4"/>
          <p:cNvSpPr txBox="1"/>
          <p:nvPr>
            <p:ph idx="1" type="body"/>
          </p:nvPr>
        </p:nvSpPr>
        <p:spPr>
          <a:xfrm>
            <a:off x="8741465" y="1947794"/>
            <a:ext cx="3277713" cy="2559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400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כשמאחדים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2B4BC"/>
              </a:buClr>
              <a:buSzPts val="2400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את נתוני התמונה המלאה,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2B4BC"/>
              </a:buClr>
              <a:buSzPts val="2400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כפי שTufte עשה כאן בדיעבד,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2B4BC"/>
              </a:buClr>
              <a:buSzPts val="2400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קל להבחין במגמה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2B4BC"/>
              </a:buClr>
              <a:buSzPts val="2400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שאמורה לתמוך בקבלת החלטה לדחות את מועד השיגור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4"/>
          <p:cNvSpPr/>
          <p:nvPr/>
        </p:nvSpPr>
        <p:spPr>
          <a:xfrm>
            <a:off x="4943743" y="2935088"/>
            <a:ext cx="673855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04" name="Google Shape;20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822" y="1234159"/>
            <a:ext cx="8432968" cy="4571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/>
          <p:nvPr/>
        </p:nvSpPr>
        <p:spPr>
          <a:xfrm>
            <a:off x="1451811" y="1235125"/>
            <a:ext cx="9288378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אם אפשר היה למנוע את האסון על ידי מידע מוקדם –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b="1" i="0" lang="iw-IL" sz="4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איזה מידע רלוונטי היינו רוצים לאסוף?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5"/>
          <p:cNvSpPr txBox="1"/>
          <p:nvPr/>
        </p:nvSpPr>
        <p:spPr>
          <a:xfrm>
            <a:off x="1167951" y="3882622"/>
            <a:ext cx="911980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האם יש לטמפרטורה שבחוץ השפעה על הO-RING?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5"/>
          <p:cNvSpPr txBox="1"/>
          <p:nvPr/>
        </p:nvSpPr>
        <p:spPr>
          <a:xfrm>
            <a:off x="3901070" y="4730807"/>
            <a:ext cx="638668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מה תהיה הטמפרטורה ביום השיגור?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5"/>
          <p:cNvSpPr txBox="1"/>
          <p:nvPr/>
        </p:nvSpPr>
        <p:spPr>
          <a:xfrm>
            <a:off x="1376601" y="2983821"/>
            <a:ext cx="89462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האם היו נזקים לO-RING   בניסויי שיגור קודמים? </a:t>
            </a:r>
            <a:endParaRPr b="1" i="0" sz="32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939" y="4783560"/>
            <a:ext cx="1900546" cy="47926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5"/>
          <p:cNvSpPr txBox="1"/>
          <p:nvPr/>
        </p:nvSpPr>
        <p:spPr>
          <a:xfrm>
            <a:off x="-901379" y="2251163"/>
            <a:ext cx="89462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אז מה המידע שידוע לנו?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5"/>
          <p:cNvSpPr txBox="1"/>
          <p:nvPr/>
        </p:nvSpPr>
        <p:spPr>
          <a:xfrm>
            <a:off x="1376601" y="2973822"/>
            <a:ext cx="57900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כן!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5"/>
          <p:cNvSpPr txBox="1"/>
          <p:nvPr/>
        </p:nvSpPr>
        <p:spPr>
          <a:xfrm>
            <a:off x="797595" y="3864540"/>
            <a:ext cx="57900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כן!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"/>
          <p:cNvSpPr txBox="1"/>
          <p:nvPr>
            <p:ph type="title"/>
          </p:nvPr>
        </p:nvSpPr>
        <p:spPr>
          <a:xfrm>
            <a:off x="1478693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בתצוגה נכונה, יכולת הניבוי גדלה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6"/>
          <p:cNvSpPr/>
          <p:nvPr/>
        </p:nvSpPr>
        <p:spPr>
          <a:xfrm>
            <a:off x="8847753" y="2233590"/>
            <a:ext cx="3402243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לו רק הקשר בין טמפרטורה נמוכה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לחוסר עמידות של הטבעות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היה מוצג כך: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o-ring challenger" id="223" name="Google Shape;2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807" y="1754137"/>
            <a:ext cx="8204948" cy="469919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6"/>
          <p:cNvSpPr txBox="1"/>
          <p:nvPr/>
        </p:nvSpPr>
        <p:spPr>
          <a:xfrm>
            <a:off x="207964" y="1474140"/>
            <a:ext cx="183335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הטמפרטורה של יום השיגור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6093" y="6083986"/>
            <a:ext cx="1482152" cy="37376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6"/>
          <p:cNvSpPr/>
          <p:nvPr/>
        </p:nvSpPr>
        <p:spPr>
          <a:xfrm rot="9176696">
            <a:off x="1947734" y="1042244"/>
            <a:ext cx="1400099" cy="51723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 txBox="1"/>
          <p:nvPr>
            <p:ph type="title"/>
          </p:nvPr>
        </p:nvSpPr>
        <p:spPr>
          <a:xfrm>
            <a:off x="3104673" y="1199911"/>
            <a:ext cx="6734678" cy="1066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כדי שויזואליזציה תוכל לתמוך בקבלת החלטות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7"/>
          <p:cNvSpPr/>
          <p:nvPr/>
        </p:nvSpPr>
        <p:spPr>
          <a:xfrm>
            <a:off x="1016504" y="2662960"/>
            <a:ext cx="10911017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צריך לשאול את השאלות הנכונות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וצריך לבחון מספר דרכי תצוגה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עד שמקבלים תשובות לשאלות ששאלנו</a:t>
            </a:r>
            <a:endParaRPr b="1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"/>
          <p:cNvSpPr txBox="1"/>
          <p:nvPr>
            <p:ph type="title"/>
          </p:nvPr>
        </p:nvSpPr>
        <p:spPr>
          <a:xfrm>
            <a:off x="616452" y="437722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תרגיל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 txBox="1"/>
          <p:nvPr>
            <p:ph idx="1" type="body"/>
          </p:nvPr>
        </p:nvSpPr>
        <p:spPr>
          <a:xfrm>
            <a:off x="2711116" y="2384190"/>
            <a:ext cx="7042482" cy="17247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ראינו דרך אחת להציג את הנתונים שנאספו.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חישבו על דרך נוספת, בה הייתם ממליצים למהנדסים להציג את הנתונים למקבלי ההחלטות, כדי שמועד השיגור יידחה.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9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9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 txBox="1"/>
          <p:nvPr>
            <p:ph idx="2" type="body"/>
          </p:nvPr>
        </p:nvSpPr>
        <p:spPr>
          <a:xfrm>
            <a:off x="1129406" y="1499829"/>
            <a:ext cx="9107276" cy="4153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34" lvl="0" marL="439782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איך תצוגה לא ברורה עלולה לגרום להחלטה שגויה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34" lvl="0" marL="439782" rtl="1" algn="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איך ויזואליזציה טובה מאפשרת ניבוי, ולכן יכולה להשפיע על אופן קבלת החלטות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קבלת החלטות שגויה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>
            <p:ph idx="1" type="subTitle"/>
          </p:nvPr>
        </p:nvSpPr>
        <p:spPr>
          <a:xfrm>
            <a:off x="1" y="2918426"/>
            <a:ext cx="12192000" cy="642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בגלל ויזואליזציה לא טובה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>
            <p:ph type="title"/>
          </p:nvPr>
        </p:nvSpPr>
        <p:spPr>
          <a:xfrm>
            <a:off x="6873016" y="631909"/>
            <a:ext cx="5445212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ינואר 1986</a:t>
            </a:r>
            <a:b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אסון הצ'אלנג'ר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"/>
          <p:cNvSpPr txBox="1"/>
          <p:nvPr>
            <p:ph idx="1" type="body"/>
          </p:nvPr>
        </p:nvSpPr>
        <p:spPr>
          <a:xfrm>
            <a:off x="7372884" y="2611815"/>
            <a:ext cx="4445475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התפוצצה 73 שניות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לאחר ההמראה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6"/>
          <p:cNvSpPr/>
          <p:nvPr/>
        </p:nvSpPr>
        <p:spPr>
          <a:xfrm rot="3577720">
            <a:off x="3785666" y="3719048"/>
            <a:ext cx="679622" cy="231101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292" y="108980"/>
            <a:ext cx="7290616" cy="6477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/>
          <p:nvPr>
            <p:ph type="title"/>
          </p:nvPr>
        </p:nvSpPr>
        <p:spPr>
          <a:xfrm>
            <a:off x="7107026" y="696977"/>
            <a:ext cx="5445212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ינואר 1986</a:t>
            </a:r>
            <a:b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אסון הצ'אלנג'ר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"/>
          <p:cNvSpPr txBox="1"/>
          <p:nvPr>
            <p:ph idx="1" type="body"/>
          </p:nvPr>
        </p:nvSpPr>
        <p:spPr>
          <a:xfrm>
            <a:off x="7590623" y="2619377"/>
            <a:ext cx="4445475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התפוצצה 73 שניות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לאחר ההמראה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902" y="222326"/>
            <a:ext cx="7685002" cy="6156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/>
          <p:nvPr>
            <p:ph type="title"/>
          </p:nvPr>
        </p:nvSpPr>
        <p:spPr>
          <a:xfrm>
            <a:off x="2938770" y="439209"/>
            <a:ext cx="763604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הסיבה: טבעת "O-RING" שלא עמדה בתנאי הקור שבחוץ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8"/>
          <p:cNvSpPr/>
          <p:nvPr/>
        </p:nvSpPr>
        <p:spPr>
          <a:xfrm>
            <a:off x="7058526" y="1771126"/>
            <a:ext cx="4852424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זה גרם לדליפה של גזים.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הגזים הלוהטים שדלפו הבעירו את מיכל הדלק של המעבורת.</a:t>
            </a:r>
            <a:endParaRPr b="1" i="0" sz="32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o-ring challenger" id="147" name="Google Shape;14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4530" y="1639671"/>
            <a:ext cx="7769811" cy="5047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847" y="1012310"/>
            <a:ext cx="2687638" cy="142573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8"/>
          <p:cNvSpPr/>
          <p:nvPr/>
        </p:nvSpPr>
        <p:spPr>
          <a:xfrm rot="-9676509">
            <a:off x="7520676" y="5265636"/>
            <a:ext cx="1385119" cy="56147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/>
        </p:nvSpPr>
        <p:spPr>
          <a:xfrm>
            <a:off x="1395664" y="2566737"/>
            <a:ext cx="901458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b="1" i="0" lang="iw-IL" sz="4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אם אפשר היה למנוע את האסון על ידי מידע מוקדם –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b="1" i="0" lang="iw-IL" sz="4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b="1" i="0" lang="iw-IL" sz="4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איזה מידע רלוונטי היינו רוצים לאסוף?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/>
          <p:nvPr/>
        </p:nvSpPr>
        <p:spPr>
          <a:xfrm>
            <a:off x="1451811" y="1256695"/>
            <a:ext cx="9288378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אם אפשר היה למנוע את האסון על ידי מידע מוקדם –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b="1" i="0" lang="iw-IL" sz="4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איזה מידע רלוונטי היינו רוצים לאסוף?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0"/>
          <p:cNvSpPr txBox="1"/>
          <p:nvPr/>
        </p:nvSpPr>
        <p:spPr>
          <a:xfrm>
            <a:off x="1205556" y="3379106"/>
            <a:ext cx="911980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האם יש לטמפרטורה שבחוץ השפעה על הO-RING?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0"/>
          <p:cNvSpPr txBox="1"/>
          <p:nvPr/>
        </p:nvSpPr>
        <p:spPr>
          <a:xfrm>
            <a:off x="3938675" y="4227291"/>
            <a:ext cx="638668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מה תהיה הטמפרטורה ביום השיגור?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0"/>
          <p:cNvSpPr txBox="1"/>
          <p:nvPr/>
        </p:nvSpPr>
        <p:spPr>
          <a:xfrm>
            <a:off x="1414206" y="2480305"/>
            <a:ext cx="89462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האם היו נזקים לO-RING   בניסויי שיגור קודמים? </a:t>
            </a:r>
            <a:endParaRPr b="1" i="0" sz="32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3544" y="4280044"/>
            <a:ext cx="1900546" cy="479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/>
          <p:nvPr>
            <p:ph type="title"/>
          </p:nvPr>
        </p:nvSpPr>
        <p:spPr>
          <a:xfrm>
            <a:off x="2791326" y="164158"/>
            <a:ext cx="8566483" cy="2005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600"/>
              <a:buFont typeface="Varela Round"/>
              <a:buNone/>
            </a:pPr>
            <a:r>
              <a:rPr lang="iw-IL" sz="360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למהנדסים היה מידע מפורט על כל השיגורים הקודמים, על </a:t>
            </a:r>
            <a:r>
              <a:rPr lang="iw-IL" sz="3600" u="sng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הטמפרטורה</a:t>
            </a:r>
            <a:r>
              <a:rPr lang="iw-IL" sz="360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 בימי השיגור ומספר האטמים שניזוקו.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5182252" y="2405638"/>
            <a:ext cx="666897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על כל טיל ששוגר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רשומה הטמפ' (בפרנהייט)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ומיקום האטמים הכושלים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042" y="1978291"/>
            <a:ext cx="7198795" cy="471555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171" name="Google Shape;171;p11"/>
          <p:cNvSpPr/>
          <p:nvPr/>
        </p:nvSpPr>
        <p:spPr>
          <a:xfrm>
            <a:off x="5150166" y="3764910"/>
            <a:ext cx="66689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66F (18.8C) – 53F (11.6C)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1"/>
          <p:cNvSpPr/>
          <p:nvPr/>
        </p:nvSpPr>
        <p:spPr>
          <a:xfrm>
            <a:off x="7945813" y="4701576"/>
            <a:ext cx="387332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סדר הטילים כרונולוגי ולא על פי חומרת הנזק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1"/>
          <p:cNvSpPr/>
          <p:nvPr/>
        </p:nvSpPr>
        <p:spPr>
          <a:xfrm>
            <a:off x="6096000" y="2566727"/>
            <a:ext cx="516736" cy="574479"/>
          </a:xfrm>
          <a:prstGeom prst="ellipse">
            <a:avLst/>
          </a:prstGeom>
          <a:noFill/>
          <a:ln cap="flat" cmpd="sng" w="381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1"/>
          <p:cNvSpPr/>
          <p:nvPr/>
        </p:nvSpPr>
        <p:spPr>
          <a:xfrm>
            <a:off x="6092214" y="3391123"/>
            <a:ext cx="516736" cy="574479"/>
          </a:xfrm>
          <a:prstGeom prst="ellipse">
            <a:avLst/>
          </a:prstGeom>
          <a:noFill/>
          <a:ln cap="flat" cmpd="sng" w="381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1"/>
          <p:cNvSpPr/>
          <p:nvPr/>
        </p:nvSpPr>
        <p:spPr>
          <a:xfrm>
            <a:off x="6568505" y="5307480"/>
            <a:ext cx="516736" cy="574479"/>
          </a:xfrm>
          <a:prstGeom prst="ellipse">
            <a:avLst/>
          </a:prstGeom>
          <a:noFill/>
          <a:ln cap="flat" cmpd="sng" w="38100">
            <a:solidFill>
              <a:srgbClr val="6A973A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2020-03-15T19:13:03Z</dcterms:created>
  <dc:creator>user</dc:creator>
</cp:coreProperties>
</file>