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Varela Round" panose="020B0604020202020204" charset="-79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6t2XmKPP8RP5sC1AZqsa82zSH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82" y="6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חלק מהמהנדסים סברו שיש קשר בין הטמפרטורה לבין העמידות של הטבעות.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אבל מאופן התצוגה של המימצאים, הם לא הצליחו להוכיח קשר חד משמעי.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 היה נסיון לסדר את מספר הכשלונות בשיגור כאשר הטבעות ניזוקו על גבי רצף מדידת טמפ' (ציר איקס) כמו שרואים כאן.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אולם לא נראית כאן מגמה מסוימת, ולכן לא הצליחו לשכנע את מקבלי ההחלטות, ששיגור בתאריך שהוחלט, הוא בעייתי מבחינת טמפ' צפויה בו.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לשנות מועד שיגור זו עלות לא קטנה</a:t>
            </a:r>
            <a:endParaRPr>
              <a:solidFill>
                <a:srgbClr val="1D1B1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שימו לב שהוצגו כאן </a:t>
            </a:r>
            <a:r>
              <a:rPr lang="iw-IL" b="1">
                <a:solidFill>
                  <a:srgbClr val="1D1B10"/>
                </a:solidFill>
              </a:rPr>
              <a:t>רק</a:t>
            </a:r>
            <a:r>
              <a:rPr lang="iw-IL">
                <a:solidFill>
                  <a:srgbClr val="1D1B10"/>
                </a:solidFill>
              </a:rPr>
              <a:t> המקרים בהם </a:t>
            </a:r>
            <a:r>
              <a:rPr lang="iw-IL" b="1">
                <a:solidFill>
                  <a:srgbClr val="1D1B10"/>
                </a:solidFill>
              </a:rPr>
              <a:t>נכשלו השיגורים</a:t>
            </a:r>
            <a:endParaRPr b="1"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שימו לב שהפעם הוצגו בגרף </a:t>
            </a:r>
            <a:r>
              <a:rPr lang="iw-IL" b="1">
                <a:solidFill>
                  <a:srgbClr val="1D1B10"/>
                </a:solidFill>
              </a:rPr>
              <a:t>כל נסיונות השיגור. גם אלו שהצליחו ולא היו בהם תקלות של הטבעות, וגם הפעמים שהיו כשלים וניזוקו הטבעות.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 b="1">
                <a:solidFill>
                  <a:srgbClr val="1D1B10"/>
                </a:solidFill>
              </a:rPr>
              <a:t>בתצוגה כזו אפשר לראות: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 b="1">
                <a:solidFill>
                  <a:srgbClr val="1D1B10"/>
                </a:solidFill>
              </a:rPr>
              <a:t>מתוך הרבה שיגורים בטמפרטורות גבוהות (מעל 65 מעלות פרנהייט) רק 15 אחוז היו בעלי נזק לטבעת.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 b="1">
                <a:solidFill>
                  <a:srgbClr val="1D1B10"/>
                </a:solidFill>
              </a:rPr>
              <a:t>לעומת זה במספר השיגורים הקטן בטמפרטורות נמוכות – במאה אחוז מהשיגורים קרו נזקים לטבעות. ואין מדידות בטמפ' נמוכות יותר…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200"/>
              <a:buFont typeface="Georgia"/>
              <a:buNone/>
            </a:pPr>
            <a:r>
              <a:rPr lang="iw-IL" sz="1200" b="0" i="0">
                <a:solidFill>
                  <a:srgbClr val="2F2F2F"/>
                </a:solidFill>
                <a:latin typeface="Georgia"/>
                <a:ea typeface="Georgia"/>
                <a:cs typeface="Georgia"/>
                <a:sym typeface="Georgia"/>
              </a:rPr>
              <a:t>Of the many launches at high temperature (&gt;65°F) in the second graph, a smaller percentage had O-ring problems (15%). In the very few launches at low temperatures, 100% had O-ring problems (and these were only tested between 50°F and 65°F, not the even colder 31°F at launch)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לזוועת כל הצופים בשידור חי בשיגור דרך הטלוויזיה, ולקהל הרב שהיה נוכח במקום עצמו (משפחות של האסטרונאוטים, תלמידים של המורה)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לזוועת כל הצופים בשידור חי בשיגור דרך הטלוויזיה, ולקהל הרב שהיה נוכח במקום עצמו (משפחות של האסטרונאוטים, תלמידים של המורה)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הטבעת "קפאה" בגלל טמפרטורה נמוכה באופן קיצוני שהיתה מחוץ למעבורת. ברגע שהטבעת קפאה, היא הפסיקה להיות גמישה.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הגמישות הזו היתה חשובה, כדי לאטום את החלק שבו עוברים הגזים, חלק שנתון בזמן ההמראה לטלטלות ותזוזות.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לכן בחרו מלכתחילה טבעות מחומר גמיש, שיכול להתאים את עצמו לשינויים ולתזוזות.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אבל, כשהטמפרטורה בחוץ היתה קרה באופן קיצוני כל כך, החומר ממנו עשויה הטבעת הפסיק להיות גמיש. כלומר – האטימה לא היתה שלמה ובאופן מלא.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כלומר – גזים לוהטים דלפו החוצה.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הקירבה למיכל הדלק של המעבורת גרם לכך שהגזים הלוהטים שדלפו, הבעירו את מיכל הדלק של המעבורת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ונגרם הפיצוץ הקטלני.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אנחנו יודעים שהטבעת קפאה.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אנחנו יודעים שבטמפרטורה הכל כך קרה שבחוץ החומר שינה את תכונתו וכבר לא היה גמיש.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נעשו הרבה ניסויי שיגור לפני שאושר השיגור הזה, בתאריך הזה.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מה היה כדאי לבדוק בניסויים האלה?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שקשור לעמידות של טבעות כאלה</a:t>
            </a:r>
            <a:endParaRPr>
              <a:solidFill>
                <a:srgbClr val="1D1B1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שקשור  לסיבות אפשריות לנזקים בטבעות האלה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שקשור לתחזית מזג האוויר בתאריך המסוים…..</a:t>
            </a:r>
            <a:endParaRPr>
              <a:solidFill>
                <a:srgbClr val="1D1B1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D1B1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אמנם תיארו את הנתונים שנאספו בדיאגרמה ולא בטבלה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כשכל שיגור מציג את שני הטילים שלצידי המעבורת, המיקום של הטבעות שניזוקו, מספר הטבעות שניזוקו והטמפרטורה שבאותו יום שיגור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אבל הם סידרו את הנתונים על פי תאריכי השיגור, מה שלא איפשר להם להבחין בקלות בקשר שבין הטמפ' לנזקי הטבעות. כי בתאריכים השונים היו מגוון תנאי אקלים בחוץ….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2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2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2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8" name="Google Shape;98;p3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2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2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2"/>
          <p:cNvSpPr>
            <a:spLocks noGrp="1"/>
          </p:cNvSpPr>
          <p:nvPr>
            <p:ph type="pic" idx="4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32"/>
          <p:cNvSpPr>
            <a:spLocks noGrp="1"/>
          </p:cNvSpPr>
          <p:nvPr>
            <p:ph type="pic" idx="5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23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3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3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3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24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4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4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4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8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28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28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8" name="Google Shape;68;p28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9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5" name="Google Shape;75;p2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ושתי תמונות">
  <p:cSld name="1_כותרת ושתי תמונות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>
            <a:spLocks noGrp="1"/>
          </p:cNvSpPr>
          <p:nvPr>
            <p:ph type="pic" idx="2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0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2" name="Google Shape;82;p3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0"/>
          <p:cNvSpPr>
            <a:spLocks noGrp="1"/>
          </p:cNvSpPr>
          <p:nvPr>
            <p:ph type="pic" idx="3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>
            <a:spLocks noGrp="1"/>
          </p:cNvSpPr>
          <p:nvPr>
            <p:ph type="pic" idx="2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1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1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0" name="Google Shape;90;p31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1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1"/>
          <p:cNvSpPr>
            <a:spLocks noGrp="1"/>
          </p:cNvSpPr>
          <p:nvPr>
            <p:ph type="pic" idx="3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31"/>
          <p:cNvSpPr>
            <a:spLocks noGrp="1"/>
          </p:cNvSpPr>
          <p:nvPr>
            <p:ph type="pic" idx="4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تصور المعلومات- 1</a:t>
            </a:r>
            <a:endParaRPr dirty="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>
            <a:spLocks noGrp="1"/>
          </p:cNvSpPr>
          <p:nvPr>
            <p:ph type="subTitle" idx="1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המורה: ד"ר הדר רונן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382" y="129485"/>
            <a:ext cx="209550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>
            <a:spLocks noGrp="1"/>
          </p:cNvSpPr>
          <p:nvPr>
            <p:ph type="title"/>
          </p:nvPr>
        </p:nvSpPr>
        <p:spPr>
          <a:xfrm>
            <a:off x="818147" y="26801"/>
            <a:ext cx="12304296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lang="ar-SA" sz="3600" dirty="0">
                <a:latin typeface="Arial"/>
                <a:ea typeface="Arial"/>
                <a:cs typeface="Arial"/>
                <a:sym typeface="Arial"/>
              </a:rPr>
              <a:t>عدد مرات الإطلاق مع تلف الحلقات مقابل درجة الحرارة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2"/>
          <p:cNvSpPr/>
          <p:nvPr/>
        </p:nvSpPr>
        <p:spPr>
          <a:xfrm>
            <a:off x="202909" y="5468410"/>
            <a:ext cx="890900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i="0">
                <a:solidFill>
                  <a:srgbClr val="12B4BC"/>
                </a:solidFill>
              </a:rPr>
              <a:t>NASA management used the data behind this first graph to justify their view the night before launch that there was no temperature effect on O-ring performance (despite the objections of the most knowledgeable engineers who had run many other experiments).</a:t>
            </a:r>
            <a:endParaRPr sz="1800">
              <a:solidFill>
                <a:srgbClr val="12B4BC"/>
              </a:solidFill>
            </a:endParaRPr>
          </a:p>
        </p:txBody>
      </p:sp>
      <p:pic>
        <p:nvPicPr>
          <p:cNvPr id="187" name="Google Shape;18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276" y="732454"/>
            <a:ext cx="7951261" cy="475039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2"/>
          <p:cNvSpPr/>
          <p:nvPr/>
        </p:nvSpPr>
        <p:spPr>
          <a:xfrm>
            <a:off x="7018421" y="954505"/>
            <a:ext cx="978569" cy="529389"/>
          </a:xfrm>
          <a:prstGeom prst="ellipse">
            <a:avLst/>
          </a:prstGeom>
          <a:noFill/>
          <a:ln w="5715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>
            <a:spLocks noGrp="1"/>
          </p:cNvSpPr>
          <p:nvPr>
            <p:ph type="title"/>
          </p:nvPr>
        </p:nvSpPr>
        <p:spPr>
          <a:xfrm>
            <a:off x="818147" y="26801"/>
            <a:ext cx="12304296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lang="ar-SA" sz="3600" dirty="0">
                <a:latin typeface="Arial"/>
                <a:ea typeface="Arial"/>
                <a:cs typeface="Arial"/>
                <a:sym typeface="Arial"/>
              </a:rPr>
              <a:t>ينطلق مع وبدون تلف الحلقات أمام درجة الحرارة.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3"/>
          <p:cNvSpPr/>
          <p:nvPr/>
        </p:nvSpPr>
        <p:spPr>
          <a:xfrm>
            <a:off x="7018421" y="954505"/>
            <a:ext cx="978569" cy="529389"/>
          </a:xfrm>
          <a:prstGeom prst="ellipse">
            <a:avLst/>
          </a:prstGeom>
          <a:noFill/>
          <a:ln w="5715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710" y="727716"/>
            <a:ext cx="8939982" cy="517577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3"/>
          <p:cNvSpPr/>
          <p:nvPr/>
        </p:nvSpPr>
        <p:spPr>
          <a:xfrm>
            <a:off x="3364092" y="969646"/>
            <a:ext cx="2837272" cy="720094"/>
          </a:xfrm>
          <a:prstGeom prst="ellipse">
            <a:avLst/>
          </a:prstGeom>
          <a:noFill/>
          <a:ln w="5715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267" y="6130284"/>
            <a:ext cx="7884284" cy="61347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3"/>
          <p:cNvSpPr/>
          <p:nvPr/>
        </p:nvSpPr>
        <p:spPr>
          <a:xfrm>
            <a:off x="11454063" y="2069432"/>
            <a:ext cx="305374" cy="305374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3"/>
          <p:cNvSpPr/>
          <p:nvPr/>
        </p:nvSpPr>
        <p:spPr>
          <a:xfrm>
            <a:off x="4736063" y="1991286"/>
            <a:ext cx="66689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2400" b="1" dirty="0">
                <a:solidFill>
                  <a:srgbClr val="12B4BC"/>
                </a:solidFill>
              </a:rPr>
              <a:t>إطلاق خالي من العيوب</a:t>
            </a:r>
            <a:endParaRPr dirty="0"/>
          </a:p>
        </p:txBody>
      </p:sp>
      <p:sp>
        <p:nvSpPr>
          <p:cNvPr id="200" name="Google Shape;200;p13"/>
          <p:cNvSpPr/>
          <p:nvPr/>
        </p:nvSpPr>
        <p:spPr>
          <a:xfrm>
            <a:off x="11454063" y="2754497"/>
            <a:ext cx="305374" cy="305374"/>
          </a:xfrm>
          <a:prstGeom prst="ellipse">
            <a:avLst/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3"/>
          <p:cNvSpPr/>
          <p:nvPr/>
        </p:nvSpPr>
        <p:spPr>
          <a:xfrm>
            <a:off x="8550441" y="2676351"/>
            <a:ext cx="28545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2400" b="1" dirty="0">
                <a:solidFill>
                  <a:srgbClr val="12B4BC"/>
                </a:solidFill>
              </a:rPr>
              <a:t>إطلاق مع وجود عطل في الحلبة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>
            <a:spLocks noGrp="1"/>
          </p:cNvSpPr>
          <p:nvPr>
            <p:ph type="title"/>
          </p:nvPr>
        </p:nvSpPr>
        <p:spPr>
          <a:xfrm>
            <a:off x="140867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النظر في جميع البيانات ...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4"/>
          <p:cNvSpPr txBox="1">
            <a:spLocks noGrp="1"/>
          </p:cNvSpPr>
          <p:nvPr>
            <p:ph type="body" idx="1"/>
          </p:nvPr>
        </p:nvSpPr>
        <p:spPr>
          <a:xfrm>
            <a:off x="8741465" y="1947794"/>
            <a:ext cx="3277713" cy="255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400"/>
              <a:buNone/>
            </a:pPr>
            <a:r>
              <a:rPr lang="ar-SA" sz="2400" dirty="0">
                <a:latin typeface="Arial"/>
                <a:ea typeface="Arial"/>
                <a:cs typeface="Arial"/>
                <a:sym typeface="Arial"/>
              </a:rPr>
              <a:t>عند الاتحاد</a:t>
            </a:r>
          </a:p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400"/>
              <a:buNone/>
            </a:pPr>
            <a:r>
              <a:rPr lang="ar-SA" sz="2400" dirty="0">
                <a:latin typeface="Arial"/>
                <a:ea typeface="Arial"/>
                <a:cs typeface="Arial"/>
                <a:sym typeface="Arial"/>
              </a:rPr>
              <a:t>بيانات الصورة الكاملة ،</a:t>
            </a:r>
          </a:p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400"/>
              <a:buNone/>
            </a:pPr>
            <a:r>
              <a:rPr lang="ar-SA" sz="2400" dirty="0">
                <a:latin typeface="Arial"/>
                <a:ea typeface="Arial"/>
                <a:cs typeface="Arial"/>
                <a:sym typeface="Arial"/>
              </a:rPr>
              <a:t>كما فعلت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Tufte </a:t>
            </a:r>
            <a:r>
              <a:rPr lang="ar-SA" sz="2400" dirty="0">
                <a:latin typeface="Arial"/>
                <a:ea typeface="Arial"/>
                <a:cs typeface="Arial"/>
                <a:sym typeface="Arial"/>
              </a:rPr>
              <a:t>هنا في وقت لاحق ،</a:t>
            </a:r>
          </a:p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400"/>
              <a:buNone/>
            </a:pPr>
            <a:r>
              <a:rPr lang="ar-SA" sz="2400" dirty="0">
                <a:latin typeface="Arial"/>
                <a:ea typeface="Arial"/>
                <a:cs typeface="Arial"/>
                <a:sym typeface="Arial"/>
              </a:rPr>
              <a:t>الاتجاه من السهل تحديده</a:t>
            </a:r>
          </a:p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400"/>
              <a:buNone/>
            </a:pPr>
            <a:r>
              <a:rPr lang="ar-SA" sz="2400" dirty="0">
                <a:latin typeface="Arial"/>
                <a:ea typeface="Arial"/>
                <a:cs typeface="Arial"/>
                <a:sym typeface="Arial"/>
              </a:rPr>
              <a:t>وهو ما يجب أن يدعم قرار تأجيل موعد الإطلاق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4"/>
          <p:cNvSpPr/>
          <p:nvPr/>
        </p:nvSpPr>
        <p:spPr>
          <a:xfrm>
            <a:off x="4943743" y="2935088"/>
            <a:ext cx="67385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09" name="Google Shape;2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822" y="1234159"/>
            <a:ext cx="8432968" cy="4571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/>
          <p:nvPr/>
        </p:nvSpPr>
        <p:spPr>
          <a:xfrm>
            <a:off x="1451811" y="1235125"/>
            <a:ext cx="9288378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</a:pPr>
            <a:r>
              <a:rPr lang="ar-SA" sz="3200" b="1" i="0" u="none" strike="noStrike" cap="none" dirty="0">
                <a:solidFill>
                  <a:srgbClr val="192A72"/>
                </a:solidFill>
              </a:rPr>
              <a:t>إذا كان من الممكن منع الكارثة عن طريق المعلومات المبكرة -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</a:pPr>
            <a:r>
              <a:rPr lang="ar-SA" sz="3200" b="1" i="0" u="none" strike="noStrike" cap="none" dirty="0">
                <a:solidFill>
                  <a:srgbClr val="192A72"/>
                </a:solidFill>
              </a:rPr>
              <a:t>ما هي المعلومات ذات الصلة التي نود جمعها؟</a:t>
            </a:r>
            <a:endParaRPr dirty="0"/>
          </a:p>
        </p:txBody>
      </p:sp>
      <p:sp>
        <p:nvSpPr>
          <p:cNvPr id="215" name="Google Shape;215;p15"/>
          <p:cNvSpPr txBox="1"/>
          <p:nvPr/>
        </p:nvSpPr>
        <p:spPr>
          <a:xfrm>
            <a:off x="1167951" y="3882622"/>
            <a:ext cx="91198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12B4BC"/>
                </a:solidFill>
              </a:rPr>
              <a:t>هل درجة الحرارة في الخارج لها تأثير على</a:t>
            </a:r>
            <a:r>
              <a:rPr lang="iw-IL" sz="3200" b="1" dirty="0">
                <a:solidFill>
                  <a:srgbClr val="12B4BC"/>
                </a:solidFill>
              </a:rPr>
              <a:t>O-RING?</a:t>
            </a:r>
            <a:endParaRPr dirty="0"/>
          </a:p>
        </p:txBody>
      </p:sp>
      <p:sp>
        <p:nvSpPr>
          <p:cNvPr id="216" name="Google Shape;216;p15"/>
          <p:cNvSpPr txBox="1"/>
          <p:nvPr/>
        </p:nvSpPr>
        <p:spPr>
          <a:xfrm>
            <a:off x="3901070" y="4730807"/>
            <a:ext cx="63866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12B4BC"/>
                </a:solidFill>
              </a:rPr>
              <a:t>ماذا ستكون درجة الحرارة يوم الإطلاق؟</a:t>
            </a:r>
            <a:endParaRPr dirty="0"/>
          </a:p>
        </p:txBody>
      </p:sp>
      <p:sp>
        <p:nvSpPr>
          <p:cNvPr id="217" name="Google Shape;217;p15"/>
          <p:cNvSpPr txBox="1"/>
          <p:nvPr/>
        </p:nvSpPr>
        <p:spPr>
          <a:xfrm>
            <a:off x="1376601" y="2983821"/>
            <a:ext cx="894628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12B4BC"/>
                </a:solidFill>
              </a:rPr>
              <a:t>هل كانت هناك أية أضرار</a:t>
            </a:r>
            <a:r>
              <a:rPr lang="iw-IL" sz="3200" b="1" dirty="0">
                <a:solidFill>
                  <a:srgbClr val="12B4BC"/>
                </a:solidFill>
              </a:rPr>
              <a:t> </a:t>
            </a:r>
            <a:r>
              <a:rPr lang="ar-SA" sz="3200" b="1" dirty="0">
                <a:solidFill>
                  <a:srgbClr val="12B4BC"/>
                </a:solidFill>
              </a:rPr>
              <a:t>ل</a:t>
            </a:r>
            <a:r>
              <a:rPr lang="iw-IL" sz="3200" b="1" dirty="0">
                <a:solidFill>
                  <a:srgbClr val="12B4BC"/>
                </a:solidFill>
              </a:rPr>
              <a:t>O-RING </a:t>
            </a:r>
            <a:r>
              <a:rPr lang="ar-SA" sz="3200" b="1" dirty="0">
                <a:solidFill>
                  <a:srgbClr val="12B4BC"/>
                </a:solidFill>
              </a:rPr>
              <a:t>في تجارب الإطلاق السابقة؟</a:t>
            </a:r>
          </a:p>
          <a:p>
            <a:pPr lvl="0" algn="r" rtl="1"/>
            <a:endParaRPr sz="3200" b="1" dirty="0">
              <a:solidFill>
                <a:srgbClr val="12B4BC"/>
              </a:solidFill>
            </a:endParaRPr>
          </a:p>
        </p:txBody>
      </p:sp>
      <p:pic>
        <p:nvPicPr>
          <p:cNvPr id="218" name="Google Shape;21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939" y="4783560"/>
            <a:ext cx="1900546" cy="47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5"/>
          <p:cNvSpPr txBox="1"/>
          <p:nvPr/>
        </p:nvSpPr>
        <p:spPr>
          <a:xfrm>
            <a:off x="-901379" y="2251163"/>
            <a:ext cx="89462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92D050"/>
                </a:solidFill>
              </a:rPr>
              <a:t>إذن ما هي المعلومات التي نعرفها؟</a:t>
            </a:r>
            <a:endParaRPr dirty="0"/>
          </a:p>
        </p:txBody>
      </p:sp>
      <p:sp>
        <p:nvSpPr>
          <p:cNvPr id="220" name="Google Shape;220;p15"/>
          <p:cNvSpPr txBox="1"/>
          <p:nvPr/>
        </p:nvSpPr>
        <p:spPr>
          <a:xfrm>
            <a:off x="1376601" y="2973822"/>
            <a:ext cx="5790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כן!</a:t>
            </a:r>
            <a:endParaRPr/>
          </a:p>
        </p:txBody>
      </p:sp>
      <p:sp>
        <p:nvSpPr>
          <p:cNvPr id="221" name="Google Shape;221;p15"/>
          <p:cNvSpPr txBox="1"/>
          <p:nvPr/>
        </p:nvSpPr>
        <p:spPr>
          <a:xfrm>
            <a:off x="797595" y="3864540"/>
            <a:ext cx="5790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כן!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"/>
          <p:cNvSpPr txBox="1">
            <a:spLocks noGrp="1"/>
          </p:cNvSpPr>
          <p:nvPr>
            <p:ph type="title"/>
          </p:nvPr>
        </p:nvSpPr>
        <p:spPr>
          <a:xfrm>
            <a:off x="1478693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في العرض الصحيح ، تزداد القدرة التنبؤية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6"/>
          <p:cNvSpPr/>
          <p:nvPr/>
        </p:nvSpPr>
        <p:spPr>
          <a:xfrm>
            <a:off x="8847753" y="2233590"/>
            <a:ext cx="3402243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ar-SA" sz="2800" b="1" dirty="0">
                <a:solidFill>
                  <a:srgbClr val="192A72"/>
                </a:solidFill>
              </a:rPr>
              <a:t>إلا إذا كان الاتصال بين درجة حرارة منخفضة</a:t>
            </a:r>
          </a:p>
          <a:p>
            <a:pPr lvl="0" algn="ctr" rtl="1"/>
            <a:r>
              <a:rPr lang="ar-SA" sz="2800" b="1" dirty="0">
                <a:solidFill>
                  <a:srgbClr val="192A72"/>
                </a:solidFill>
              </a:rPr>
              <a:t>لمتانة الحلقات</a:t>
            </a:r>
          </a:p>
          <a:p>
            <a:pPr lvl="0" algn="ctr" rtl="1"/>
            <a:r>
              <a:rPr lang="ar-SA" sz="2800" b="1" dirty="0">
                <a:solidFill>
                  <a:srgbClr val="192A72"/>
                </a:solidFill>
              </a:rPr>
              <a:t>تم تقديمه على النحو التالي:</a:t>
            </a:r>
            <a:endParaRPr dirty="0"/>
          </a:p>
        </p:txBody>
      </p:sp>
      <p:pic>
        <p:nvPicPr>
          <p:cNvPr id="228" name="Google Shape;228;p16" descr="Image result for o-ring challeng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807" y="1754137"/>
            <a:ext cx="8204948" cy="469919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6"/>
          <p:cNvSpPr txBox="1"/>
          <p:nvPr/>
        </p:nvSpPr>
        <p:spPr>
          <a:xfrm>
            <a:off x="207964" y="1474140"/>
            <a:ext cx="18333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הטמפרטורה של יום השיגור</a:t>
            </a:r>
            <a:endParaRPr/>
          </a:p>
        </p:txBody>
      </p:sp>
      <p:pic>
        <p:nvPicPr>
          <p:cNvPr id="230" name="Google Shape;23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6093" y="6083986"/>
            <a:ext cx="1482152" cy="373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6"/>
          <p:cNvSpPr/>
          <p:nvPr/>
        </p:nvSpPr>
        <p:spPr>
          <a:xfrm rot="9176696">
            <a:off x="1947734" y="1042244"/>
            <a:ext cx="1400099" cy="5172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3104673" y="1199911"/>
            <a:ext cx="6734678" cy="1066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لذلك يمكن أن يدعم هذا التصور عملية صنع القرار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7"/>
          <p:cNvSpPr/>
          <p:nvPr/>
        </p:nvSpPr>
        <p:spPr>
          <a:xfrm>
            <a:off x="1016504" y="2662960"/>
            <a:ext cx="1091101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ar-SA" sz="2800" b="1" dirty="0">
                <a:solidFill>
                  <a:srgbClr val="12B4BC"/>
                </a:solidFill>
              </a:rPr>
              <a:t>على المرء أن يسأل الأسئلة الصحيحة</a:t>
            </a:r>
          </a:p>
          <a:p>
            <a:pPr lvl="0" algn="ctr" rtl="1"/>
            <a:endParaRPr lang="ar-SA" sz="2800" b="1" dirty="0">
              <a:solidFill>
                <a:srgbClr val="12B4BC"/>
              </a:solidFill>
            </a:endParaRPr>
          </a:p>
          <a:p>
            <a:pPr lvl="0" algn="ctr" rtl="1"/>
            <a:r>
              <a:rPr lang="ar-SA" sz="2800" b="1" dirty="0">
                <a:solidFill>
                  <a:srgbClr val="12B4BC"/>
                </a:solidFill>
              </a:rPr>
              <a:t>وتحتاج لفحص عدة طرق للعرض</a:t>
            </a:r>
          </a:p>
          <a:p>
            <a:pPr lvl="0" algn="ctr" rtl="1"/>
            <a:endParaRPr lang="ar-SA" sz="2800" b="1" dirty="0">
              <a:solidFill>
                <a:srgbClr val="12B4BC"/>
              </a:solidFill>
            </a:endParaRPr>
          </a:p>
          <a:p>
            <a:pPr lvl="0" algn="ctr" rtl="1"/>
            <a:r>
              <a:rPr lang="ar-SA" sz="2800" b="1" dirty="0">
                <a:solidFill>
                  <a:srgbClr val="12B4BC"/>
                </a:solidFill>
              </a:rPr>
              <a:t>حتى نحصل على إجابات للأسئلة التي طرحناها</a:t>
            </a:r>
            <a:endParaRPr sz="2800" b="1" dirty="0">
              <a:solidFill>
                <a:srgbClr val="192A7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 txBox="1">
            <a:spLocks noGrp="1"/>
          </p:cNvSpPr>
          <p:nvPr>
            <p:ph type="title"/>
          </p:nvPr>
        </p:nvSpPr>
        <p:spPr>
          <a:xfrm>
            <a:off x="616452" y="437722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تمرين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8"/>
          <p:cNvSpPr txBox="1">
            <a:spLocks noGrp="1"/>
          </p:cNvSpPr>
          <p:nvPr>
            <p:ph type="body" idx="1"/>
          </p:nvPr>
        </p:nvSpPr>
        <p:spPr>
          <a:xfrm>
            <a:off x="2711116" y="2384190"/>
            <a:ext cx="7042482" cy="172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رأينا طريقة واحدة لعرض البيانات التي تم جمعها.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85757" lvl="0" indent="0" algn="r" rtl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فكر في طريقة أخرى توصي بها أن يقدم المهندسون البيانات إلى صانعي القرار حتى يتأخر تاريخ الإطلاق.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ar-SA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ماذا سنتعلم اليوم ؟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>
            <a:spLocks noGrp="1"/>
          </p:cNvSpPr>
          <p:nvPr>
            <p:ph type="body" idx="2"/>
          </p:nvPr>
        </p:nvSpPr>
        <p:spPr>
          <a:xfrm>
            <a:off x="1129406" y="1499829"/>
            <a:ext cx="9107276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3429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ar-SA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كيف يمكن أن يؤدي منظر غامض إلى قرار خاطئ</a:t>
            </a:r>
          </a:p>
          <a:p>
            <a:pPr marL="439782" lvl="0" indent="-3429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ar-SA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كيف يُمكّن التصور الجيد من التنبؤ ، وبالتالي يمكنه التأثير على كيفية اتخاذ القرارات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ar-SA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اتخاذ قرارات خاطئ</a:t>
            </a:r>
            <a:endParaRPr lang="he-IL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1"/>
          </p:nvPr>
        </p:nvSpPr>
        <p:spPr>
          <a:xfrm>
            <a:off x="1" y="2918426"/>
            <a:ext cx="12192000" cy="6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ar-SA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بسبب تصور المعلومات بشكل غير موفق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6873016" y="631909"/>
            <a:ext cx="5445212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ar-SA" dirty="0" err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يانير</a:t>
            </a:r>
            <a:r>
              <a:rPr lang="ar-SA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w-IL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 1986</a:t>
            </a:r>
            <a:br>
              <a:rPr lang="iw-IL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אסון הצ'אלנג'ר</a:t>
            </a:r>
            <a:endParaRPr dirty="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7372884" y="2611815"/>
            <a:ext cx="4445475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ct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انفجرت 73 ثانية</a:t>
            </a:r>
          </a:p>
          <a:p>
            <a:pPr marL="185757" lvl="0" indent="0" algn="ct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بعد الإقلاع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/>
          <p:nvPr/>
        </p:nvSpPr>
        <p:spPr>
          <a:xfrm rot="3577720">
            <a:off x="3785666" y="3719048"/>
            <a:ext cx="679622" cy="231101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92" y="108980"/>
            <a:ext cx="7290616" cy="6477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7107026" y="696977"/>
            <a:ext cx="5445212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ינואר 1986</a:t>
            </a:r>
            <a:b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אסון הצ'אלנג'ר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 txBox="1">
            <a:spLocks noGrp="1"/>
          </p:cNvSpPr>
          <p:nvPr>
            <p:ph type="body" idx="1"/>
          </p:nvPr>
        </p:nvSpPr>
        <p:spPr>
          <a:xfrm>
            <a:off x="7590623" y="2619377"/>
            <a:ext cx="4445475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ct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انفجرت 73 ثانية</a:t>
            </a:r>
          </a:p>
          <a:p>
            <a:pPr marL="185757" lvl="0" indent="0" algn="ct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بعد الإقلاع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902" y="222326"/>
            <a:ext cx="7685002" cy="6156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2938770" y="439209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السبب: خاتم </a:t>
            </a:r>
            <a:r>
              <a:rPr lang="iw-IL" dirty="0">
                <a:latin typeface="Arial"/>
                <a:ea typeface="Arial"/>
                <a:cs typeface="Arial"/>
                <a:sym typeface="Arial"/>
              </a:rPr>
              <a:t>"O-RING" </a:t>
            </a:r>
            <a:r>
              <a:rPr lang="ar-SA" dirty="0">
                <a:latin typeface="Arial"/>
                <a:ea typeface="Arial"/>
                <a:cs typeface="Arial"/>
                <a:sym typeface="Arial"/>
              </a:rPr>
              <a:t>التي لم تصمد أمام البرودة بالخارج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/>
          <p:nvPr/>
        </p:nvSpPr>
        <p:spPr>
          <a:xfrm>
            <a:off x="7058526" y="1771126"/>
            <a:ext cx="485242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12B4BC"/>
                </a:solidFill>
              </a:rPr>
              <a:t>تسبب هذا في تسرب الغاز.</a:t>
            </a:r>
          </a:p>
          <a:p>
            <a:pPr lvl="0" algn="r" rtl="1"/>
            <a:r>
              <a:rPr lang="ar-SA" sz="3200" b="1" dirty="0">
                <a:solidFill>
                  <a:srgbClr val="12B4BC"/>
                </a:solidFill>
              </a:rPr>
              <a:t>أشعلت الغازات الساخنة المتسربة خزان وقود المكوك.</a:t>
            </a:r>
            <a:endParaRPr sz="3200" b="1" dirty="0">
              <a:solidFill>
                <a:srgbClr val="12B4BC"/>
              </a:solidFill>
            </a:endParaRPr>
          </a:p>
        </p:txBody>
      </p:sp>
      <p:pic>
        <p:nvPicPr>
          <p:cNvPr id="152" name="Google Shape;152;p8" descr="Image result for o-ring challeng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4530" y="1639671"/>
            <a:ext cx="7769811" cy="504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847" y="1012310"/>
            <a:ext cx="2687638" cy="142573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8"/>
          <p:cNvSpPr/>
          <p:nvPr/>
        </p:nvSpPr>
        <p:spPr>
          <a:xfrm rot="-9676509">
            <a:off x="7520676" y="5265636"/>
            <a:ext cx="1385119" cy="56147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/>
          <p:nvPr/>
        </p:nvSpPr>
        <p:spPr>
          <a:xfrm>
            <a:off x="1395664" y="2566737"/>
            <a:ext cx="901458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ar-SA" sz="4400" b="1" i="0" u="none" strike="noStrike" cap="none" dirty="0">
                <a:solidFill>
                  <a:srgbClr val="192A72"/>
                </a:solidFill>
              </a:rPr>
              <a:t>إذا كان من الممكن منع الكارثة عن طريق المعلومات المبكرة -</a:t>
            </a:r>
            <a:r>
              <a:rPr lang="iw-IL" sz="4400" b="1" i="0" u="none" strike="noStrike" cap="none" dirty="0">
                <a:solidFill>
                  <a:srgbClr val="192A72"/>
                </a:solidFill>
              </a:rPr>
              <a:t> 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ar-SA" sz="4400" b="1" i="0" u="none" strike="noStrike" cap="none" dirty="0">
                <a:solidFill>
                  <a:srgbClr val="192A72"/>
                </a:solidFill>
              </a:rPr>
              <a:t>ما هي المعلومات ذات الصلة التي نود جمعها؟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/>
          <p:nvPr/>
        </p:nvSpPr>
        <p:spPr>
          <a:xfrm>
            <a:off x="1451811" y="1256695"/>
            <a:ext cx="9288378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</a:pPr>
            <a:r>
              <a:rPr lang="ar-SA" sz="3200" b="1" i="0" u="none" strike="noStrike" cap="none" dirty="0">
                <a:solidFill>
                  <a:srgbClr val="192A72"/>
                </a:solidFill>
              </a:rPr>
              <a:t>إذا كان من الممكن منع الكارثة عن طريق المعلومات المبكرة -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</a:pPr>
            <a:r>
              <a:rPr lang="ar-SA" sz="3200" b="1" i="0" u="none" strike="noStrike" cap="none" dirty="0">
                <a:solidFill>
                  <a:srgbClr val="192A72"/>
                </a:solidFill>
              </a:rPr>
              <a:t>ما هي المعلومات ذات الصلة التي نود جمعها؟</a:t>
            </a:r>
            <a:endParaRPr dirty="0"/>
          </a:p>
        </p:txBody>
      </p:sp>
      <p:sp>
        <p:nvSpPr>
          <p:cNvPr id="165" name="Google Shape;165;p10"/>
          <p:cNvSpPr txBox="1"/>
          <p:nvPr/>
        </p:nvSpPr>
        <p:spPr>
          <a:xfrm>
            <a:off x="1205556" y="3379106"/>
            <a:ext cx="91198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12B4BC"/>
                </a:solidFill>
              </a:rPr>
              <a:t>هل درجة الحرارة في الخارج لها تأثير على</a:t>
            </a:r>
            <a:r>
              <a:rPr lang="iw-IL" sz="3200" b="1" dirty="0">
                <a:solidFill>
                  <a:srgbClr val="12B4BC"/>
                </a:solidFill>
              </a:rPr>
              <a:t>O-RING?</a:t>
            </a:r>
            <a:endParaRPr dirty="0"/>
          </a:p>
        </p:txBody>
      </p:sp>
      <p:sp>
        <p:nvSpPr>
          <p:cNvPr id="166" name="Google Shape;166;p10"/>
          <p:cNvSpPr txBox="1"/>
          <p:nvPr/>
        </p:nvSpPr>
        <p:spPr>
          <a:xfrm>
            <a:off x="3938675" y="4227291"/>
            <a:ext cx="63866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12B4BC"/>
                </a:solidFill>
              </a:rPr>
              <a:t>ماذا ستكون درجة الحرارة يوم الإطلاق؟</a:t>
            </a:r>
            <a:endParaRPr dirty="0"/>
          </a:p>
        </p:txBody>
      </p:sp>
      <p:sp>
        <p:nvSpPr>
          <p:cNvPr id="167" name="Google Shape;167;p10"/>
          <p:cNvSpPr txBox="1"/>
          <p:nvPr/>
        </p:nvSpPr>
        <p:spPr>
          <a:xfrm>
            <a:off x="1414206" y="2480305"/>
            <a:ext cx="89462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12B4BC"/>
                </a:solidFill>
              </a:rPr>
              <a:t>هل كانت هناك أية أضرار </a:t>
            </a:r>
            <a:r>
              <a:rPr lang="iw-IL" sz="3200" b="1" dirty="0">
                <a:solidFill>
                  <a:srgbClr val="12B4BC"/>
                </a:solidFill>
              </a:rPr>
              <a:t>O-RING </a:t>
            </a:r>
            <a:r>
              <a:rPr lang="ar-SA" sz="3200" b="1" dirty="0">
                <a:solidFill>
                  <a:srgbClr val="12B4BC"/>
                </a:solidFill>
              </a:rPr>
              <a:t>في تجارب الإطلاق السابقة؟</a:t>
            </a:r>
            <a:endParaRPr sz="3200" b="1" dirty="0">
              <a:solidFill>
                <a:srgbClr val="12B4BC"/>
              </a:solidFill>
            </a:endParaRPr>
          </a:p>
        </p:txBody>
      </p:sp>
      <p:pic>
        <p:nvPicPr>
          <p:cNvPr id="168" name="Google Shape;16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3544" y="4280044"/>
            <a:ext cx="1900546" cy="479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2791326" y="164158"/>
            <a:ext cx="8566483" cy="200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ar-SA" sz="3600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كان لدى المهندسين معلومات مفصلة عن جميع عمليات الإطلاق السابقة </a:t>
            </a:r>
            <a:r>
              <a:rPr lang="ar-SA" sz="3600" u="sng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ودرجة الحرارة </a:t>
            </a:r>
            <a:r>
              <a:rPr lang="ar-SA" sz="3600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في أيام الإطلاق وعدد الذرات التالفة.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5182252" y="2405638"/>
            <a:ext cx="666897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2800" b="1" dirty="0">
                <a:solidFill>
                  <a:srgbClr val="12B4BC"/>
                </a:solidFill>
              </a:rPr>
              <a:t>كان لدى المهندسين معلومات مفصلة عن جميع عمليات الإطلاق السابقة ودرجة الحرارة</a:t>
            </a:r>
          </a:p>
          <a:p>
            <a:pPr lvl="0" algn="r" rtl="1"/>
            <a:r>
              <a:rPr lang="ar-SA" sz="2800" b="1" dirty="0">
                <a:solidFill>
                  <a:srgbClr val="12B4BC"/>
                </a:solidFill>
              </a:rPr>
              <a:t> في أيام الإطلاق وعدد الذرات التالفة.</a:t>
            </a:r>
            <a:endParaRPr lang="he-IL" sz="2800" dirty="0"/>
          </a:p>
        </p:txBody>
      </p:sp>
      <p:pic>
        <p:nvPicPr>
          <p:cNvPr id="175" name="Google Shape;17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042" y="1978291"/>
            <a:ext cx="7198795" cy="47155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76" name="Google Shape;176;p11"/>
          <p:cNvSpPr/>
          <p:nvPr/>
        </p:nvSpPr>
        <p:spPr>
          <a:xfrm>
            <a:off x="5150166" y="3764910"/>
            <a:ext cx="66689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66F (18.8C) – 53F (11.6C)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1"/>
          <p:cNvSpPr/>
          <p:nvPr/>
        </p:nvSpPr>
        <p:spPr>
          <a:xfrm>
            <a:off x="7945813" y="4701576"/>
            <a:ext cx="387332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2800" b="1" dirty="0">
                <a:solidFill>
                  <a:srgbClr val="12B4BC"/>
                </a:solidFill>
              </a:rPr>
              <a:t>ترتيب الصواريخ ترتيب زمني وليس حسب شدة الضرر</a:t>
            </a:r>
            <a:endParaRPr dirty="0"/>
          </a:p>
        </p:txBody>
      </p:sp>
      <p:sp>
        <p:nvSpPr>
          <p:cNvPr id="178" name="Google Shape;178;p11"/>
          <p:cNvSpPr/>
          <p:nvPr/>
        </p:nvSpPr>
        <p:spPr>
          <a:xfrm>
            <a:off x="6096000" y="2566727"/>
            <a:ext cx="516736" cy="574479"/>
          </a:xfrm>
          <a:prstGeom prst="ellipse">
            <a:avLst/>
          </a:prstGeom>
          <a:noFill/>
          <a:ln w="381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1"/>
          <p:cNvSpPr/>
          <p:nvPr/>
        </p:nvSpPr>
        <p:spPr>
          <a:xfrm>
            <a:off x="6092214" y="3391123"/>
            <a:ext cx="516736" cy="574479"/>
          </a:xfrm>
          <a:prstGeom prst="ellipse">
            <a:avLst/>
          </a:prstGeom>
          <a:noFill/>
          <a:ln w="381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1"/>
          <p:cNvSpPr/>
          <p:nvPr/>
        </p:nvSpPr>
        <p:spPr>
          <a:xfrm>
            <a:off x="6568505" y="5307480"/>
            <a:ext cx="516736" cy="574479"/>
          </a:xfrm>
          <a:prstGeom prst="ellipse">
            <a:avLst/>
          </a:prstGeom>
          <a:noFill/>
          <a:ln w="381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976</Words>
  <Application>Microsoft Office PowerPoint</Application>
  <PresentationFormat>מסך רחב</PresentationFormat>
  <Paragraphs>93</Paragraphs>
  <Slides>16</Slides>
  <Notes>16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1" baseType="lpstr">
      <vt:lpstr>Calibri</vt:lpstr>
      <vt:lpstr>Arial</vt:lpstr>
      <vt:lpstr>Varela Round</vt:lpstr>
      <vt:lpstr>Georgia</vt:lpstr>
      <vt:lpstr>ערכת נושא Office</vt:lpstr>
      <vt:lpstr>تصور المعلومات- 1</vt:lpstr>
      <vt:lpstr>ماذا سنتعلم اليوم ؟</vt:lpstr>
      <vt:lpstr>اتخاذ قرارات خاطئ</vt:lpstr>
      <vt:lpstr>يانير  1986 אסון הצ'אלנג'ר</vt:lpstr>
      <vt:lpstr>ינואר 1986 אסון הצ'אלנג'ר</vt:lpstr>
      <vt:lpstr>السبب: خاتم "O-RING" التي لم تصمد أمام البرودة بالخارج</vt:lpstr>
      <vt:lpstr>מצגת של PowerPoint‏</vt:lpstr>
      <vt:lpstr>מצגת של PowerPoint‏</vt:lpstr>
      <vt:lpstr>كان لدى المهندسين معلومات مفصلة عن جميع عمليات الإطلاق السابقة ودرجة الحرارة في أيام الإطلاق وعدد الذرات التالفة.</vt:lpstr>
      <vt:lpstr>عدد مرات الإطلاق مع تلف الحلقات مقابل درجة الحرارة</vt:lpstr>
      <vt:lpstr>ينطلق مع وبدون تلف الحلقات أمام درجة الحرارة.</vt:lpstr>
      <vt:lpstr>النظر في جميع البيانات ...</vt:lpstr>
      <vt:lpstr>מצגת של PowerPoint‏</vt:lpstr>
      <vt:lpstr>في العرض الصحيح ، تزداد القدرة التنبؤية</vt:lpstr>
      <vt:lpstr>لذلك يمكن أن يدعم هذا التصور عملية صنع القرار</vt:lpstr>
      <vt:lpstr>تمرين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تصور المعلومات- 1</dc:title>
  <dc:creator>user</dc:creator>
  <cp:lastModifiedBy>דאהש  חביבאללה</cp:lastModifiedBy>
  <cp:revision>2</cp:revision>
  <dcterms:created xsi:type="dcterms:W3CDTF">2020-03-15T19:13:03Z</dcterms:created>
  <dcterms:modified xsi:type="dcterms:W3CDTF">2021-04-30T22:39:19Z</dcterms:modified>
</cp:coreProperties>
</file>