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12192000"/>
  <p:notesSz cx="6858000" cy="9144000"/>
  <p:embeddedFontLst>
    <p:embeddedFont>
      <p:font typeface="Tahoma"/>
      <p:regular r:id="rId14"/>
      <p:bold r:id="rId15"/>
    </p:embeddedFon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gHZ9Kxw9Xk43HULQi3SeMr9fF5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Perlmutter, Ur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Tahoma-bold.fntdata"/><Relationship Id="rId14" Type="http://schemas.openxmlformats.org/officeDocument/2006/relationships/font" Target="fonts/Tahoma-regular.fntdata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CenturyGothic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08T08:12:15.168">
    <p:pos x="7670" y="10"/>
    <p:text>לאחר השקף הזה הגמתי לתלמידים שלב אחרי שלב איך עשיתי את העמוד הזה דרך שימוש ב"צייר"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HzO9xow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11"/>
          <p:cNvSpPr/>
          <p:nvPr/>
        </p:nvSpPr>
        <p:spPr>
          <a:xfrm flipH="1">
            <a:off x="1307867" y="1267730"/>
            <a:ext cx="9576262" cy="43079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11"/>
          <p:cNvSpPr/>
          <p:nvPr/>
        </p:nvSpPr>
        <p:spPr>
          <a:xfrm flipH="1">
            <a:off x="1447799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2;p11"/>
          <p:cNvSpPr/>
          <p:nvPr/>
        </p:nvSpPr>
        <p:spPr>
          <a:xfrm flipH="1"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3" name="Google Shape;23;p11"/>
          <p:cNvGrpSpPr/>
          <p:nvPr/>
        </p:nvGrpSpPr>
        <p:grpSpPr>
          <a:xfrm flipH="1"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4" name="Google Shape;24;p11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" name="Google Shape;25;p11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" name="Google Shape;26;p11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7" name="Google Shape;27;p11"/>
          <p:cNvSpPr txBox="1"/>
          <p:nvPr>
            <p:ph type="ctrTitle"/>
          </p:nvPr>
        </p:nvSpPr>
        <p:spPr>
          <a:xfrm flipH="1">
            <a:off x="1629101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800"/>
              <a:buFont typeface="Century Gothic"/>
              <a:buNone/>
              <a:defRPr b="0" sz="6800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" type="subTitle"/>
          </p:nvPr>
        </p:nvSpPr>
        <p:spPr>
          <a:xfrm flipH="1">
            <a:off x="1626053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lvl="1" rt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11"/>
          <p:cNvSpPr txBox="1"/>
          <p:nvPr>
            <p:ph idx="10" type="dt"/>
          </p:nvPr>
        </p:nvSpPr>
        <p:spPr>
          <a:xfrm flipH="1"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1" type="ftr"/>
          </p:nvPr>
        </p:nvSpPr>
        <p:spPr>
          <a:xfrm flipH="1">
            <a:off x="4832605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EFEFE"/>
                </a:solidFill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2" type="sldNum"/>
          </p:nvPr>
        </p:nvSpPr>
        <p:spPr>
          <a:xfrm flipH="1">
            <a:off x="162910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10" type="dt"/>
          </p:nvPr>
        </p:nvSpPr>
        <p:spPr>
          <a:xfrm flipH="1">
            <a:off x="2042161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1" type="ftr"/>
          </p:nvPr>
        </p:nvSpPr>
        <p:spPr>
          <a:xfrm flipH="1">
            <a:off x="53086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 flipH="1">
            <a:off x="10668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 flipH="1"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Tahom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 flipH="1" rot="5400000">
            <a:off x="4171188" y="-1001268"/>
            <a:ext cx="3849624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1" algn="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◦"/>
              <a:defRPr/>
            </a:lvl1pPr>
            <a:lvl2pPr indent="-31115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◦"/>
              <a:defRPr/>
            </a:lvl2pPr>
            <a:lvl3pPr indent="-3048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◦"/>
              <a:defRPr/>
            </a:lvl3pPr>
            <a:lvl4pPr indent="-3048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◦"/>
              <a:defRPr/>
            </a:lvl4pPr>
            <a:lvl5pPr indent="-3048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◦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0" type="dt"/>
          </p:nvPr>
        </p:nvSpPr>
        <p:spPr>
          <a:xfrm flipH="1">
            <a:off x="2042161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1" type="ftr"/>
          </p:nvPr>
        </p:nvSpPr>
        <p:spPr>
          <a:xfrm flipH="1">
            <a:off x="53086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 flipH="1">
            <a:off x="10668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 flipH="1" rot="5400000">
            <a:off x="-6096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Tahom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 flipH="1" rot="5400000">
            <a:off x="46863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1" algn="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◦"/>
              <a:defRPr/>
            </a:lvl1pPr>
            <a:lvl2pPr indent="-31115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◦"/>
              <a:defRPr/>
            </a:lvl2pPr>
            <a:lvl3pPr indent="-3048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◦"/>
              <a:defRPr/>
            </a:lvl3pPr>
            <a:lvl4pPr indent="-3048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◦"/>
              <a:defRPr/>
            </a:lvl4pPr>
            <a:lvl5pPr indent="-3048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◦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0" type="dt"/>
          </p:nvPr>
        </p:nvSpPr>
        <p:spPr>
          <a:xfrm flipH="1">
            <a:off x="2042161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1" type="ftr"/>
          </p:nvPr>
        </p:nvSpPr>
        <p:spPr>
          <a:xfrm flipH="1">
            <a:off x="53086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 flipH="1">
            <a:off x="10668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 flipH="1"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Tahom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 flipH="1"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44" name="Google Shape;44;p12"/>
          <p:cNvSpPr txBox="1"/>
          <p:nvPr>
            <p:ph idx="2" type="body"/>
          </p:nvPr>
        </p:nvSpPr>
        <p:spPr>
          <a:xfrm flipH="1"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45" name="Google Shape;45;p12"/>
          <p:cNvSpPr txBox="1"/>
          <p:nvPr>
            <p:ph idx="10" type="dt"/>
          </p:nvPr>
        </p:nvSpPr>
        <p:spPr>
          <a:xfrm flipH="1">
            <a:off x="2042161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 flipH="1">
            <a:off x="53086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 flipH="1">
            <a:off x="10668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showMasterSp="0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 flipH="1">
            <a:off x="245534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13"/>
          <p:cNvSpPr/>
          <p:nvPr>
            <p:ph idx="2" type="pic"/>
          </p:nvPr>
        </p:nvSpPr>
        <p:spPr>
          <a:xfrm flipH="1">
            <a:off x="4267200" y="237744"/>
            <a:ext cx="7696201" cy="6382512"/>
          </a:xfrm>
          <a:prstGeom prst="rect">
            <a:avLst/>
          </a:prstGeom>
          <a:solidFill>
            <a:srgbClr val="95C77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 flipH="1">
            <a:off x="4457700" y="6035040"/>
            <a:ext cx="2071963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 flipH="1">
            <a:off x="6991350" y="6035040"/>
            <a:ext cx="458800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 flipH="1">
            <a:off x="569976" y="6035040"/>
            <a:ext cx="1225296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54" name="Google Shape;54;p13"/>
          <p:cNvSpPr/>
          <p:nvPr/>
        </p:nvSpPr>
        <p:spPr>
          <a:xfrm flipH="1">
            <a:off x="380324" y="374904"/>
            <a:ext cx="3557016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 flipH="1">
            <a:off x="569976" y="603504"/>
            <a:ext cx="314477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0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 flipH="1">
            <a:off x="569976" y="2386584"/>
            <a:ext cx="3144774" cy="3511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showMasterSp="0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 flipH="1">
            <a:off x="245534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14"/>
          <p:cNvSpPr/>
          <p:nvPr/>
        </p:nvSpPr>
        <p:spPr>
          <a:xfrm flipH="1">
            <a:off x="380324" y="374904"/>
            <a:ext cx="3557016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 flipH="1">
            <a:off x="571837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0" sz="32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 flipH="1">
            <a:off x="46482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1" algn="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indent="-3302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 flipH="1">
            <a:off x="571837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 flipH="1">
            <a:off x="46482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 flipH="1">
            <a:off x="6921499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 flipH="1">
            <a:off x="571837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 flipH="1"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Tahom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 flipH="1"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rtl="1" algn="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◦"/>
              <a:defRPr/>
            </a:lvl1pPr>
            <a:lvl2pPr indent="-31115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◦"/>
              <a:defRPr/>
            </a:lvl2pPr>
            <a:lvl3pPr indent="-3048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◦"/>
              <a:defRPr/>
            </a:lvl3pPr>
            <a:lvl4pPr indent="-3048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◦"/>
              <a:defRPr/>
            </a:lvl4pPr>
            <a:lvl5pPr indent="-3048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◦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 flipH="1">
            <a:off x="2042161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 flipH="1">
            <a:off x="53086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 flipH="1">
            <a:off x="10668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showMasterSp="0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1307867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1447799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7" name="Google Shape;77;p10"/>
          <p:cNvGrpSpPr/>
          <p:nvPr/>
        </p:nvGrpSpPr>
        <p:grpSpPr>
          <a:xfrm flipH="1"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78" name="Google Shape;78;p10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" name="Google Shape;79;p10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" name="Google Shape;80;p10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1" name="Google Shape;81;p10"/>
          <p:cNvSpPr txBox="1"/>
          <p:nvPr>
            <p:ph type="ctrTitle"/>
          </p:nvPr>
        </p:nvSpPr>
        <p:spPr>
          <a:xfrm flipH="1">
            <a:off x="1629101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Century Gothic"/>
              <a:buNone/>
              <a:defRPr b="0" sz="68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" type="subTitle"/>
          </p:nvPr>
        </p:nvSpPr>
        <p:spPr>
          <a:xfrm flipH="1">
            <a:off x="1626053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rt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3" name="Google Shape;83;p10"/>
          <p:cNvSpPr txBox="1"/>
          <p:nvPr>
            <p:ph idx="10" type="dt"/>
          </p:nvPr>
        </p:nvSpPr>
        <p:spPr>
          <a:xfrm flipH="1"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1" type="ftr"/>
          </p:nvPr>
        </p:nvSpPr>
        <p:spPr>
          <a:xfrm flipH="1">
            <a:off x="4832605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 flipH="1">
            <a:off x="162910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showMasterSp="0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6"/>
          <p:cNvSpPr/>
          <p:nvPr/>
        </p:nvSpPr>
        <p:spPr>
          <a:xfrm flipH="1">
            <a:off x="1307867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6"/>
          <p:cNvSpPr/>
          <p:nvPr/>
        </p:nvSpPr>
        <p:spPr>
          <a:xfrm flipH="1">
            <a:off x="1447799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6"/>
          <p:cNvSpPr/>
          <p:nvPr/>
        </p:nvSpPr>
        <p:spPr>
          <a:xfrm flipH="1"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6"/>
          <p:cNvSpPr txBox="1"/>
          <p:nvPr>
            <p:ph type="title"/>
          </p:nvPr>
        </p:nvSpPr>
        <p:spPr>
          <a:xfrm flipH="1">
            <a:off x="1629156" y="2275165"/>
            <a:ext cx="8933688" cy="2406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Century Gothic"/>
              <a:buNone/>
              <a:defRPr sz="68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2" name="Google Shape;92;p16"/>
          <p:cNvGrpSpPr/>
          <p:nvPr/>
        </p:nvGrpSpPr>
        <p:grpSpPr>
          <a:xfrm flipH="1"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93" name="Google Shape;93;p16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" name="Google Shape;94;p16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" name="Google Shape;95;p16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6" name="Google Shape;96;p16"/>
          <p:cNvSpPr txBox="1"/>
          <p:nvPr>
            <p:ph idx="1" type="body"/>
          </p:nvPr>
        </p:nvSpPr>
        <p:spPr>
          <a:xfrm flipH="1">
            <a:off x="1623060" y="4682062"/>
            <a:ext cx="893978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0" type="dt"/>
          </p:nvPr>
        </p:nvSpPr>
        <p:spPr>
          <a:xfrm flipH="1">
            <a:off x="5318760" y="1344502"/>
            <a:ext cx="1554480" cy="498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1" type="ftr"/>
          </p:nvPr>
        </p:nvSpPr>
        <p:spPr>
          <a:xfrm flipH="1">
            <a:off x="4902709" y="5177408"/>
            <a:ext cx="566013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 flipH="1">
            <a:off x="1629157" y="5177408"/>
            <a:ext cx="195833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 flipH="1"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Tahom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 flipH="1">
            <a:off x="6458712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17"/>
          <p:cNvSpPr txBox="1"/>
          <p:nvPr>
            <p:ph idx="2" type="body"/>
          </p:nvPr>
        </p:nvSpPr>
        <p:spPr>
          <a:xfrm flipH="1">
            <a:off x="6458712" y="2792472"/>
            <a:ext cx="4663440" cy="316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104" name="Google Shape;104;p17"/>
          <p:cNvSpPr txBox="1"/>
          <p:nvPr>
            <p:ph idx="3" type="body"/>
          </p:nvPr>
        </p:nvSpPr>
        <p:spPr>
          <a:xfrm flipH="1"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sz="1900">
                <a:solidFill>
                  <a:schemeClr val="dk1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17"/>
          <p:cNvSpPr txBox="1"/>
          <p:nvPr>
            <p:ph idx="4" type="body"/>
          </p:nvPr>
        </p:nvSpPr>
        <p:spPr>
          <a:xfrm flipH="1">
            <a:off x="1069848" y="2792471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106" name="Google Shape;106;p17"/>
          <p:cNvSpPr txBox="1"/>
          <p:nvPr>
            <p:ph idx="10" type="dt"/>
          </p:nvPr>
        </p:nvSpPr>
        <p:spPr>
          <a:xfrm flipH="1">
            <a:off x="2042161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1" type="ftr"/>
          </p:nvPr>
        </p:nvSpPr>
        <p:spPr>
          <a:xfrm flipH="1">
            <a:off x="53086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 flipH="1">
            <a:off x="10668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 flipH="1"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Tahom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0" type="dt"/>
          </p:nvPr>
        </p:nvSpPr>
        <p:spPr>
          <a:xfrm flipH="1">
            <a:off x="2042161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1" type="ftr"/>
          </p:nvPr>
        </p:nvSpPr>
        <p:spPr>
          <a:xfrm flipH="1">
            <a:off x="53086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 flipH="1">
            <a:off x="10668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Google Shape;11;p9"/>
          <p:cNvSpPr/>
          <p:nvPr/>
        </p:nvSpPr>
        <p:spPr>
          <a:xfrm flipH="1">
            <a:off x="234696" y="237744"/>
            <a:ext cx="11722608" cy="6382512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9"/>
          <p:cNvSpPr/>
          <p:nvPr/>
        </p:nvSpPr>
        <p:spPr>
          <a:xfrm flipH="1"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9"/>
          <p:cNvSpPr txBox="1"/>
          <p:nvPr>
            <p:ph type="title"/>
          </p:nvPr>
        </p:nvSpPr>
        <p:spPr>
          <a:xfrm flipH="1"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800"/>
              <a:buFont typeface="Tahoma"/>
              <a:buNone/>
              <a:defRPr b="0" i="0" sz="3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9"/>
          <p:cNvSpPr txBox="1"/>
          <p:nvPr>
            <p:ph idx="1" type="body"/>
          </p:nvPr>
        </p:nvSpPr>
        <p:spPr>
          <a:xfrm flipH="1"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1" algn="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Garamond"/>
              <a:buChar char="◦"/>
              <a:defRPr b="0" i="0" sz="15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1150" lvl="1" marL="9144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Garamond"/>
              <a:buChar char="◦"/>
              <a:defRPr b="0" i="0" sz="13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04800" lvl="2" marL="13716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04800" lvl="3" marL="18288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9"/>
          <p:cNvSpPr txBox="1"/>
          <p:nvPr>
            <p:ph idx="10" type="dt"/>
          </p:nvPr>
        </p:nvSpPr>
        <p:spPr>
          <a:xfrm flipH="1">
            <a:off x="2042161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11" type="ftr"/>
          </p:nvPr>
        </p:nvSpPr>
        <p:spPr>
          <a:xfrm flipH="1">
            <a:off x="53086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 flipH="1">
            <a:off x="10668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" name="Google Shape;34;p8"/>
          <p:cNvSpPr/>
          <p:nvPr/>
        </p:nvSpPr>
        <p:spPr>
          <a:xfrm flipH="1"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8"/>
          <p:cNvSpPr/>
          <p:nvPr/>
        </p:nvSpPr>
        <p:spPr>
          <a:xfrm flipH="1"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 flipH="1"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Tahoma"/>
              <a:buNone/>
              <a:defRPr b="0" i="0" sz="3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 flipH="1"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1" algn="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Char char="◦"/>
              <a:defRPr b="0" i="0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1150" lvl="1" marL="9144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04800" lvl="2" marL="13716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04800" lvl="3" marL="18288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0" type="dt"/>
          </p:nvPr>
        </p:nvSpPr>
        <p:spPr>
          <a:xfrm flipH="1">
            <a:off x="2042161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1" type="ftr"/>
          </p:nvPr>
        </p:nvSpPr>
        <p:spPr>
          <a:xfrm flipH="1">
            <a:off x="53086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 flipH="1">
            <a:off x="10668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תקריב של סמל&#10;&#10;תיאור נוצר באופן אוטומטי" id="134" name="Google Shape;134;p1"/>
          <p:cNvPicPr preferRelativeResize="0"/>
          <p:nvPr/>
        </p:nvPicPr>
        <p:blipFill rotWithShape="1">
          <a:blip r:embed="rId3">
            <a:alphaModFix/>
          </a:blip>
          <a:srcRect b="0" l="0" r="-1" t="0"/>
          <a:stretch/>
        </p:blipFill>
        <p:spPr>
          <a:xfrm flipH="1">
            <a:off x="1" y="10"/>
            <a:ext cx="1219197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"/>
          <p:cNvSpPr/>
          <p:nvPr/>
        </p:nvSpPr>
        <p:spPr>
          <a:xfrm flipH="1">
            <a:off x="1044406" y="1808532"/>
            <a:ext cx="5452527" cy="32409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1"/>
          <p:cNvSpPr/>
          <p:nvPr/>
        </p:nvSpPr>
        <p:spPr>
          <a:xfrm flipH="1">
            <a:off x="1210350" y="1975104"/>
            <a:ext cx="5120640" cy="2907792"/>
          </a:xfrm>
          <a:prstGeom prst="rect">
            <a:avLst/>
          </a:prstGeom>
          <a:noFill/>
          <a:ln cap="sq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" name="Google Shape;137;p1"/>
          <p:cNvSpPr txBox="1"/>
          <p:nvPr>
            <p:ph type="ctrTitle"/>
          </p:nvPr>
        </p:nvSpPr>
        <p:spPr>
          <a:xfrm flipH="1">
            <a:off x="1383132" y="2355458"/>
            <a:ext cx="4775075" cy="1630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iw-IL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איך יוצרים מדריך למשתמש</a:t>
            </a:r>
            <a:endParaRPr sz="4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" name="Google Shape;138;p1"/>
          <p:cNvSpPr txBox="1"/>
          <p:nvPr>
            <p:ph idx="1" type="subTitle"/>
          </p:nvPr>
        </p:nvSpPr>
        <p:spPr>
          <a:xfrm flipH="1">
            <a:off x="1383132" y="3995988"/>
            <a:ext cx="4775075" cy="55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1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iw-IL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מדריך לכותב מדריך</a:t>
            </a:r>
            <a:br>
              <a:rPr lang="iw-IL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iw-IL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מגמת מידע ונתונים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Tahoma"/>
              <a:buNone/>
            </a:pPr>
            <a:r>
              <a:rPr lang="iw-IL"/>
              <a:t>מה זה מדריך למשתמש ולמה זה טוב?</a:t>
            </a:r>
            <a:endParaRPr/>
          </a:p>
        </p:txBody>
      </p:sp>
      <p:pic>
        <p:nvPicPr>
          <p:cNvPr descr="נורת חשמל וגלגל שיניים" id="144" name="Google Shape;14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2508" y="1916198"/>
            <a:ext cx="3494423" cy="349442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"/>
          <p:cNvSpPr txBox="1"/>
          <p:nvPr>
            <p:ph idx="2" type="body"/>
          </p:nvPr>
        </p:nvSpPr>
        <p:spPr>
          <a:xfrm>
            <a:off x="1066799" y="2103120"/>
            <a:ext cx="5429987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iw-IL" sz="2000"/>
              <a:t>מדריך למשתמש נועד להסביר בצורה הברורה ביותר איך להשתמש במוצר</a:t>
            </a:r>
            <a:br>
              <a:rPr lang="iw-IL" sz="2000"/>
            </a:br>
            <a:endParaRPr sz="2000"/>
          </a:p>
          <a:p>
            <a:pPr indent="-182880" lvl="0" marL="182880" rtl="1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000"/>
              <a:buChar char="◦"/>
            </a:pPr>
            <a:r>
              <a:rPr lang="iw-IL" sz="2000"/>
              <a:t>כמעט לכל מוצר שקונים מצורף מדריך למשתמש</a:t>
            </a:r>
            <a:br>
              <a:rPr lang="iw-IL" sz="2000"/>
            </a:br>
            <a:endParaRPr sz="2000"/>
          </a:p>
          <a:p>
            <a:pPr indent="-182880" lvl="0" marL="182880" rtl="1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000"/>
              <a:buChar char="◦"/>
            </a:pPr>
            <a:r>
              <a:rPr lang="iw-IL" sz="2000"/>
              <a:t>המטרה שלו – להקל עלינו את החיים ,  להבין איך מפעילים את המוצר, לעזור לפתור בעיות</a:t>
            </a:r>
            <a:br>
              <a:rPr lang="iw-IL" sz="2000"/>
            </a:br>
            <a:endParaRPr sz="2000"/>
          </a:p>
          <a:p>
            <a:pPr indent="-182880" lvl="0" marL="182880" rtl="1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000"/>
              <a:buChar char="◦"/>
            </a:pPr>
            <a:r>
              <a:rPr lang="iw-IL" sz="2000"/>
              <a:t>להקטין את מספר הפניות לשרות לקוחות / המורה .... </a:t>
            </a:r>
            <a:br>
              <a:rPr lang="iw-IL" sz="2000"/>
            </a:br>
            <a:endParaRPr sz="2000"/>
          </a:p>
        </p:txBody>
      </p:sp>
      <p:sp>
        <p:nvSpPr>
          <p:cNvPr id="146" name="Google Shape;146;p2"/>
          <p:cNvSpPr txBox="1"/>
          <p:nvPr>
            <p:ph idx="10" type="dt"/>
          </p:nvPr>
        </p:nvSpPr>
        <p:spPr>
          <a:xfrm>
            <a:off x="2042161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י"ג/כסלו/תשפ"א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תג סימן שאלה" id="151" name="Google Shape;15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4044" y="237744"/>
            <a:ext cx="6382512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 txBox="1"/>
          <p:nvPr>
            <p:ph idx="10" type="dt"/>
          </p:nvPr>
        </p:nvSpPr>
        <p:spPr>
          <a:xfrm>
            <a:off x="4457700" y="6035040"/>
            <a:ext cx="2071963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י"ג/כסלו/תשפ"א</a:t>
            </a:r>
            <a:endParaRPr/>
          </a:p>
        </p:txBody>
      </p:sp>
      <p:sp>
        <p:nvSpPr>
          <p:cNvPr id="153" name="Google Shape;153;p3"/>
          <p:cNvSpPr txBox="1"/>
          <p:nvPr>
            <p:ph type="title"/>
          </p:nvPr>
        </p:nvSpPr>
        <p:spPr>
          <a:xfrm>
            <a:off x="318274" y="376167"/>
            <a:ext cx="3495938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iw-IL"/>
              <a:t>אז למה רוב האנשים לא נעזרים?</a:t>
            </a:r>
            <a:endParaRPr/>
          </a:p>
        </p:txBody>
      </p:sp>
      <p:sp>
        <p:nvSpPr>
          <p:cNvPr id="154" name="Google Shape;154;p3"/>
          <p:cNvSpPr txBox="1"/>
          <p:nvPr>
            <p:ph idx="1" type="body"/>
          </p:nvPr>
        </p:nvSpPr>
        <p:spPr>
          <a:xfrm>
            <a:off x="569976" y="2386584"/>
            <a:ext cx="3144774" cy="3877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1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iw-IL" sz="7400"/>
              <a:t>לא יודעים שקיים</a:t>
            </a:r>
            <a:br>
              <a:rPr lang="iw-IL" sz="7400"/>
            </a:br>
            <a:endParaRPr sz="7400"/>
          </a:p>
          <a:p>
            <a:pPr indent="0" lvl="0" marL="0" rtl="1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w-IL" sz="7400"/>
              <a:t>הדיעה הקדומה שהמדריך ארוך ומייגע</a:t>
            </a:r>
            <a:br>
              <a:rPr lang="iw-IL" sz="7400"/>
            </a:br>
            <a:endParaRPr sz="7400"/>
          </a:p>
          <a:p>
            <a:pPr indent="0" lvl="0" marL="0" rtl="1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w-IL" sz="7400"/>
              <a:t>קושי למצוא ברשת מדריך טוב מבין כל האפשרויות </a:t>
            </a:r>
            <a:endParaRPr/>
          </a:p>
          <a:p>
            <a:pPr indent="0" lvl="0" marL="0" rtl="1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7400"/>
          </a:p>
          <a:p>
            <a:pPr indent="0" lvl="0" marL="0" rtl="1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w-IL" sz="7400"/>
              <a:t>בעולם התוכנה – מדריכים מתיישנים מהר</a:t>
            </a:r>
            <a:br>
              <a:rPr lang="iw-IL" sz="7400"/>
            </a:br>
            <a:endParaRPr sz="7400"/>
          </a:p>
          <a:p>
            <a:pPr indent="0" lvl="0" marL="0" rtl="1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br>
              <a:rPr lang="iw-IL"/>
            </a:b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>
            <p:ph type="title"/>
          </p:nvPr>
        </p:nvSpPr>
        <p:spPr>
          <a:xfrm>
            <a:off x="571837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iw-IL"/>
              <a:t>עולם ישן </a:t>
            </a:r>
            <a:br>
              <a:rPr lang="iw-IL"/>
            </a:br>
            <a:r>
              <a:rPr lang="iw-IL"/>
              <a:t>מול </a:t>
            </a:r>
            <a:br>
              <a:rPr lang="iw-IL"/>
            </a:br>
            <a:r>
              <a:rPr lang="iw-IL"/>
              <a:t>עולם חדש</a:t>
            </a:r>
            <a:endParaRPr/>
          </a:p>
        </p:txBody>
      </p:sp>
      <p:sp>
        <p:nvSpPr>
          <p:cNvPr id="160" name="Google Shape;160;p4"/>
          <p:cNvSpPr txBox="1"/>
          <p:nvPr>
            <p:ph idx="2" type="body"/>
          </p:nvPr>
        </p:nvSpPr>
        <p:spPr>
          <a:xfrm>
            <a:off x="571837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5750" lvl="0" marL="285750" rtl="1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w-IL"/>
              <a:t>מדריך כתוב בספר</a:t>
            </a:r>
            <a:br>
              <a:rPr lang="iw-IL"/>
            </a:br>
            <a:r>
              <a:rPr lang="iw-IL"/>
              <a:t>לעומת סרטונים</a:t>
            </a:r>
            <a:br>
              <a:rPr lang="iw-IL"/>
            </a:br>
            <a:endParaRPr/>
          </a:p>
          <a:p>
            <a:pPr indent="-285750" lvl="0" marL="285750" rtl="1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w-IL"/>
              <a:t>הרבה טקסט </a:t>
            </a:r>
            <a:br>
              <a:rPr lang="iw-IL"/>
            </a:br>
            <a:r>
              <a:rPr lang="iw-IL"/>
              <a:t>לעומת </a:t>
            </a:r>
            <a:br>
              <a:rPr lang="iw-IL"/>
            </a:br>
            <a:r>
              <a:rPr lang="iw-IL"/>
              <a:t>תמונות</a:t>
            </a:r>
            <a:br>
              <a:rPr lang="iw-IL"/>
            </a:br>
            <a:endParaRPr/>
          </a:p>
          <a:p>
            <a:pPr indent="-285750" lvl="0" marL="285750" rtl="1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w-IL"/>
              <a:t>בעולם החדש ובמיוחד בתוכנה – שינויים מהירים</a:t>
            </a:r>
            <a:br>
              <a:rPr lang="iw-IL"/>
            </a:br>
            <a:endParaRPr/>
          </a:p>
          <a:p>
            <a:pPr indent="-285750" lvl="0" marL="285750" rtl="1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w-IL"/>
              <a:t>אתרי "מדריך למשתמש"</a:t>
            </a:r>
            <a:endParaRPr/>
          </a:p>
          <a:p>
            <a:pPr indent="0" lvl="0" marL="0" rtl="1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1" name="Google Shape;161;p4"/>
          <p:cNvSpPr txBox="1"/>
          <p:nvPr>
            <p:ph idx="10" type="dt"/>
          </p:nvPr>
        </p:nvSpPr>
        <p:spPr>
          <a:xfrm>
            <a:off x="46482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י"ג/כסלו/תשפ"א</a:t>
            </a:r>
            <a:endParaRPr/>
          </a:p>
        </p:txBody>
      </p:sp>
      <p:sp>
        <p:nvSpPr>
          <p:cNvPr id="162" name="Google Shape;162;p4"/>
          <p:cNvSpPr txBox="1"/>
          <p:nvPr>
            <p:ph idx="1" type="body"/>
          </p:nvPr>
        </p:nvSpPr>
        <p:spPr>
          <a:xfrm flipH="1">
            <a:off x="46482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2229" lvl="0" marL="182880" rtl="1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pic>
        <p:nvPicPr>
          <p:cNvPr descr="Nazava User Manual Design on Behance" id="163" name="Google Shape;1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5578" y="3276600"/>
            <a:ext cx="4898191" cy="3371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Complete Step-By-Step WordPress User Manual [WPMU-001]" id="164" name="Google Shape;16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0631" y="215549"/>
            <a:ext cx="3332605" cy="5218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>
            <p:ph type="title"/>
          </p:nvPr>
        </p:nvSpPr>
        <p:spPr>
          <a:xfrm flipH="1"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Tahoma"/>
              <a:buNone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מדריך מוצלח יהיה 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70" name="Google Shape;170;p5"/>
          <p:cNvGrpSpPr/>
          <p:nvPr/>
        </p:nvGrpSpPr>
        <p:grpSpPr>
          <a:xfrm>
            <a:off x="1102406" y="2620368"/>
            <a:ext cx="9987187" cy="3105001"/>
            <a:chOff x="35606" y="310305"/>
            <a:chExt cx="9987187" cy="3105001"/>
          </a:xfrm>
        </p:grpSpPr>
        <p:sp>
          <p:nvSpPr>
            <p:cNvPr id="171" name="Google Shape;171;p5"/>
            <p:cNvSpPr/>
            <p:nvPr/>
          </p:nvSpPr>
          <p:spPr>
            <a:xfrm>
              <a:off x="7622887" y="310305"/>
              <a:ext cx="1818562" cy="1818562"/>
            </a:xfrm>
            <a:prstGeom prst="ellipse">
              <a:avLst/>
            </a:prstGeom>
            <a:solidFill>
              <a:srgbClr val="EE3E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8010450" y="697868"/>
              <a:ext cx="1043437" cy="10434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7041543" y="2695306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7041543" y="2695306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ahoma"/>
                <a:buNone/>
              </a:pPr>
              <a:r>
                <a:rPr b="0" i="0" lang="iw-IL" sz="4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ממוקד</a:t>
              </a:r>
              <a:endParaRPr b="0" i="0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119918" y="310305"/>
              <a:ext cx="1818562" cy="1818562"/>
            </a:xfrm>
            <a:prstGeom prst="ellipse">
              <a:avLst/>
            </a:prstGeom>
            <a:solidFill>
              <a:srgbClr val="3187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07481" y="697868"/>
              <a:ext cx="1043437" cy="10434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3538574" y="2695306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3538574" y="2695306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ahoma"/>
                <a:buNone/>
              </a:pPr>
              <a:r>
                <a:rPr b="0" i="0" lang="iw-IL" sz="4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ברור</a:t>
              </a:r>
              <a:endParaRPr b="0" i="0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616949" y="310305"/>
              <a:ext cx="1818562" cy="1818562"/>
            </a:xfrm>
            <a:prstGeom prst="ellipse">
              <a:avLst/>
            </a:prstGeom>
            <a:solidFill>
              <a:srgbClr val="F6D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004512" y="697868"/>
              <a:ext cx="1043437" cy="10434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5606" y="2695306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35606" y="2695306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ahoma"/>
                <a:buNone/>
              </a:pPr>
              <a:r>
                <a:rPr b="0" i="0" lang="iw-IL" sz="4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תמציתי</a:t>
              </a:r>
              <a:endParaRPr b="0" i="0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/>
          <p:nvPr>
            <p:ph type="title"/>
          </p:nvPr>
        </p:nvSpPr>
        <p:spPr>
          <a:xfrm>
            <a:off x="566785" y="117354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iw-IL"/>
              <a:t>תמונה שווה יותר מאלף מילים </a:t>
            </a:r>
            <a:endParaRPr/>
          </a:p>
        </p:txBody>
      </p:sp>
      <p:pic>
        <p:nvPicPr>
          <p:cNvPr descr="User Manual Template and Guide to Create Your Own Manual in 15 Steps" id="188" name="Google Shape;18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713422"/>
            <a:ext cx="6858000" cy="512635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89" name="Google Shape;189;p6"/>
          <p:cNvSpPr txBox="1"/>
          <p:nvPr>
            <p:ph idx="2" type="body"/>
          </p:nvPr>
        </p:nvSpPr>
        <p:spPr>
          <a:xfrm>
            <a:off x="506162" y="1952853"/>
            <a:ext cx="3161963" cy="1053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w-IL"/>
              <a:t>כשמתעדים פונקציה באקסל נרצה:</a:t>
            </a:r>
            <a:endParaRPr/>
          </a:p>
        </p:txBody>
      </p:sp>
      <p:sp>
        <p:nvSpPr>
          <p:cNvPr id="190" name="Google Shape;190;p6"/>
          <p:cNvSpPr txBox="1"/>
          <p:nvPr>
            <p:ph idx="10" type="dt"/>
          </p:nvPr>
        </p:nvSpPr>
        <p:spPr>
          <a:xfrm>
            <a:off x="46482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י"ג/כסלו/תשפ"א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566784" y="3054174"/>
            <a:ext cx="3161963" cy="3265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1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תמונה שמראה צילום מסך</a:t>
            </a:r>
            <a:br>
              <a:rPr b="0" i="0" lang="iw-IL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285750" marR="0" rtl="1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למספר את הצעדים לפי הסדר ובצורה בולטת</a:t>
            </a:r>
            <a:br>
              <a:rPr b="0" i="0" lang="iw-IL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285750" marR="0" rtl="1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לינק לסרטון / לצלם</a:t>
            </a:r>
            <a:br>
              <a:rPr b="0" i="0" lang="iw-IL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285750" marR="0" rtl="1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לינק לעמוד עם הסבר מפורט</a:t>
            </a:r>
            <a:endParaRPr/>
          </a:p>
          <a:p>
            <a:pPr indent="-171450" lvl="0" marL="285750" marR="0" rtl="1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/>
          <p:nvPr/>
        </p:nvSpPr>
        <p:spPr>
          <a:xfrm>
            <a:off x="515297" y="5986541"/>
            <a:ext cx="10652003" cy="37889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F69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7"/>
          <p:cNvSpPr txBox="1"/>
          <p:nvPr>
            <p:ph type="title"/>
          </p:nvPr>
        </p:nvSpPr>
        <p:spPr>
          <a:xfrm>
            <a:off x="1693240" y="0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Tahoma"/>
              <a:buNone/>
            </a:pPr>
            <a:r>
              <a:rPr lang="iw-IL"/>
              <a:t>דוגמה – העתקת נתונים לגליון חדש</a:t>
            </a:r>
            <a:endParaRPr/>
          </a:p>
        </p:txBody>
      </p:sp>
      <p:pic>
        <p:nvPicPr>
          <p:cNvPr id="198" name="Google Shape;19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7965" y="1034702"/>
            <a:ext cx="9869335" cy="47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 txBox="1"/>
          <p:nvPr/>
        </p:nvSpPr>
        <p:spPr>
          <a:xfrm>
            <a:off x="525402" y="6001697"/>
            <a:ext cx="106974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FCF7F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לעמוד על הלשונית, לחצן ימני על העכבר &gt; 2. בחירה ב"העברה או העתקה" &gt; 3. סימון " צור עותק" &gt; 4. לחץ אישור</a:t>
            </a:r>
            <a:endParaRPr sz="1800">
              <a:solidFill>
                <a:srgbClr val="FCF7F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vonVTI">
  <a:themeElements>
    <a:clrScheme name="FIVE">
      <a:dk1>
        <a:srgbClr val="000000"/>
      </a:dk1>
      <a:lt1>
        <a:srgbClr val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של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avonVTI">
  <a:themeElements>
    <a:clrScheme name="FIVE">
      <a:dk1>
        <a:srgbClr val="000000"/>
      </a:dk1>
      <a:lt1>
        <a:srgbClr val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2020-11-05T05:30:44Z</dcterms:created>
  <dc:creator>Perlmutter, Uri</dc:creator>
</cp:coreProperties>
</file>