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lg6VeVrqm89bKhK+8y7eBA2a0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 - מערכת שידורים לאומית">
  <p:cSld name="שער - מערכת שידורים לאומית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4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4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16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6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hyperlink" Target="https://drive.google.com/open?id=1825Jnh59ECpyLkwk_TBAzvosMxiEoCGv" TargetMode="External"/><Relationship Id="rId4" Type="http://schemas.openxmlformats.org/officeDocument/2006/relationships/hyperlink" Target="https://www.youtube.com/watch?v=NN9IgGTwbF0&amp;feature=youtu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-1854437" y="2693892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מערכת שידורים לאומית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עליכם להתקין את הפונט Varela Round לפני תחילת העבודה.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אם ברצונכם לצפות בהנחיות להתקנת פונט Varela Round, תוכלו לעשות זאת בקלות.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צפו בסרטון הבא: 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/>
            </a:r>
            <a:br>
              <a:rPr lang="iw-IL" sz="18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</a:br>
            <a:r>
              <a:rPr lang="iw-IL" sz="18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https://www.youtube.com/watch?v=NN9IgGTwbF0&amp;feature=youtu.be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קישור</a:t>
            </a:r>
            <a:r>
              <a:rPr lang="iw-I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להורדת הפונט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(אשרו את הודעת האבטחה) 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92A72"/>
              </a:buClr>
            </a:pPr>
            <a:r>
              <a:rPr lang="ar-JO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تعلمنا اليوم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3452223" y="1721968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الكميات المتراكمة من المعلومات في العالم</a:t>
            </a:r>
          </a:p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الثورات في الإنسانية - ثورة المعلومات</a:t>
            </a:r>
          </a:p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الانتقال من المعلومات التناظرية إلى المعلومات الرقمية</a:t>
            </a:r>
          </a:p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محو الأمية الرقمية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-255910" y="4699213"/>
            <a:ext cx="255619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Pexels from Pixabay 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0" descr="תמונה שמכילה אדם, מקורה, איש, חזית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56" y="1985552"/>
            <a:ext cx="4076861" cy="271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JO" dirty="0" smtClean="0"/>
              <a:t>تمرين</a:t>
            </a:r>
            <a:endParaRPr dirty="0"/>
          </a:p>
        </p:txBody>
      </p:sp>
      <p:sp>
        <p:nvSpPr>
          <p:cNvPr id="218" name="Google Shape;218;p11"/>
          <p:cNvSpPr/>
          <p:nvPr/>
        </p:nvSpPr>
        <p:spPr>
          <a:xfrm>
            <a:off x="757084" y="966787"/>
            <a:ext cx="8790039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lvl="0" algn="r">
              <a:buClr>
                <a:schemeClr val="dk1"/>
              </a:buClr>
              <a:buSzPts val="1800"/>
            </a:pPr>
            <a:r>
              <a:rPr lang="ar-JO" sz="2000" dirty="0">
                <a:solidFill>
                  <a:schemeClr val="dk1"/>
                </a:solidFill>
              </a:rPr>
              <a:t>1. "في السنوات الأخيرة ، أصبحت المعلومات واحدة من أكثر المهن المرغوبة في الاقتصاد."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2000" dirty="0">
                <a:solidFill>
                  <a:schemeClr val="dk1"/>
                </a:solidFill>
              </a:rPr>
              <a:t>أعط 3 أمثلة على الاستخدامات الممكنة للمعلومات التي يمكن أن تساعدك ، كطلاب ، خلال حياتك اليومية.</a:t>
            </a: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r>
              <a:rPr lang="ar-JO" sz="2000" dirty="0">
                <a:solidFill>
                  <a:schemeClr val="dk1"/>
                </a:solidFill>
              </a:rPr>
              <a:t>2. اذهب إلى موقع "</a:t>
            </a:r>
            <a:r>
              <a:rPr lang="ar-JO" sz="2000" dirty="0" err="1">
                <a:solidFill>
                  <a:schemeClr val="dk1"/>
                </a:solidFill>
              </a:rPr>
              <a:t>يوريكا</a:t>
            </a:r>
            <a:r>
              <a:rPr lang="ar-JO" sz="2000" dirty="0">
                <a:solidFill>
                  <a:schemeClr val="dk1"/>
                </a:solidFill>
              </a:rPr>
              <a:t>" واقرأ المدخل "ما هي ثورة المعلومات؟"</a:t>
            </a: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 smtClean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 smtClean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endParaRPr lang="ar-JO" sz="20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800"/>
            </a:pPr>
            <a:r>
              <a:rPr lang="ar-JO" sz="2000" dirty="0">
                <a:solidFill>
                  <a:schemeClr val="dk1"/>
                </a:solidFill>
              </a:rPr>
              <a:t>   و. شاهد مقاطع الفيديو واذكر 3 مزايا جلبتها ثورة المعلومات.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2000" dirty="0">
                <a:solidFill>
                  <a:schemeClr val="dk1"/>
                </a:solidFill>
              </a:rPr>
              <a:t>   ب. ماذا فعلت الشبكة بالصحافة والأخبار في الإذاعة والتلفزيون؟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2000" dirty="0">
                <a:solidFill>
                  <a:schemeClr val="dk1"/>
                </a:solidFill>
              </a:rPr>
              <a:t>   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2000">
                <a:solidFill>
                  <a:schemeClr val="dk1"/>
                </a:solidFill>
              </a:rPr>
              <a:t> </a:t>
            </a:r>
            <a:endParaRPr sz="2000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3427" y="2816993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>
            <a:spLocks noGrp="1"/>
          </p:cNvSpPr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لماذا تحليل البيانات؟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>
            <a:spLocks noGrp="1"/>
          </p:cNvSpPr>
          <p:nvPr>
            <p:ph type="subTitle" idx="1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2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 ונורית כהן-אינגר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t="11354" b="10715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92A72"/>
              </a:buClr>
            </a:pPr>
            <a:r>
              <a:rPr lang="ar-JO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اليوم؟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body" idx="1"/>
          </p:nvPr>
        </p:nvSpPr>
        <p:spPr>
          <a:xfrm>
            <a:off x="3412894" y="3101645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الكميات المتراكمة من المعلومات في العالم</a:t>
            </a:r>
          </a:p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الثورات في الإنسانية - ثورة المعلومات</a:t>
            </a:r>
          </a:p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الانتقال من المعلومات التناظرية إلى المعلومات الرقمية</a:t>
            </a:r>
          </a:p>
          <a:p>
            <a:pPr marL="642957" lvl="0" indent="-457200">
              <a:lnSpc>
                <a:spcPct val="150000"/>
              </a:lnSpc>
              <a:spcBef>
                <a:spcPts val="0"/>
              </a:spcBef>
              <a:buChar char="•"/>
            </a:pPr>
            <a:r>
              <a:rPr lang="ar-JO" dirty="0">
                <a:latin typeface="Arial"/>
                <a:ea typeface="Arial"/>
                <a:cs typeface="Arial"/>
                <a:sym typeface="Arial"/>
              </a:rPr>
              <a:t>محو الأمية الرقمية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667037" y="4458475"/>
            <a:ext cx="255619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by Pexels from Pixabay 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 descr="תמונה שמכילה אדם, מקורה, איש, חזית&#10;&#10;התיאור נוצר באופן אוטומט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463" y="1744814"/>
            <a:ext cx="4076861" cy="2713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4856383" y="27885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ar-JO" sz="3900" dirty="0">
                <a:latin typeface="Arial"/>
                <a:ea typeface="Arial"/>
                <a:cs typeface="+mn-cs"/>
                <a:sym typeface="Arial"/>
              </a:rPr>
              <a:t>4 ثورات صناعية</a:t>
            </a:r>
            <a:endParaRPr sz="3900" dirty="0">
              <a:latin typeface="Arial"/>
              <a:ea typeface="Arial"/>
              <a:cs typeface="+mn-cs"/>
              <a:sym typeface="Arial"/>
            </a:endParaRPr>
          </a:p>
        </p:txBody>
      </p:sp>
      <p:pic>
        <p:nvPicPr>
          <p:cNvPr id="145" name="Google Shape;145;p4" descr="Image result for המהפכה התעשייתית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174" y="945247"/>
            <a:ext cx="5051740" cy="270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 descr="Image result for digital revolution time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961" y="3648717"/>
            <a:ext cx="74295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/>
          <p:nvPr/>
        </p:nvSpPr>
        <p:spPr>
          <a:xfrm>
            <a:off x="8216220" y="3059668"/>
            <a:ext cx="3722255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700" dirty="0">
                <a:cs typeface="+mn-cs"/>
              </a:rPr>
              <a:t>أصبحت الفترات الزمنية بين الثورات أقصر</a:t>
            </a:r>
            <a:endParaRPr sz="1700" dirty="0">
              <a:solidFill>
                <a:schemeClr val="dk1"/>
              </a:solidFill>
              <a:cs typeface="+mn-c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449278" y="4067532"/>
            <a:ext cx="248919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JO" sz="1700" dirty="0">
                <a:cs typeface="+mn-cs"/>
              </a:rPr>
              <a:t>هل يمكنك تخيل حياتك بدون هاتف خلوي أو إنترنت؟</a:t>
            </a:r>
            <a:endParaRPr sz="1700" dirty="0">
              <a:solidFill>
                <a:schemeClr val="dk1"/>
              </a:solidFill>
              <a:cs typeface="+mn-cs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554341" y="1497806"/>
            <a:ext cx="3384134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700" dirty="0">
                <a:solidFill>
                  <a:srgbClr val="363636"/>
                </a:solidFill>
                <a:cs typeface="+mn-cs"/>
              </a:rPr>
              <a:t>للثورات الصناعية تأثير بعيد المدى على مجالات الاقتصاد والمجتمع والتكنولوجيا.</a:t>
            </a:r>
            <a:endParaRPr sz="1700" dirty="0">
              <a:solidFill>
                <a:schemeClr val="dk1"/>
              </a:solidFill>
              <a:cs typeface="+mn-cs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780760" y="974586"/>
            <a:ext cx="12589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استخدام البخار</a:t>
            </a:r>
          </a:p>
          <a:p>
            <a:pPr lvl="0" algn="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في خطوط الإنتاج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004763" y="954693"/>
            <a:ext cx="12971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استخدام الكهرباء</a:t>
            </a:r>
          </a:p>
          <a:p>
            <a:pPr lvl="0" algn="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وفي القطارات. "تحضر"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5462153" y="323123"/>
            <a:ext cx="13220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الروبوتات والبيانات</a:t>
            </a:r>
          </a:p>
          <a:p>
            <a:pPr lvl="0" algn="ct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الذكاء الاصطناعي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400758" y="638852"/>
            <a:ext cx="10613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JO" dirty="0">
                <a:latin typeface="Varela Round"/>
                <a:ea typeface="Varela Round"/>
                <a:cs typeface="+mn-cs"/>
                <a:sym typeface="Varela Round"/>
              </a:rPr>
              <a:t>حواسيب،</a:t>
            </a:r>
          </a:p>
          <a:p>
            <a:pPr lvl="0" algn="ctr" rtl="1"/>
            <a:r>
              <a:rPr lang="ar-JO" dirty="0" err="1">
                <a:latin typeface="Varela Round"/>
                <a:ea typeface="Varela Round"/>
                <a:cs typeface="+mn-cs"/>
                <a:sym typeface="Varela Round"/>
              </a:rPr>
              <a:t>الكترونيكا</a:t>
            </a:r>
            <a:endParaRPr sz="1400" dirty="0">
              <a:solidFill>
                <a:schemeClr val="dk1"/>
              </a:solidFill>
              <a:latin typeface="Varela Round"/>
              <a:ea typeface="Varela Round"/>
              <a:cs typeface="+mn-cs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2546647" y="0"/>
            <a:ext cx="71101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ar-JO" sz="1800" dirty="0">
                <a:solidFill>
                  <a:schemeClr val="dk1"/>
                </a:solidFill>
              </a:rPr>
              <a:t>المراحل الرئيسية في ثورة المعلومات</a:t>
            </a: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r>
              <a:rPr lang="iw-IL" sz="1800" dirty="0">
                <a:solidFill>
                  <a:srgbClr val="FFFFFF"/>
                </a:solidFill>
              </a:rPr>
              <a:t>Artificial intelligence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r>
              <a:rPr lang="iw-IL" sz="1800" dirty="0">
                <a:solidFill>
                  <a:srgbClr val="FFFFFF"/>
                </a:solidFill>
              </a:rPr>
              <a:t>IOT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r>
              <a:rPr lang="iw-IL" sz="1800" dirty="0">
                <a:solidFill>
                  <a:srgbClr val="FFFFFF"/>
                </a:solidFill>
              </a:rPr>
              <a:t>Big Data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r>
              <a:rPr lang="iw-IL" sz="1800" dirty="0">
                <a:solidFill>
                  <a:srgbClr val="FFFFFF"/>
                </a:solidFill>
              </a:rPr>
              <a:t>Social Networks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r>
              <a:rPr lang="iw-IL" sz="1800" dirty="0">
                <a:solidFill>
                  <a:srgbClr val="FFFFFF"/>
                </a:solidFill>
              </a:rPr>
              <a:t>Smartphone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r>
              <a:rPr lang="iw-IL" sz="1800" dirty="0">
                <a:solidFill>
                  <a:srgbClr val="FFFFFF"/>
                </a:solidFill>
              </a:rPr>
              <a:t>Internet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</a:rPr>
              <a:t/>
            </a:r>
            <a:br>
              <a:rPr lang="iw-IL" sz="1800" dirty="0">
                <a:solidFill>
                  <a:schemeClr val="dk1"/>
                </a:solidFill>
              </a:rPr>
            </a:b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457" y="1395735"/>
            <a:ext cx="6261792" cy="5233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5"/>
          <p:cNvCxnSpPr/>
          <p:nvPr/>
        </p:nvCxnSpPr>
        <p:spPr>
          <a:xfrm rot="10800000">
            <a:off x="4197090" y="4127619"/>
            <a:ext cx="1201822" cy="50420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2" name="Google Shape;162;p5"/>
          <p:cNvCxnSpPr/>
          <p:nvPr/>
        </p:nvCxnSpPr>
        <p:spPr>
          <a:xfrm rot="10800000">
            <a:off x="3743058" y="4800052"/>
            <a:ext cx="1062384" cy="59867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3" name="Google Shape;163;p5"/>
          <p:cNvCxnSpPr/>
          <p:nvPr/>
        </p:nvCxnSpPr>
        <p:spPr>
          <a:xfrm rot="10800000">
            <a:off x="2275457" y="5062991"/>
            <a:ext cx="1062384" cy="59867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4" name="Google Shape;164;p5"/>
          <p:cNvCxnSpPr/>
          <p:nvPr/>
        </p:nvCxnSpPr>
        <p:spPr>
          <a:xfrm rot="10800000">
            <a:off x="4656034" y="3287201"/>
            <a:ext cx="1201822" cy="50420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5" name="Google Shape;165;p5"/>
          <p:cNvSpPr txBox="1"/>
          <p:nvPr/>
        </p:nvSpPr>
        <p:spPr>
          <a:xfrm>
            <a:off x="2454297" y="3827938"/>
            <a:ext cx="1775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مشاركة المعلومات</a:t>
            </a:r>
            <a:endParaRPr dirty="0"/>
          </a:p>
        </p:txBody>
      </p:sp>
      <p:sp>
        <p:nvSpPr>
          <p:cNvPr id="166" name="Google Shape;166;p5"/>
          <p:cNvSpPr txBox="1"/>
          <p:nvPr/>
        </p:nvSpPr>
        <p:spPr>
          <a:xfrm>
            <a:off x="-239282" y="2512301"/>
            <a:ext cx="47597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2010. خصائص البيانات الضخمة:</a:t>
            </a:r>
          </a:p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و. المعدل اليومي للمعلومات</a:t>
            </a:r>
          </a:p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ب. كمية كبيرة من المعلومات</a:t>
            </a:r>
          </a:p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الثالث. أنواع البيانات غير </a:t>
            </a:r>
            <a:r>
              <a:rPr lang="ar-JO" sz="1800" dirty="0" err="1">
                <a:solidFill>
                  <a:schemeClr val="dk1"/>
                </a:solidFill>
              </a:rPr>
              <a:t>المهيكلة</a:t>
            </a:r>
            <a:r>
              <a:rPr lang="ar-JO" sz="1800" dirty="0">
                <a:solidFill>
                  <a:schemeClr val="dk1"/>
                </a:solidFill>
              </a:rPr>
              <a:t> (صوت ، فيديو ، صور)</a:t>
            </a:r>
            <a:endParaRPr dirty="0"/>
          </a:p>
        </p:txBody>
      </p:sp>
      <p:sp>
        <p:nvSpPr>
          <p:cNvPr id="167" name="Google Shape;167;p5"/>
          <p:cNvSpPr/>
          <p:nvPr/>
        </p:nvSpPr>
        <p:spPr>
          <a:xfrm>
            <a:off x="9645353" y="2992812"/>
            <a:ext cx="23807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إنترنت الأشياء</a:t>
            </a:r>
          </a:p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ربط وفهم الأحداث</a:t>
            </a:r>
            <a:endParaRPr dirty="0"/>
          </a:p>
        </p:txBody>
      </p:sp>
      <p:cxnSp>
        <p:nvCxnSpPr>
          <p:cNvPr id="168" name="Google Shape;168;p5"/>
          <p:cNvCxnSpPr/>
          <p:nvPr/>
        </p:nvCxnSpPr>
        <p:spPr>
          <a:xfrm rot="10800000" flipH="1">
            <a:off x="8537249" y="3315978"/>
            <a:ext cx="991312" cy="1658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9" name="Google Shape;169;p5"/>
          <p:cNvCxnSpPr/>
          <p:nvPr/>
        </p:nvCxnSpPr>
        <p:spPr>
          <a:xfrm rot="10800000" flipH="1">
            <a:off x="8504430" y="2535201"/>
            <a:ext cx="1024131" cy="9530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0" name="Google Shape;170;p5"/>
          <p:cNvSpPr/>
          <p:nvPr/>
        </p:nvSpPr>
        <p:spPr>
          <a:xfrm>
            <a:off x="9645353" y="2350535"/>
            <a:ext cx="15488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الذكاء الاصطناعي</a:t>
            </a:r>
            <a:endParaRPr dirty="0"/>
          </a:p>
        </p:txBody>
      </p:sp>
      <p:sp>
        <p:nvSpPr>
          <p:cNvPr id="171" name="Google Shape;171;p5"/>
          <p:cNvSpPr/>
          <p:nvPr/>
        </p:nvSpPr>
        <p:spPr>
          <a:xfrm>
            <a:off x="437318" y="4824324"/>
            <a:ext cx="17919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rgbClr val="363636"/>
                </a:solidFill>
              </a:rPr>
              <a:t>تيم </a:t>
            </a:r>
            <a:r>
              <a:rPr lang="ar-JO" sz="1800" dirty="0" err="1">
                <a:solidFill>
                  <a:srgbClr val="363636"/>
                </a:solidFill>
              </a:rPr>
              <a:t>برنرز</a:t>
            </a:r>
            <a:r>
              <a:rPr lang="ar-JO" sz="1800" dirty="0">
                <a:solidFill>
                  <a:srgbClr val="363636"/>
                </a:solidFill>
              </a:rPr>
              <a:t> - لي</a:t>
            </a:r>
          </a:p>
          <a:p>
            <a:pPr lvl="0" algn="r" rtl="1"/>
            <a:r>
              <a:rPr lang="ar-JO" sz="1800" dirty="0">
                <a:solidFill>
                  <a:srgbClr val="363636"/>
                </a:solidFill>
              </a:rPr>
              <a:t>شبكة الانترنت</a:t>
            </a:r>
            <a:endParaRPr dirty="0"/>
          </a:p>
        </p:txBody>
      </p:sp>
      <p:sp>
        <p:nvSpPr>
          <p:cNvPr id="172" name="Google Shape;172;p5"/>
          <p:cNvSpPr txBox="1"/>
          <p:nvPr/>
        </p:nvSpPr>
        <p:spPr>
          <a:xfrm>
            <a:off x="846034" y="4274193"/>
            <a:ext cx="29043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الهواتف الذكية.</a:t>
            </a:r>
          </a:p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لأول مرة معلومات غير منظمة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2148167" y="14778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959"/>
            </a:pPr>
            <a:r>
              <a:rPr lang="ar-JO" sz="3959" dirty="0">
                <a:latin typeface="Arial"/>
                <a:ea typeface="Arial"/>
                <a:cs typeface="Arial"/>
                <a:sym typeface="Arial"/>
              </a:rPr>
              <a:t>المعلومات المتراكمة في العالم طوال اليوم</a:t>
            </a:r>
            <a:endParaRPr sz="3959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6"/>
          <p:cNvCxnSpPr/>
          <p:nvPr/>
        </p:nvCxnSpPr>
        <p:spPr>
          <a:xfrm rot="10800000">
            <a:off x="3281585" y="2350093"/>
            <a:ext cx="1013326" cy="12525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0" name="Google Shape;180;p6"/>
          <p:cNvSpPr txBox="1"/>
          <p:nvPr/>
        </p:nvSpPr>
        <p:spPr>
          <a:xfrm>
            <a:off x="329004" y="2078621"/>
            <a:ext cx="2931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ساعات من مشاهدة الفيديو</a:t>
            </a:r>
            <a:endParaRPr dirty="0"/>
          </a:p>
        </p:txBody>
      </p:sp>
      <p:cxnSp>
        <p:nvCxnSpPr>
          <p:cNvPr id="181" name="Google Shape;181;p6"/>
          <p:cNvCxnSpPr/>
          <p:nvPr/>
        </p:nvCxnSpPr>
        <p:spPr>
          <a:xfrm rot="10800000" flipH="1">
            <a:off x="9643652" y="2688295"/>
            <a:ext cx="1278745" cy="35456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2" name="Google Shape;182;p6"/>
          <p:cNvSpPr txBox="1"/>
          <p:nvPr/>
        </p:nvSpPr>
        <p:spPr>
          <a:xfrm>
            <a:off x="8987326" y="2246554"/>
            <a:ext cx="2931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مشاركة الصور</a:t>
            </a:r>
            <a:endParaRPr dirty="0"/>
          </a:p>
        </p:txBody>
      </p:sp>
      <p:sp>
        <p:nvSpPr>
          <p:cNvPr id="183" name="Google Shape;183;p6"/>
          <p:cNvSpPr/>
          <p:nvPr/>
        </p:nvSpPr>
        <p:spPr>
          <a:xfrm>
            <a:off x="893151" y="2753750"/>
            <a:ext cx="27959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جدول المشاهدات - ماذا يعني؟</a:t>
            </a:r>
            <a:endParaRPr dirty="0"/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657" y="919056"/>
            <a:ext cx="5263249" cy="518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387541" y="286331"/>
            <a:ext cx="1080445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ar-JO" dirty="0">
                <a:latin typeface="Arial"/>
                <a:ea typeface="Arial"/>
                <a:cs typeface="Arial"/>
                <a:sym typeface="Arial"/>
              </a:rPr>
              <a:t>سعة تخزين المعلومات العالمية </a:t>
            </a:r>
            <a:r>
              <a:rPr lang="ar-JO" dirty="0" smtClean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he-IL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he-IL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ar-JO" dirty="0" smtClean="0">
                <a:latin typeface="Arial"/>
                <a:ea typeface="Arial"/>
                <a:cs typeface="Arial"/>
                <a:sym typeface="Arial"/>
              </a:rPr>
              <a:t>التناظرية 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والرقمية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4434" y="1432251"/>
            <a:ext cx="6474863" cy="485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/>
          <p:nvPr/>
        </p:nvSpPr>
        <p:spPr>
          <a:xfrm>
            <a:off x="0" y="2934119"/>
            <a:ext cx="32844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المعلومات التناظرية:</a:t>
            </a:r>
          </a:p>
          <a:p>
            <a:pPr lvl="0" algn="r" rtl="1"/>
            <a:r>
              <a:rPr lang="ar-JO" sz="1800" dirty="0">
                <a:solidFill>
                  <a:schemeClr val="dk1"/>
                </a:solidFill>
              </a:rPr>
              <a:t>كاسيتات ، سجلات ، كتب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ar-JO" dirty="0">
                <a:latin typeface="Arial"/>
                <a:ea typeface="Arial"/>
                <a:cs typeface="Arial"/>
                <a:sym typeface="Arial"/>
              </a:rPr>
              <a:t>المعلومات هي </a:t>
            </a:r>
            <a:r>
              <a:rPr lang="ar-JO" dirty="0" smtClean="0">
                <a:latin typeface="Arial"/>
                <a:ea typeface="Arial"/>
                <a:cs typeface="Arial"/>
                <a:sym typeface="Arial"/>
              </a:rPr>
              <a:t>النفط 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الجديد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 descr="Image result for data is the new o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392" y="1008492"/>
            <a:ext cx="4109467" cy="54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iw-IL" dirty="0">
                <a:latin typeface="Arial"/>
                <a:ea typeface="Arial"/>
                <a:cs typeface="Arial"/>
                <a:sym typeface="Arial"/>
              </a:rPr>
              <a:t>אוריינות </a:t>
            </a:r>
            <a:r>
              <a:rPr lang="iw-IL" dirty="0" smtClean="0">
                <a:latin typeface="Arial"/>
                <a:ea typeface="Arial"/>
                <a:cs typeface="Arial"/>
                <a:sym typeface="Arial"/>
              </a:rPr>
              <a:t>דיגיטלית</a:t>
            </a:r>
            <a:r>
              <a:rPr lang="ar-JO" dirty="0">
                <a:latin typeface="Arial"/>
                <a:ea typeface="Arial"/>
                <a:cs typeface="Arial"/>
                <a:sym typeface="Arial"/>
              </a:rPr>
              <a:t>محو الأمية الرقمية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3615019" y="1839240"/>
            <a:ext cx="830699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lvl="0" algn="r">
              <a:buClr>
                <a:schemeClr val="dk1"/>
              </a:buClr>
              <a:buSzPts val="1800"/>
            </a:pPr>
            <a:r>
              <a:rPr lang="ar-JO" sz="3200" dirty="0">
                <a:solidFill>
                  <a:schemeClr val="dk1"/>
                </a:solidFill>
              </a:rPr>
              <a:t>عصر المعلومات يحمل ثورة للبشرية.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3200" dirty="0">
                <a:solidFill>
                  <a:schemeClr val="dk1"/>
                </a:solidFill>
              </a:rPr>
              <a:t>محو الأمية المعلوماتية ، أصبحت القدرة على استخدام المعلومات "كلغة ثانية" قدرة ضرورية في هذا العصر: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3200" dirty="0">
                <a:solidFill>
                  <a:schemeClr val="dk1"/>
                </a:solidFill>
              </a:rPr>
              <a:t> ليقرأ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3200" dirty="0">
                <a:solidFill>
                  <a:schemeClr val="dk1"/>
                </a:solidFill>
              </a:rPr>
              <a:t> ان يكتب</a:t>
            </a:r>
          </a:p>
          <a:p>
            <a:pPr lvl="0" algn="r">
              <a:buClr>
                <a:schemeClr val="dk1"/>
              </a:buClr>
              <a:buSzPts val="1800"/>
            </a:pPr>
            <a:r>
              <a:rPr lang="ar-JO" sz="3200" dirty="0">
                <a:solidFill>
                  <a:schemeClr val="dk1"/>
                </a:solidFill>
              </a:rPr>
              <a:t> فهم في السياق</a:t>
            </a:r>
            <a:endParaRPr sz="3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204725" y="5390397"/>
            <a:ext cx="8455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ar-JO" sz="2200" dirty="0"/>
              <a:t>أصبح تحليل البيانات من أكثر المهن المرغوبة في الاقتصاد في السنوات الأخيرة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433</Words>
  <Application>Microsoft Office PowerPoint</Application>
  <PresentationFormat>מסך רחב</PresentationFormat>
  <Paragraphs>94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Calibri</vt:lpstr>
      <vt:lpstr>Arial</vt:lpstr>
      <vt:lpstr>Varela Round</vt:lpstr>
      <vt:lpstr>ערכת נושא Office</vt:lpstr>
      <vt:lpstr>מערכת שידורים לאומית</vt:lpstr>
      <vt:lpstr>لماذا تحليل البيانات؟</vt:lpstr>
      <vt:lpstr>ماذا سنتعلم اليوم؟</vt:lpstr>
      <vt:lpstr>4 ثورات صناعية</vt:lpstr>
      <vt:lpstr>מצגת של PowerPoint‏</vt:lpstr>
      <vt:lpstr>المعلومات المتراكمة في العالم طوال اليوم</vt:lpstr>
      <vt:lpstr>سعة تخزين المعلومات العالمية –  التناظرية والرقمية</vt:lpstr>
      <vt:lpstr>المعلومات هي النفط الجديد</vt:lpstr>
      <vt:lpstr>אוריינות דיגיטליתمحو الأمية الرقمية</vt:lpstr>
      <vt:lpstr>ماذا تعلمنا اليوم</vt:lpstr>
      <vt:lpstr>تمرين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עדי קרנץ</dc:creator>
  <cp:lastModifiedBy>Windows User</cp:lastModifiedBy>
  <cp:revision>3</cp:revision>
  <dcterms:created xsi:type="dcterms:W3CDTF">2020-11-16T02:12:00Z</dcterms:created>
  <dcterms:modified xsi:type="dcterms:W3CDTF">2022-09-03T17:10:33Z</dcterms:modified>
</cp:coreProperties>
</file>