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Varela Round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teZvmdIbRCZpZHxLrCiMaycN3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8B8967-3383-4F18-BC22-7A9C2C60AB5D}">
  <a:tblStyle styleId="{2E8B8967-3383-4F18-BC22-7A9C2C60AB5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VarelaRound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25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4" name="Google Shape;84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5" name="Google Shape;85;p25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6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6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7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7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7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7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7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7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18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9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1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1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/>
        </p:nvSpPr>
        <p:spPr>
          <a:xfrm>
            <a:off x="1" y="6004663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22"/>
          <p:cNvSpPr/>
          <p:nvPr/>
        </p:nvSpPr>
        <p:spPr>
          <a:xfrm>
            <a:off x="0" y="6433213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3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3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4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about:blank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הערכת אתרים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טלי שמחון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/>
        </p:nvSpPr>
        <p:spPr>
          <a:xfrm>
            <a:off x="80150" y="128365"/>
            <a:ext cx="12192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b="1" i="0" lang="iw-IL" sz="4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דיוק ואובייקטיביות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 txBox="1"/>
          <p:nvPr/>
        </p:nvSpPr>
        <p:spPr>
          <a:xfrm>
            <a:off x="8396393" y="1168059"/>
            <a:ext cx="1587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דיוק</a:t>
            </a:r>
            <a:endParaRPr b="1" i="0" sz="24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11"/>
          <p:cNvCxnSpPr/>
          <p:nvPr/>
        </p:nvCxnSpPr>
        <p:spPr>
          <a:xfrm rot="10800000">
            <a:off x="3558673" y="603231"/>
            <a:ext cx="0" cy="2559300"/>
          </a:xfrm>
          <a:prstGeom prst="straightConnector1">
            <a:avLst/>
          </a:prstGeom>
          <a:noFill/>
          <a:ln cap="flat" cmpd="sng" w="57150">
            <a:solidFill>
              <a:srgbClr val="8ECE4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0" name="Google Shape;210;p11"/>
          <p:cNvGrpSpPr/>
          <p:nvPr/>
        </p:nvGrpSpPr>
        <p:grpSpPr>
          <a:xfrm>
            <a:off x="6909232" y="1995072"/>
            <a:ext cx="4670315" cy="3018334"/>
            <a:chOff x="0" y="0"/>
            <a:chExt cx="4670315" cy="3018334"/>
          </a:xfrm>
        </p:grpSpPr>
        <p:sp>
          <p:nvSpPr>
            <p:cNvPr id="211" name="Google Shape;211;p11"/>
            <p:cNvSpPr/>
            <p:nvPr/>
          </p:nvSpPr>
          <p:spPr>
            <a:xfrm>
              <a:off x="0" y="0"/>
              <a:ext cx="4670315" cy="954719"/>
            </a:xfrm>
            <a:prstGeom prst="roundRect">
              <a:avLst>
                <a:gd fmla="val 16667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"/>
            <p:cNvSpPr txBox="1"/>
            <p:nvPr/>
          </p:nvSpPr>
          <p:spPr>
            <a:xfrm>
              <a:off x="46606" y="46606"/>
              <a:ext cx="4577103" cy="861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iw-IL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עריכה של הטקסטים ומבנה האתר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0" y="1022102"/>
              <a:ext cx="4670315" cy="954719"/>
            </a:xfrm>
            <a:prstGeom prst="roundRect">
              <a:avLst>
                <a:gd fmla="val 16667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"/>
            <p:cNvSpPr txBox="1"/>
            <p:nvPr/>
          </p:nvSpPr>
          <p:spPr>
            <a:xfrm>
              <a:off x="46606" y="1068708"/>
              <a:ext cx="4577103" cy="861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iw-IL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שפה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0" y="2063615"/>
              <a:ext cx="4670315" cy="954719"/>
            </a:xfrm>
            <a:prstGeom prst="roundRect">
              <a:avLst>
                <a:gd fmla="val 16667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"/>
            <p:cNvSpPr txBox="1"/>
            <p:nvPr/>
          </p:nvSpPr>
          <p:spPr>
            <a:xfrm>
              <a:off x="46606" y="2110221"/>
              <a:ext cx="4577103" cy="861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iw-IL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נתונים מבוססי מקור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11"/>
          <p:cNvSpPr txBox="1"/>
          <p:nvPr/>
        </p:nvSpPr>
        <p:spPr>
          <a:xfrm>
            <a:off x="908192" y="1138584"/>
            <a:ext cx="3949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  <a:latin typeface="Calibri"/>
                <a:ea typeface="Calibri"/>
                <a:cs typeface="Calibri"/>
                <a:sym typeface="Calibri"/>
              </a:rPr>
              <a:t>אובייקטיביות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11"/>
          <p:cNvGrpSpPr/>
          <p:nvPr/>
        </p:nvGrpSpPr>
        <p:grpSpPr>
          <a:xfrm>
            <a:off x="772752" y="2022250"/>
            <a:ext cx="5413248" cy="3003118"/>
            <a:chOff x="0" y="0"/>
            <a:chExt cx="5413248" cy="3003118"/>
          </a:xfrm>
        </p:grpSpPr>
        <p:sp>
          <p:nvSpPr>
            <p:cNvPr id="219" name="Google Shape;219;p11"/>
            <p:cNvSpPr/>
            <p:nvPr/>
          </p:nvSpPr>
          <p:spPr>
            <a:xfrm>
              <a:off x="0" y="0"/>
              <a:ext cx="5413248" cy="954720"/>
            </a:xfrm>
            <a:prstGeom prst="roundRect">
              <a:avLst>
                <a:gd fmla="val 16667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"/>
            <p:cNvSpPr txBox="1"/>
            <p:nvPr/>
          </p:nvSpPr>
          <p:spPr>
            <a:xfrm>
              <a:off x="46606" y="46606"/>
              <a:ext cx="5320036" cy="861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iw-IL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האם האתר פירסומי/פוליטי?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0" y="1018987"/>
              <a:ext cx="5413248" cy="954720"/>
            </a:xfrm>
            <a:prstGeom prst="roundRect">
              <a:avLst>
                <a:gd fmla="val 16667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1"/>
            <p:cNvSpPr txBox="1"/>
            <p:nvPr/>
          </p:nvSpPr>
          <p:spPr>
            <a:xfrm>
              <a:off x="46606" y="1065593"/>
              <a:ext cx="5320036" cy="861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iw-IL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האם מוצגות דעות או עובדות?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0" y="2048398"/>
              <a:ext cx="5413248" cy="954720"/>
            </a:xfrm>
            <a:prstGeom prst="roundRect">
              <a:avLst>
                <a:gd fmla="val 16667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1"/>
            <p:cNvSpPr txBox="1"/>
            <p:nvPr/>
          </p:nvSpPr>
          <p:spPr>
            <a:xfrm>
              <a:off x="46606" y="2095004"/>
              <a:ext cx="5320036" cy="861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iw-IL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האם יש מגמתיות / אינטרס חיובי/שלילי?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5" name="Google Shape;225;p11"/>
          <p:cNvCxnSpPr/>
          <p:nvPr/>
        </p:nvCxnSpPr>
        <p:spPr>
          <a:xfrm rot="10800000">
            <a:off x="9199907" y="603230"/>
            <a:ext cx="0" cy="2559300"/>
          </a:xfrm>
          <a:prstGeom prst="straightConnector1">
            <a:avLst/>
          </a:prstGeom>
          <a:noFill/>
          <a:ln cap="flat" cmpd="sng" w="57150">
            <a:solidFill>
              <a:srgbClr val="8ECE4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6" name="Google Shape;226;p11"/>
          <p:cNvGrpSpPr/>
          <p:nvPr/>
        </p:nvGrpSpPr>
        <p:grpSpPr>
          <a:xfrm>
            <a:off x="151860" y="5869863"/>
            <a:ext cx="8905407" cy="757341"/>
            <a:chOff x="479032" y="2886741"/>
            <a:chExt cx="11379257" cy="989342"/>
          </a:xfrm>
        </p:grpSpPr>
        <p:sp>
          <p:nvSpPr>
            <p:cNvPr id="227" name="Google Shape;227;p11"/>
            <p:cNvSpPr/>
            <p:nvPr/>
          </p:nvSpPr>
          <p:spPr>
            <a:xfrm>
              <a:off x="9716138" y="288674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אמינות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2792402" y="288963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דיוק ואובייקטיביות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5100314" y="288674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עדכניות</a:t>
              </a:r>
              <a:endParaRPr b="1" i="0" sz="1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479032" y="288963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היקף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7408226" y="2886741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סמכות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/>
        </p:nvSpPr>
        <p:spPr>
          <a:xfrm>
            <a:off x="0" y="305069"/>
            <a:ext cx="12192000" cy="877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b="1" i="0" lang="iw-IL" sz="4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היקף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4988152" y="3438832"/>
            <a:ext cx="2182581" cy="1860755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נושאים</a:t>
            </a:r>
            <a:endParaRPr b="1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5004709" y="1362509"/>
            <a:ext cx="2182581" cy="1860755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עומק</a:t>
            </a:r>
            <a:endParaRPr b="1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3136951" y="2382743"/>
            <a:ext cx="2182581" cy="1860755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תמונות</a:t>
            </a:r>
            <a:endParaRPr b="1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6845956" y="2379270"/>
            <a:ext cx="2182581" cy="1860755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קישורים</a:t>
            </a:r>
            <a:endParaRPr b="1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12"/>
          <p:cNvGrpSpPr/>
          <p:nvPr/>
        </p:nvGrpSpPr>
        <p:grpSpPr>
          <a:xfrm>
            <a:off x="71699" y="5869748"/>
            <a:ext cx="8905156" cy="757302"/>
            <a:chOff x="479032" y="2886741"/>
            <a:chExt cx="11379257" cy="989342"/>
          </a:xfrm>
        </p:grpSpPr>
        <p:sp>
          <p:nvSpPr>
            <p:cNvPr id="242" name="Google Shape;242;p12"/>
            <p:cNvSpPr/>
            <p:nvPr/>
          </p:nvSpPr>
          <p:spPr>
            <a:xfrm>
              <a:off x="9716138" y="288674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אמינות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2792402" y="288963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דיוק ואובייקטיביות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5100314" y="288674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עדכניות</a:t>
              </a:r>
              <a:endParaRPr b="1" i="0" sz="1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479032" y="288963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היקף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7408226" y="2886741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סמכות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/>
          <p:nvPr>
            <p:ph type="ctrTitle"/>
          </p:nvPr>
        </p:nvSpPr>
        <p:spPr>
          <a:xfrm>
            <a:off x="1" y="377805"/>
            <a:ext cx="12099586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800"/>
              <a:buFont typeface="Varela Round"/>
              <a:buNone/>
            </a:pPr>
            <a:r>
              <a:rPr b="1" lang="iw-IL" sz="4800"/>
              <a:t>תרגיל</a:t>
            </a:r>
            <a:endParaRPr/>
          </a:p>
        </p:txBody>
      </p:sp>
      <p:pic>
        <p:nvPicPr>
          <p:cNvPr descr="תמונה שמכילה ציור&#10;&#10;התיאור נוצר באופן אוטומטי" id="252" name="Google Shape;2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660" y="2823396"/>
            <a:ext cx="2397918" cy="239791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/>
          <p:nvPr/>
        </p:nvSpPr>
        <p:spPr>
          <a:xfrm>
            <a:off x="2536031" y="1485901"/>
            <a:ext cx="7300913" cy="161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הכנסו  לאתרים בעזרת סריקת ה QR.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העריכו אותם, ואת המידע בהם לפי הקריטריונים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5925088" y="2626486"/>
            <a:ext cx="3919302" cy="2811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סמכות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אמינות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עדכניות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דיוק ואובייקטיביות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היקף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ציור&#10;&#10;התיאור נוצר באופן אוטומטי" id="255" name="Google Shape;2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4628" y="2873402"/>
            <a:ext cx="2347912" cy="234791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>
            <p:ph type="ctrTitle"/>
          </p:nvPr>
        </p:nvSpPr>
        <p:spPr>
          <a:xfrm>
            <a:off x="47814" y="377805"/>
            <a:ext cx="12099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800"/>
              <a:buFont typeface="Varela Round"/>
              <a:buNone/>
            </a:pPr>
            <a:r>
              <a:rPr b="1" lang="iw-IL" sz="4800">
                <a:latin typeface="Arial"/>
                <a:ea typeface="Arial"/>
                <a:cs typeface="Arial"/>
                <a:sym typeface="Arial"/>
              </a:rPr>
              <a:t>תרגיל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4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722442" y="1169194"/>
            <a:ext cx="8537543" cy="3529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הערכת אמינות מקור מידע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אתרים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סיומות לכתובות URL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ctrTitle"/>
          </p:nvPr>
        </p:nvSpPr>
        <p:spPr>
          <a:xfrm>
            <a:off x="1" y="2270759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הערכת אתרים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6618225" y="1083857"/>
            <a:ext cx="5268976" cy="4259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536629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b="0" lang="iw-IL" sz="28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מצב,</a:t>
            </a:r>
            <a:r>
              <a:rPr b="0" lang="iw-IL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iw-IL" sz="28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שמקשה על בחירת המידע האמין ובעקבות כך עשוי לייצר מצב של קבלת החלטות או גיבוש דעה באופן שגוי.</a:t>
            </a:r>
            <a:endParaRPr b="0" sz="320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584" y="1182179"/>
            <a:ext cx="5388733" cy="390975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0" y="253128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iw-I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היצף מידע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201169" y="481015"/>
            <a:ext cx="1192377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536629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i="0" lang="iw-IL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הערכת אמינות מקור המידע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×ª××¦××ª ×ª××× × ×¢×××¨ ×¡××× ×©×××" id="135" name="Google Shape;135;p6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×ª××¦××ª ×ª××× × ×¢×××¨ ×¡××× ×©×××" id="136" name="Google Shape;136;p6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6"/>
          <p:cNvGrpSpPr/>
          <p:nvPr/>
        </p:nvGrpSpPr>
        <p:grpSpPr>
          <a:xfrm>
            <a:off x="201169" y="2145814"/>
            <a:ext cx="11379257" cy="989342"/>
            <a:chOff x="479032" y="2886741"/>
            <a:chExt cx="11379257" cy="989342"/>
          </a:xfrm>
        </p:grpSpPr>
        <p:sp>
          <p:nvSpPr>
            <p:cNvPr id="138" name="Google Shape;138;p6"/>
            <p:cNvSpPr/>
            <p:nvPr/>
          </p:nvSpPr>
          <p:spPr>
            <a:xfrm>
              <a:off x="9716138" y="288674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iw-IL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אמינות האתר</a:t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2792402" y="288963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iw-IL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דיוק ואובייקטיביות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5100314" y="288674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iw-IL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עדכניות</a:t>
              </a:r>
              <a:endParaRPr b="1" i="0" sz="11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79032" y="288963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iw-IL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היקף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7408226" y="2886741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iw-IL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סמכות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1262" y="3276273"/>
            <a:ext cx="1228013" cy="122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9829" y="3276273"/>
            <a:ext cx="1228013" cy="122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4612" y="3199030"/>
            <a:ext cx="1558474" cy="155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827" y="3289863"/>
            <a:ext cx="1200834" cy="120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16984" y="3289863"/>
            <a:ext cx="1376809" cy="1376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/>
        </p:nvSpPr>
        <p:spPr>
          <a:xfrm>
            <a:off x="3186112" y="19932"/>
            <a:ext cx="6381370" cy="877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b="1" i="0" lang="iw-IL" sz="4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אמינות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3026178" y="724684"/>
            <a:ext cx="638137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Varela Round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מבנה כתובת האתר - URL</a:t>
            </a:r>
            <a:r>
              <a:rPr b="0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6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4092150" y="1455151"/>
            <a:ext cx="4381328" cy="659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iw-IL" sz="4400" u="sng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education.gov.il</a:t>
            </a:r>
            <a:endParaRPr b="1" i="0" sz="44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7"/>
          <p:cNvCxnSpPr/>
          <p:nvPr/>
        </p:nvCxnSpPr>
        <p:spPr>
          <a:xfrm flipH="1" rot="10800000">
            <a:off x="4430202" y="2114627"/>
            <a:ext cx="483826" cy="1153059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56" name="Google Shape;156;p7"/>
          <p:cNvSpPr/>
          <p:nvPr/>
        </p:nvSpPr>
        <p:spPr>
          <a:xfrm>
            <a:off x="2576052" y="3409000"/>
            <a:ext cx="2096063" cy="90289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arela Round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שם הארגון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arela Round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arela Round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שם החברה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6376797" y="3415428"/>
            <a:ext cx="2007396" cy="87598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arela Round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סוג האתר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7"/>
          <p:cNvCxnSpPr/>
          <p:nvPr/>
        </p:nvCxnSpPr>
        <p:spPr>
          <a:xfrm rot="10800000">
            <a:off x="7416722" y="2028438"/>
            <a:ext cx="0" cy="1239248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59" name="Google Shape;159;p7"/>
          <p:cNvSpPr/>
          <p:nvPr/>
        </p:nvSpPr>
        <p:spPr>
          <a:xfrm>
            <a:off x="8943149" y="3415940"/>
            <a:ext cx="2600511" cy="87598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arela Round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המדינה שבה רשום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arela Round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האתר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7"/>
          <p:cNvCxnSpPr/>
          <p:nvPr/>
        </p:nvCxnSpPr>
        <p:spPr>
          <a:xfrm rot="10800000">
            <a:off x="8457530" y="2114628"/>
            <a:ext cx="1801964" cy="1153058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161" name="Google Shape;161;p7"/>
          <p:cNvGrpSpPr/>
          <p:nvPr/>
        </p:nvGrpSpPr>
        <p:grpSpPr>
          <a:xfrm>
            <a:off x="71699" y="5869748"/>
            <a:ext cx="8905156" cy="757302"/>
            <a:chOff x="479032" y="2886741"/>
            <a:chExt cx="11379257" cy="989342"/>
          </a:xfrm>
        </p:grpSpPr>
        <p:sp>
          <p:nvSpPr>
            <p:cNvPr id="162" name="Google Shape;162;p7"/>
            <p:cNvSpPr/>
            <p:nvPr/>
          </p:nvSpPr>
          <p:spPr>
            <a:xfrm>
              <a:off x="9716138" y="288674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אמינות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2792402" y="288963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דיוק ואובייקטיביות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5100314" y="288674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עדכניות</a:t>
              </a:r>
              <a:endParaRPr b="1" i="0" sz="1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479032" y="288963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היקף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408226" y="2886741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סמכות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>
            <p:ph type="title"/>
          </p:nvPr>
        </p:nvSpPr>
        <p:spPr>
          <a:xfrm>
            <a:off x="9843270" y="498229"/>
            <a:ext cx="2279903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 האתר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2" name="Google Shape;172;p8"/>
          <p:cNvGraphicFramePr/>
          <p:nvPr/>
        </p:nvGraphicFramePr>
        <p:xfrm>
          <a:off x="580104" y="2130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{2E8B8967-3383-4F18-BC22-7A9C2C60AB5D}</a:tableStyleId>
              </a:tblPr>
              <a:tblGrid>
                <a:gridCol w="1585800"/>
                <a:gridCol w="5028050"/>
                <a:gridCol w="2489525"/>
              </a:tblGrid>
              <a:tr h="4306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iw-IL" sz="2300" u="none" cap="none" strike="noStrike"/>
                        <a:t>קוד סיומת</a:t>
                      </a:r>
                      <a:endParaRPr b="1" sz="23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iw-IL" sz="2300" u="none" cap="none" strike="noStrike"/>
                        <a:t>סוג האתר /הארגון</a:t>
                      </a:r>
                      <a:endParaRPr b="1" sz="23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iw-IL" sz="2300" u="none" cap="none" strike="noStrike"/>
                        <a:t>פירוש הסיומת</a:t>
                      </a:r>
                      <a:endParaRPr b="1" sz="23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B4BC"/>
                    </a:solidFill>
                  </a:tcPr>
                </a:tc>
              </a:tr>
              <a:tr h="43910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iw-IL" sz="2300" u="none" cap="none" strike="noStrike">
                          <a:solidFill>
                            <a:schemeClr val="dk1"/>
                          </a:solidFill>
                        </a:rPr>
                        <a:t>ac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/>
                        <a:t>מוסד אקדמי</a:t>
                      </a:r>
                      <a:endParaRPr sz="23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/>
                        <a:t>academic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77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iw-IL" sz="2300" u="none" cap="none" strike="noStrike">
                          <a:solidFill>
                            <a:schemeClr val="dk1"/>
                          </a:solidFill>
                        </a:rPr>
                        <a:t>edu</a:t>
                      </a:r>
                      <a:endParaRPr b="1" sz="2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/>
                        <a:t>מוסדות חינוכיים-משרד החינוך</a:t>
                      </a:r>
                      <a:endParaRPr sz="23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>
                          <a:solidFill>
                            <a:schemeClr val="dk1"/>
                          </a:solidFill>
                        </a:rPr>
                        <a:t>education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0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iw-IL" sz="2300" u="none" cap="none" strike="noStrike">
                          <a:solidFill>
                            <a:schemeClr val="dk1"/>
                          </a:solidFill>
                        </a:rPr>
                        <a:t>k12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/>
                        <a:t>בתי ספר</a:t>
                      </a:r>
                      <a:endParaRPr sz="23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>
                          <a:solidFill>
                            <a:schemeClr val="dk1"/>
                          </a:solidFill>
                        </a:rPr>
                        <a:t> kinder מ גן-יב</a:t>
                      </a:r>
                      <a:endParaRPr sz="2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0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iw-IL" sz="2300" u="none" cap="none" strike="noStrike">
                          <a:solidFill>
                            <a:schemeClr val="dk1"/>
                          </a:solidFill>
                        </a:rPr>
                        <a:t>gov</a:t>
                      </a:r>
                      <a:endParaRPr b="1" sz="2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/>
                        <a:t>מוסד ממשלתי</a:t>
                      </a:r>
                      <a:endParaRPr sz="23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>
                          <a:solidFill>
                            <a:schemeClr val="dk1"/>
                          </a:solidFill>
                        </a:rPr>
                        <a:t>government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0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iw-IL" sz="2300" u="none" cap="none" strike="noStrike">
                          <a:solidFill>
                            <a:schemeClr val="dk1"/>
                          </a:solidFill>
                        </a:rPr>
                        <a:t>muni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/>
                        <a:t>רשות עירונית</a:t>
                      </a:r>
                      <a:endParaRPr sz="23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>
                          <a:solidFill>
                            <a:schemeClr val="dk1"/>
                          </a:solidFill>
                        </a:rPr>
                        <a:t>municipally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77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iw-IL" sz="2300" u="none" cap="none" strike="noStrike">
                          <a:solidFill>
                            <a:schemeClr val="dk1"/>
                          </a:solidFill>
                        </a:rPr>
                        <a:t>org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/>
                        <a:t>ארגונים ללא כוונת רווח</a:t>
                      </a:r>
                      <a:endParaRPr sz="23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>
                          <a:solidFill>
                            <a:schemeClr val="dk1"/>
                          </a:solidFill>
                        </a:rPr>
                        <a:t>organization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70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iw-IL" sz="2300" u="none" cap="none" strike="noStrike">
                          <a:solidFill>
                            <a:schemeClr val="dk1"/>
                          </a:solidFill>
                        </a:rPr>
                        <a:t>mil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/>
                        <a:t>מוסד בטחוני/צבאי</a:t>
                      </a:r>
                      <a:endParaRPr sz="23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>
                          <a:solidFill>
                            <a:schemeClr val="dk1"/>
                          </a:solidFill>
                        </a:rPr>
                        <a:t>military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58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iw-IL" sz="2300" u="none" cap="none" strike="noStrike">
                          <a:solidFill>
                            <a:schemeClr val="dk1"/>
                          </a:solidFill>
                        </a:rPr>
                        <a:t>Net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/>
                        <a:t>חברות המספקות שירות גישה לאינטרנט</a:t>
                      </a:r>
                      <a:endParaRPr sz="23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>
                          <a:solidFill>
                            <a:schemeClr val="dk1"/>
                          </a:solidFill>
                        </a:rPr>
                        <a:t>network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77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iw-IL" sz="2300" u="none" cap="none" strike="noStrike">
                          <a:solidFill>
                            <a:schemeClr val="dk1"/>
                          </a:solidFill>
                        </a:rPr>
                        <a:t>co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/>
                        <a:t>מסחרי</a:t>
                      </a:r>
                      <a:endParaRPr sz="23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>
                          <a:solidFill>
                            <a:schemeClr val="dk1"/>
                          </a:solidFill>
                        </a:rPr>
                        <a:t>commercial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77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iw-IL" sz="2300" u="none" cap="none" strike="noStrike">
                          <a:solidFill>
                            <a:schemeClr val="dk1"/>
                          </a:solidFill>
                        </a:rPr>
                        <a:t>com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/>
                        <a:t>מסחרי בארה"ב</a:t>
                      </a:r>
                      <a:endParaRPr sz="23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iw-IL" sz="2300" u="none" cap="none" strike="noStrike">
                          <a:solidFill>
                            <a:schemeClr val="dk1"/>
                          </a:solidFill>
                        </a:rPr>
                        <a:t>commercial</a:t>
                      </a:r>
                      <a:endParaRPr sz="1400" u="none" cap="none" strike="noStrike"/>
                    </a:p>
                  </a:txBody>
                  <a:tcPr marT="36975" marB="36975" marR="73950" marL="73950" anchor="ctr">
                    <a:lnL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2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3186112" y="334565"/>
            <a:ext cx="6381370" cy="877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b="1" i="0" lang="iw-IL" sz="4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סמכות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4189507" y="2257425"/>
            <a:ext cx="2154143" cy="1614488"/>
          </a:xfrm>
          <a:prstGeom prst="plaque">
            <a:avLst>
              <a:gd fmla="val 16667" name="adj"/>
            </a:avLst>
          </a:prstGeom>
          <a:solidFill>
            <a:srgbClr val="12B4BC"/>
          </a:solidFill>
          <a:ln cap="flat" cmpd="sng" w="25400">
            <a:solidFill>
              <a:srgbClr val="12B4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w-IL" sz="4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גוף</a:t>
            </a:r>
            <a:endParaRPr b="1" i="0" sz="40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6620636" y="2257425"/>
            <a:ext cx="2154143" cy="1614488"/>
          </a:xfrm>
          <a:prstGeom prst="plaque">
            <a:avLst>
              <a:gd fmla="val 16667" name="adj"/>
            </a:avLst>
          </a:prstGeom>
          <a:solidFill>
            <a:srgbClr val="12B4BC"/>
          </a:solidFill>
          <a:ln cap="flat" cmpd="sng" w="25400">
            <a:solidFill>
              <a:srgbClr val="12B4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w-IL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מחבר</a:t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6058" y="901308"/>
            <a:ext cx="1477118" cy="147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9176" y="711948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004" y="2828109"/>
            <a:ext cx="2240108" cy="14906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9"/>
          <p:cNvGrpSpPr/>
          <p:nvPr/>
        </p:nvGrpSpPr>
        <p:grpSpPr>
          <a:xfrm>
            <a:off x="71699" y="5869748"/>
            <a:ext cx="8905156" cy="757302"/>
            <a:chOff x="479032" y="2886741"/>
            <a:chExt cx="11379257" cy="989342"/>
          </a:xfrm>
        </p:grpSpPr>
        <p:sp>
          <p:nvSpPr>
            <p:cNvPr id="184" name="Google Shape;184;p9"/>
            <p:cNvSpPr/>
            <p:nvPr/>
          </p:nvSpPr>
          <p:spPr>
            <a:xfrm>
              <a:off x="9716138" y="288674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אמינות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2792402" y="288963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דיוק ואובייקטיביות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5100314" y="288674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עדכניות</a:t>
              </a:r>
              <a:endParaRPr b="1" i="0" sz="1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79032" y="288963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היקף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7408226" y="2886741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סמכות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/>
        </p:nvSpPr>
        <p:spPr>
          <a:xfrm>
            <a:off x="3186112" y="334565"/>
            <a:ext cx="6381370" cy="877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b="1" i="0" lang="iw-IL" sz="4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עדכניות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8263199" y="2439320"/>
            <a:ext cx="2571949" cy="180736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תאריך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5046559" y="2439320"/>
            <a:ext cx="2571949" cy="180737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תכיפות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1748099" y="2439320"/>
            <a:ext cx="2598448" cy="180737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רלוונטיות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10"/>
          <p:cNvGrpSpPr/>
          <p:nvPr/>
        </p:nvGrpSpPr>
        <p:grpSpPr>
          <a:xfrm>
            <a:off x="71699" y="5869748"/>
            <a:ext cx="8905156" cy="757302"/>
            <a:chOff x="479032" y="2886741"/>
            <a:chExt cx="11379257" cy="989342"/>
          </a:xfrm>
        </p:grpSpPr>
        <p:sp>
          <p:nvSpPr>
            <p:cNvPr id="198" name="Google Shape;198;p10"/>
            <p:cNvSpPr/>
            <p:nvPr/>
          </p:nvSpPr>
          <p:spPr>
            <a:xfrm>
              <a:off x="9716138" y="288674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אמינות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2792402" y="288963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דיוק ואובייקטיביות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5100314" y="288674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עדכניות</a:t>
              </a:r>
              <a:endParaRPr b="1" i="0" sz="10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479032" y="2889632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היקף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7408226" y="2886741"/>
              <a:ext cx="2142151" cy="986451"/>
            </a:xfrm>
            <a:prstGeom prst="flowChartTerminator">
              <a:avLst/>
            </a:prstGeom>
            <a:solidFill>
              <a:srgbClr val="192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סמכות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