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Varela Round" panose="020B0604020202020204" charset="-79"/>
      <p:regular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LPF68d+RLKEDfi2y2GyP8Qsbc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E05BAB-FD46-418E-8B9C-44CBE02D4A88}">
  <a:tblStyle styleId="{07E05BAB-FD46-418E-8B9C-44CBE02D4A8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7"/>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87"/>
        <p:cNvGrpSpPr/>
        <p:nvPr/>
      </p:nvGrpSpPr>
      <p:grpSpPr>
        <a:xfrm>
          <a:off x="0" y="0"/>
          <a:ext cx="0" cy="0"/>
          <a:chOff x="0" y="0"/>
          <a:chExt cx="0" cy="0"/>
        </a:xfrm>
      </p:grpSpPr>
      <p:sp>
        <p:nvSpPr>
          <p:cNvPr id="88" name="Google Shape;88;p26"/>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26"/>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6"/>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6"/>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2" name="Google Shape;92;p26"/>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26"/>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94"/>
        <p:cNvGrpSpPr/>
        <p:nvPr/>
      </p:nvGrpSpPr>
      <p:grpSpPr>
        <a:xfrm>
          <a:off x="0" y="0"/>
          <a:ext cx="0" cy="0"/>
          <a:chOff x="0" y="0"/>
          <a:chExt cx="0" cy="0"/>
        </a:xfrm>
      </p:grpSpPr>
      <p:sp>
        <p:nvSpPr>
          <p:cNvPr id="95" name="Google Shape;95;p27"/>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7"/>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7"/>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8" name="Google Shape;98;p27"/>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27"/>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27"/>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27"/>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27"/>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3" name="Google Shape;103;p27"/>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Calibri"/>
                <a:ea typeface="Calibri"/>
                <a:cs typeface="Calibri"/>
                <a:sym typeface="Calibri"/>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15274" y="1195757"/>
            <a:ext cx="8031962" cy="4680000"/>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50" name="Google Shape;50;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2" name="Google Shape;52;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53"/>
        <p:cNvGrpSpPr/>
        <p:nvPr/>
      </p:nvGrpSpPr>
      <p:grpSpPr>
        <a:xfrm>
          <a:off x="0" y="0"/>
          <a:ext cx="0" cy="0"/>
          <a:chOff x="0" y="0"/>
          <a:chExt cx="0" cy="0"/>
        </a:xfrm>
      </p:grpSpPr>
      <p:sp>
        <p:nvSpPr>
          <p:cNvPr id="54" name="Google Shape;54;p21"/>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21"/>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21"/>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 </a:t>
            </a:r>
            <a:endParaRPr/>
          </a:p>
        </p:txBody>
      </p:sp>
      <p:sp>
        <p:nvSpPr>
          <p:cNvPr id="58" name="Google Shape;58;p21"/>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1"/>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1"/>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p:nvPr/>
        </p:nvSpPr>
        <p:spPr>
          <a:xfrm>
            <a:off x="1" y="6004663"/>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5" name="Google Shape;65;p22"/>
          <p:cNvSpPr/>
          <p:nvPr/>
        </p:nvSpPr>
        <p:spPr>
          <a:xfrm>
            <a:off x="0" y="6433213"/>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66"/>
        <p:cNvGrpSpPr/>
        <p:nvPr/>
      </p:nvGrpSpPr>
      <p:grpSpPr>
        <a:xfrm>
          <a:off x="0" y="0"/>
          <a:ext cx="0" cy="0"/>
          <a:chOff x="0" y="0"/>
          <a:chExt cx="0" cy="0"/>
        </a:xfrm>
      </p:grpSpPr>
      <p:sp>
        <p:nvSpPr>
          <p:cNvPr id="67" name="Google Shape;67;p23"/>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23"/>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71" name="Google Shape;71;p2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3"/>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23"/>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75"/>
        <p:cNvGrpSpPr/>
        <p:nvPr/>
      </p:nvGrpSpPr>
      <p:grpSpPr>
        <a:xfrm>
          <a:off x="0" y="0"/>
          <a:ext cx="0" cy="0"/>
          <a:chOff x="0" y="0"/>
          <a:chExt cx="0" cy="0"/>
        </a:xfrm>
      </p:grpSpPr>
      <p:sp>
        <p:nvSpPr>
          <p:cNvPr id="76" name="Google Shape;76;p24"/>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24"/>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24"/>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24"/>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81"/>
        <p:cNvGrpSpPr/>
        <p:nvPr/>
      </p:nvGrpSpPr>
      <p:grpSpPr>
        <a:xfrm>
          <a:off x="0" y="0"/>
          <a:ext cx="0" cy="0"/>
          <a:chOff x="0" y="0"/>
          <a:chExt cx="0" cy="0"/>
        </a:xfrm>
      </p:grpSpPr>
      <p:sp>
        <p:nvSpPr>
          <p:cNvPr id="82" name="Google Shape;82;p25"/>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83" name="Google Shape;83;p25"/>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84" name="Google Shape;84;p25"/>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85" name="Google Shape;85;p25"/>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25"/>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Calibri"/>
                <a:ea typeface="Calibri"/>
                <a:cs typeface="Calibri"/>
                <a:sym typeface="Calibri"/>
              </a:defRPr>
            </a:lvl1pPr>
            <a:lvl2pPr marL="0" marR="0" lvl="1" indent="0" algn="l" rtl="1">
              <a:spcBef>
                <a:spcPts val="0"/>
              </a:spcBef>
              <a:buNone/>
              <a:defRPr sz="1200" b="0" i="0" u="none" strike="noStrike" cap="none">
                <a:solidFill>
                  <a:srgbClr val="888A9C"/>
                </a:solidFill>
                <a:latin typeface="Calibri"/>
                <a:ea typeface="Calibri"/>
                <a:cs typeface="Calibri"/>
                <a:sym typeface="Calibri"/>
              </a:defRPr>
            </a:lvl2pPr>
            <a:lvl3pPr marL="0" marR="0" lvl="2" indent="0" algn="l" rtl="1">
              <a:spcBef>
                <a:spcPts val="0"/>
              </a:spcBef>
              <a:buNone/>
              <a:defRPr sz="1200" b="0" i="0" u="none" strike="noStrike" cap="none">
                <a:solidFill>
                  <a:srgbClr val="888A9C"/>
                </a:solidFill>
                <a:latin typeface="Calibri"/>
                <a:ea typeface="Calibri"/>
                <a:cs typeface="Calibri"/>
                <a:sym typeface="Calibri"/>
              </a:defRPr>
            </a:lvl3pPr>
            <a:lvl4pPr marL="0" marR="0" lvl="3" indent="0" algn="l" rtl="1">
              <a:spcBef>
                <a:spcPts val="0"/>
              </a:spcBef>
              <a:buNone/>
              <a:defRPr sz="1200" b="0" i="0" u="none" strike="noStrike" cap="none">
                <a:solidFill>
                  <a:srgbClr val="888A9C"/>
                </a:solidFill>
                <a:latin typeface="Calibri"/>
                <a:ea typeface="Calibri"/>
                <a:cs typeface="Calibri"/>
                <a:sym typeface="Calibri"/>
              </a:defRPr>
            </a:lvl4pPr>
            <a:lvl5pPr marL="0" marR="0" lvl="4" indent="0" algn="l" rtl="1">
              <a:spcBef>
                <a:spcPts val="0"/>
              </a:spcBef>
              <a:buNone/>
              <a:defRPr sz="1200" b="0" i="0" u="none" strike="noStrike" cap="none">
                <a:solidFill>
                  <a:srgbClr val="888A9C"/>
                </a:solidFill>
                <a:latin typeface="Calibri"/>
                <a:ea typeface="Calibri"/>
                <a:cs typeface="Calibri"/>
                <a:sym typeface="Calibri"/>
              </a:defRPr>
            </a:lvl5pPr>
            <a:lvl6pPr marL="0" marR="0" lvl="5" indent="0" algn="l" rtl="1">
              <a:spcBef>
                <a:spcPts val="0"/>
              </a:spcBef>
              <a:buNone/>
              <a:defRPr sz="1200" b="0" i="0" u="none" strike="noStrike" cap="none">
                <a:solidFill>
                  <a:srgbClr val="888A9C"/>
                </a:solidFill>
                <a:latin typeface="Calibri"/>
                <a:ea typeface="Calibri"/>
                <a:cs typeface="Calibri"/>
                <a:sym typeface="Calibri"/>
              </a:defRPr>
            </a:lvl6pPr>
            <a:lvl7pPr marL="0" marR="0" lvl="6" indent="0" algn="l" rtl="1">
              <a:spcBef>
                <a:spcPts val="0"/>
              </a:spcBef>
              <a:buNone/>
              <a:defRPr sz="1200" b="0" i="0" u="none" strike="noStrike" cap="none">
                <a:solidFill>
                  <a:srgbClr val="888A9C"/>
                </a:solidFill>
                <a:latin typeface="Calibri"/>
                <a:ea typeface="Calibri"/>
                <a:cs typeface="Calibri"/>
                <a:sym typeface="Calibri"/>
              </a:defRPr>
            </a:lvl7pPr>
            <a:lvl8pPr marL="0" marR="0" lvl="7" indent="0" algn="l" rtl="1">
              <a:spcBef>
                <a:spcPts val="0"/>
              </a:spcBef>
              <a:buNone/>
              <a:defRPr sz="1200" b="0" i="0" u="none" strike="noStrike" cap="none">
                <a:solidFill>
                  <a:srgbClr val="888A9C"/>
                </a:solidFill>
                <a:latin typeface="Calibri"/>
                <a:ea typeface="Calibri"/>
                <a:cs typeface="Calibri"/>
                <a:sym typeface="Calibri"/>
              </a:defRPr>
            </a:lvl8pPr>
            <a:lvl9pPr marL="0" marR="0" lvl="8" indent="0" algn="l" rtl="1">
              <a:spcBef>
                <a:spcPts val="0"/>
              </a:spcBef>
              <a:buNone/>
              <a:defRPr sz="1200" b="0" i="0" u="none" strike="noStrike" cap="none">
                <a:solidFill>
                  <a:srgbClr val="888A9C"/>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i="0" u="none" strike="noStrike" cap="none">
              <a:solidFill>
                <a:schemeClr val="dk1"/>
              </a:solidFill>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dirty="0">
                <a:solidFill>
                  <a:srgbClr val="192A72"/>
                </a:solidFill>
                <a:latin typeface="Arial"/>
                <a:ea typeface="Arial"/>
                <a:cs typeface="Arial"/>
                <a:sym typeface="Arial"/>
              </a:rPr>
              <a:t>הערכת אתרים</a:t>
            </a:r>
            <a:r>
              <a:rPr lang="he-IL" dirty="0">
                <a:solidFill>
                  <a:srgbClr val="192A72"/>
                </a:solidFill>
                <a:latin typeface="Arial"/>
                <a:ea typeface="Arial"/>
                <a:cs typeface="Arial"/>
                <a:sym typeface="Arial"/>
              </a:rPr>
              <a:t> – </a:t>
            </a:r>
            <a:r>
              <a:rPr lang="ar-SA" dirty="0">
                <a:solidFill>
                  <a:srgbClr val="192A72"/>
                </a:solidFill>
                <a:latin typeface="Arial"/>
                <a:ea typeface="Arial"/>
                <a:cs typeface="Arial"/>
                <a:sym typeface="Arial"/>
              </a:rPr>
              <a:t>تقييم المواقع</a:t>
            </a:r>
            <a:endParaRPr dirty="0">
              <a:latin typeface="Arial"/>
              <a:ea typeface="Arial"/>
              <a:cs typeface="Arial"/>
              <a:sym typeface="Arial"/>
            </a:endParaRPr>
          </a:p>
        </p:txBody>
      </p:sp>
      <p:sp>
        <p:nvSpPr>
          <p:cNvPr id="115" name="Google Shape;115;p2"/>
          <p:cNvSpPr txBox="1">
            <a:spLocks noGrp="1"/>
          </p:cNvSpPr>
          <p:nvPr>
            <p:ph type="subTitle" idx="1"/>
          </p:nvPr>
        </p:nvSpPr>
        <p:spPr>
          <a:xfrm>
            <a:off x="1" y="2826050"/>
            <a:ext cx="12192000" cy="72009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iw-IL">
                <a:latin typeface="Arial"/>
                <a:ea typeface="Arial"/>
                <a:cs typeface="Arial"/>
                <a:sym typeface="Arial"/>
              </a:rPr>
              <a:t>מקצוע: ניתוח ואיתור מידע</a:t>
            </a:r>
            <a:endParaRPr>
              <a:latin typeface="Arial"/>
              <a:ea typeface="Arial"/>
              <a:cs typeface="Arial"/>
              <a:sym typeface="Arial"/>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iw-IL">
                <a:latin typeface="Arial"/>
                <a:ea typeface="Arial"/>
                <a:cs typeface="Arial"/>
                <a:sym typeface="Arial"/>
              </a:rPr>
              <a:t>שם המורה: טלי שמחון</a:t>
            </a:r>
            <a:endParaRPr>
              <a:latin typeface="Arial"/>
              <a:ea typeface="Arial"/>
              <a:cs typeface="Arial"/>
              <a:sym typeface="Arial"/>
            </a:endParaRPr>
          </a:p>
          <a:p>
            <a:pPr marL="0" lvl="0" indent="0" algn="ctr" rtl="1">
              <a:lnSpc>
                <a:spcPct val="100000"/>
              </a:lnSpc>
              <a:spcBef>
                <a:spcPts val="0"/>
              </a:spcBef>
              <a:spcAft>
                <a:spcPts val="0"/>
              </a:spcAft>
              <a:buClr>
                <a:srgbClr val="002060"/>
              </a:buClr>
              <a:buSzPts val="2800"/>
              <a:buFont typeface="Arial"/>
              <a:buNone/>
            </a:pPr>
            <a:r>
              <a:rPr lang="iw-IL">
                <a:latin typeface="Arial"/>
                <a:ea typeface="Arial"/>
                <a:cs typeface="Arial"/>
                <a:sym typeface="Arial"/>
              </a:rPr>
              <a:t>עריכה: רונית נחמיה</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p:nvPr/>
        </p:nvSpPr>
        <p:spPr>
          <a:xfrm>
            <a:off x="80150" y="128365"/>
            <a:ext cx="12192000" cy="8772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2060"/>
              </a:buClr>
              <a:buSzPts val="4800"/>
              <a:buFont typeface="Varela Round"/>
              <a:buNone/>
            </a:pPr>
            <a:r>
              <a:rPr lang="ar-SA" sz="4800" b="1" i="0" u="none" strike="noStrike" cap="none" dirty="0">
                <a:solidFill>
                  <a:srgbClr val="002060"/>
                </a:solidFill>
              </a:rPr>
              <a:t>الدقة والموضوعية</a:t>
            </a:r>
            <a:endParaRPr dirty="0"/>
          </a:p>
        </p:txBody>
      </p:sp>
      <p:sp>
        <p:nvSpPr>
          <p:cNvPr id="213" name="Google Shape;213;p11"/>
          <p:cNvSpPr txBox="1"/>
          <p:nvPr/>
        </p:nvSpPr>
        <p:spPr>
          <a:xfrm>
            <a:off x="8396393" y="1168059"/>
            <a:ext cx="1587300" cy="6462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600" b="1" i="0" u="none" strike="noStrike" cap="none" dirty="0">
                <a:solidFill>
                  <a:srgbClr val="12B4BC"/>
                </a:solidFill>
              </a:rPr>
              <a:t>دقة</a:t>
            </a:r>
            <a:endParaRPr sz="2400" b="1" i="0" u="none" strike="noStrike" cap="none" dirty="0">
              <a:solidFill>
                <a:srgbClr val="12B4BC"/>
              </a:solidFill>
            </a:endParaRPr>
          </a:p>
        </p:txBody>
      </p:sp>
      <p:cxnSp>
        <p:nvCxnSpPr>
          <p:cNvPr id="214" name="Google Shape;214;p11"/>
          <p:cNvCxnSpPr/>
          <p:nvPr/>
        </p:nvCxnSpPr>
        <p:spPr>
          <a:xfrm rot="10800000">
            <a:off x="5282769" y="758416"/>
            <a:ext cx="0" cy="2559300"/>
          </a:xfrm>
          <a:prstGeom prst="straightConnector1">
            <a:avLst/>
          </a:prstGeom>
          <a:noFill/>
          <a:ln w="57150" cap="flat" cmpd="sng">
            <a:solidFill>
              <a:srgbClr val="8ECE4A"/>
            </a:solidFill>
            <a:prstDash val="solid"/>
            <a:round/>
            <a:headEnd type="none" w="sm" len="sm"/>
            <a:tailEnd type="none" w="sm" len="sm"/>
          </a:ln>
        </p:spPr>
      </p:cxnSp>
      <p:grpSp>
        <p:nvGrpSpPr>
          <p:cNvPr id="215" name="Google Shape;215;p11"/>
          <p:cNvGrpSpPr/>
          <p:nvPr/>
        </p:nvGrpSpPr>
        <p:grpSpPr>
          <a:xfrm>
            <a:off x="6909232" y="1995072"/>
            <a:ext cx="4670315" cy="3018334"/>
            <a:chOff x="0" y="0"/>
            <a:chExt cx="4670315" cy="3018334"/>
          </a:xfrm>
        </p:grpSpPr>
        <p:sp>
          <p:nvSpPr>
            <p:cNvPr id="216" name="Google Shape;216;p11"/>
            <p:cNvSpPr/>
            <p:nvPr/>
          </p:nvSpPr>
          <p:spPr>
            <a:xfrm>
              <a:off x="0" y="0"/>
              <a:ext cx="4670315" cy="954719"/>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txBox="1"/>
            <p:nvPr/>
          </p:nvSpPr>
          <p:spPr>
            <a:xfrm>
              <a:off x="46606" y="46606"/>
              <a:ext cx="4577103" cy="861507"/>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ar-SA" sz="2400" i="0" u="none" strike="noStrike" cap="none" dirty="0">
                  <a:solidFill>
                    <a:schemeClr val="dk1"/>
                  </a:solidFill>
                </a:rPr>
                <a:t>تحرير نصوص وهيكل الموقع</a:t>
              </a:r>
              <a:endParaRPr dirty="0"/>
            </a:p>
          </p:txBody>
        </p:sp>
        <p:sp>
          <p:nvSpPr>
            <p:cNvPr id="218" name="Google Shape;218;p11"/>
            <p:cNvSpPr/>
            <p:nvPr/>
          </p:nvSpPr>
          <p:spPr>
            <a:xfrm>
              <a:off x="0" y="1022102"/>
              <a:ext cx="4670315" cy="954719"/>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p:nvPr/>
          </p:nvSpPr>
          <p:spPr>
            <a:xfrm>
              <a:off x="46606" y="1068708"/>
              <a:ext cx="4577103" cy="861507"/>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ar-SA" sz="2400" i="0" u="none" strike="noStrike" cap="none" dirty="0">
                  <a:solidFill>
                    <a:schemeClr val="dk1"/>
                  </a:solidFill>
                </a:rPr>
                <a:t>لغة</a:t>
              </a:r>
              <a:endParaRPr dirty="0"/>
            </a:p>
          </p:txBody>
        </p:sp>
        <p:sp>
          <p:nvSpPr>
            <p:cNvPr id="220" name="Google Shape;220;p11"/>
            <p:cNvSpPr/>
            <p:nvPr/>
          </p:nvSpPr>
          <p:spPr>
            <a:xfrm>
              <a:off x="0" y="2063615"/>
              <a:ext cx="4670315" cy="954719"/>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txBox="1"/>
            <p:nvPr/>
          </p:nvSpPr>
          <p:spPr>
            <a:xfrm>
              <a:off x="46606" y="2110221"/>
              <a:ext cx="4577103" cy="861507"/>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ar-SA" sz="2400" i="0" u="none" strike="noStrike" cap="none" dirty="0">
                  <a:solidFill>
                    <a:schemeClr val="dk1"/>
                  </a:solidFill>
                </a:rPr>
                <a:t>البيانات المستندة إلى المصدر</a:t>
              </a:r>
              <a:endParaRPr dirty="0"/>
            </a:p>
          </p:txBody>
        </p:sp>
      </p:grpSp>
      <p:sp>
        <p:nvSpPr>
          <p:cNvPr id="222" name="Google Shape;222;p11"/>
          <p:cNvSpPr txBox="1"/>
          <p:nvPr/>
        </p:nvSpPr>
        <p:spPr>
          <a:xfrm>
            <a:off x="908192" y="1138584"/>
            <a:ext cx="3949800" cy="6462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3600" b="1" i="0" u="none" strike="noStrike" cap="none" dirty="0">
                <a:solidFill>
                  <a:srgbClr val="12B4BC"/>
                </a:solidFill>
                <a:latin typeface="Calibri"/>
                <a:ea typeface="Calibri"/>
                <a:cs typeface="Calibri"/>
                <a:sym typeface="Calibri"/>
              </a:rPr>
              <a:t>الموضوعية</a:t>
            </a:r>
            <a:endParaRPr dirty="0"/>
          </a:p>
        </p:txBody>
      </p:sp>
      <p:grpSp>
        <p:nvGrpSpPr>
          <p:cNvPr id="223" name="Google Shape;223;p11"/>
          <p:cNvGrpSpPr/>
          <p:nvPr/>
        </p:nvGrpSpPr>
        <p:grpSpPr>
          <a:xfrm>
            <a:off x="772752" y="2022250"/>
            <a:ext cx="5413248" cy="3003118"/>
            <a:chOff x="0" y="0"/>
            <a:chExt cx="5413248" cy="3003118"/>
          </a:xfrm>
        </p:grpSpPr>
        <p:sp>
          <p:nvSpPr>
            <p:cNvPr id="224" name="Google Shape;224;p11"/>
            <p:cNvSpPr/>
            <p:nvPr/>
          </p:nvSpPr>
          <p:spPr>
            <a:xfrm>
              <a:off x="0" y="0"/>
              <a:ext cx="5413248" cy="954720"/>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txBox="1"/>
            <p:nvPr/>
          </p:nvSpPr>
          <p:spPr>
            <a:xfrm>
              <a:off x="46606" y="46606"/>
              <a:ext cx="5320036" cy="86150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he-IL" sz="2400" dirty="0">
                  <a:solidFill>
                    <a:schemeClr val="dk1"/>
                  </a:solidFill>
                  <a:latin typeface="Calibri"/>
                  <a:ea typeface="Calibri"/>
                  <a:cs typeface="Calibri"/>
                  <a:sym typeface="Calibri"/>
                </a:rPr>
                <a:t>האם האתר </a:t>
              </a:r>
              <a:r>
                <a:rPr lang="he-IL" sz="2400" dirty="0" err="1">
                  <a:solidFill>
                    <a:schemeClr val="dk1"/>
                  </a:solidFill>
                  <a:latin typeface="Calibri"/>
                  <a:ea typeface="Calibri"/>
                  <a:cs typeface="Calibri"/>
                  <a:sym typeface="Calibri"/>
                </a:rPr>
                <a:t>פירסומי</a:t>
              </a:r>
              <a:r>
                <a:rPr lang="he-IL" sz="2400" dirty="0">
                  <a:solidFill>
                    <a:schemeClr val="dk1"/>
                  </a:solidFill>
                  <a:latin typeface="Calibri"/>
                  <a:ea typeface="Calibri"/>
                  <a:cs typeface="Calibri"/>
                  <a:sym typeface="Calibri"/>
                </a:rPr>
                <a:t>/פוליטי?</a:t>
              </a:r>
              <a:endParaRPr lang="he-IL" sz="2400" dirty="0"/>
            </a:p>
          </p:txBody>
        </p:sp>
        <p:sp>
          <p:nvSpPr>
            <p:cNvPr id="226" name="Google Shape;226;p11"/>
            <p:cNvSpPr/>
            <p:nvPr/>
          </p:nvSpPr>
          <p:spPr>
            <a:xfrm>
              <a:off x="0" y="1018987"/>
              <a:ext cx="5413248" cy="954720"/>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txBox="1"/>
            <p:nvPr/>
          </p:nvSpPr>
          <p:spPr>
            <a:xfrm>
              <a:off x="46606" y="1065593"/>
              <a:ext cx="5320036" cy="86150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ar-SA" sz="2400" dirty="0">
                  <a:solidFill>
                    <a:schemeClr val="dk1"/>
                  </a:solidFill>
                  <a:latin typeface="Calibri"/>
                  <a:ea typeface="Calibri"/>
                  <a:cs typeface="Calibri"/>
                  <a:sym typeface="Calibri"/>
                </a:rPr>
                <a:t>هل الآراء أو الحقائق معروضة؟</a:t>
              </a:r>
              <a:endParaRPr dirty="0"/>
            </a:p>
          </p:txBody>
        </p:sp>
        <p:sp>
          <p:nvSpPr>
            <p:cNvPr id="228" name="Google Shape;228;p11"/>
            <p:cNvSpPr/>
            <p:nvPr/>
          </p:nvSpPr>
          <p:spPr>
            <a:xfrm>
              <a:off x="0" y="2048398"/>
              <a:ext cx="5413248" cy="954720"/>
            </a:xfrm>
            <a:prstGeom prst="roundRect">
              <a:avLst>
                <a:gd name="adj" fmla="val 16667"/>
              </a:avLst>
            </a:prstGeom>
            <a:solidFill>
              <a:srgbClr val="92CD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txBox="1"/>
            <p:nvPr/>
          </p:nvSpPr>
          <p:spPr>
            <a:xfrm>
              <a:off x="46606" y="2095004"/>
              <a:ext cx="5320036" cy="86150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Clr>
                  <a:schemeClr val="dk1"/>
                </a:buClr>
                <a:buSzPts val="2400"/>
                <a:buFont typeface="Calibri"/>
                <a:buNone/>
              </a:pPr>
              <a:r>
                <a:rPr lang="ar-SA" sz="2400" dirty="0">
                  <a:solidFill>
                    <a:schemeClr val="dk1"/>
                  </a:solidFill>
                  <a:latin typeface="Calibri"/>
                  <a:ea typeface="Calibri"/>
                  <a:cs typeface="Calibri"/>
                  <a:sym typeface="Calibri"/>
                </a:rPr>
                <a:t>هل هناك اتجاه / مصلحة / إيجابية / سلبية؟</a:t>
              </a:r>
              <a:endParaRPr dirty="0"/>
            </a:p>
          </p:txBody>
        </p:sp>
      </p:grpSp>
      <p:cxnSp>
        <p:nvCxnSpPr>
          <p:cNvPr id="230" name="Google Shape;230;p11"/>
          <p:cNvCxnSpPr/>
          <p:nvPr/>
        </p:nvCxnSpPr>
        <p:spPr>
          <a:xfrm rot="10800000">
            <a:off x="7408592" y="869700"/>
            <a:ext cx="0" cy="2559300"/>
          </a:xfrm>
          <a:prstGeom prst="straightConnector1">
            <a:avLst/>
          </a:prstGeom>
          <a:noFill/>
          <a:ln w="57150" cap="flat" cmpd="sng">
            <a:solidFill>
              <a:srgbClr val="8ECE4A"/>
            </a:solidFill>
            <a:prstDash val="solid"/>
            <a:round/>
            <a:headEnd type="none" w="sm" len="sm"/>
            <a:tailEnd type="none" w="sm" len="sm"/>
          </a:ln>
        </p:spPr>
      </p:cxnSp>
      <p:grpSp>
        <p:nvGrpSpPr>
          <p:cNvPr id="231" name="Google Shape;231;p11"/>
          <p:cNvGrpSpPr/>
          <p:nvPr/>
        </p:nvGrpSpPr>
        <p:grpSpPr>
          <a:xfrm>
            <a:off x="151860" y="5869863"/>
            <a:ext cx="8905407" cy="757341"/>
            <a:chOff x="479032" y="2886741"/>
            <a:chExt cx="11379257" cy="989342"/>
          </a:xfrm>
        </p:grpSpPr>
        <p:sp>
          <p:nvSpPr>
            <p:cNvPr id="232" name="Google Shape;232;p11"/>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a:solidFill>
                    <a:schemeClr val="bg1"/>
                  </a:solidFill>
                </a:rPr>
                <a:t>الموثوقية</a:t>
              </a:r>
              <a:endParaRPr dirty="0"/>
            </a:p>
          </p:txBody>
        </p:sp>
        <p:sp>
          <p:nvSpPr>
            <p:cNvPr id="233" name="Google Shape;233;p11"/>
            <p:cNvSpPr/>
            <p:nvPr/>
          </p:nvSpPr>
          <p:spPr>
            <a:xfrm>
              <a:off x="279240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rgbClr val="92D050"/>
                </a:solidFill>
              </a:endParaRPr>
            </a:p>
            <a:p>
              <a:pPr marL="0" marR="0" lvl="0" indent="0" algn="ctr" rtl="1">
                <a:spcBef>
                  <a:spcPts val="0"/>
                </a:spcBef>
                <a:spcAft>
                  <a:spcPts val="0"/>
                </a:spcAft>
                <a:buNone/>
              </a:pPr>
              <a:r>
                <a:rPr lang="ar-SA" sz="1800" b="1" dirty="0">
                  <a:solidFill>
                    <a:srgbClr val="92D050"/>
                  </a:solidFill>
                </a:rPr>
                <a:t>الدقة والموضوعية</a:t>
              </a:r>
              <a:endParaRPr dirty="0"/>
            </a:p>
            <a:p>
              <a:pPr marL="0" marR="0" lvl="0" indent="0" algn="ctr" rtl="1">
                <a:spcBef>
                  <a:spcPts val="0"/>
                </a:spcBef>
                <a:spcAft>
                  <a:spcPts val="0"/>
                </a:spcAft>
                <a:buNone/>
              </a:pPr>
              <a:endParaRPr sz="2400" b="1" dirty="0">
                <a:solidFill>
                  <a:srgbClr val="92D050"/>
                </a:solidFill>
              </a:endParaRPr>
            </a:p>
          </p:txBody>
        </p:sp>
        <p:sp>
          <p:nvSpPr>
            <p:cNvPr id="234" name="Google Shape;234;p11"/>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err="1">
                  <a:solidFill>
                    <a:schemeClr val="lt1"/>
                  </a:solidFill>
                </a:rPr>
                <a:t>حتلنة</a:t>
              </a:r>
              <a:endParaRPr sz="1000" b="1" dirty="0">
                <a:solidFill>
                  <a:srgbClr val="192A72"/>
                </a:solidFill>
              </a:endParaRPr>
            </a:p>
          </p:txBody>
        </p:sp>
        <p:sp>
          <p:nvSpPr>
            <p:cNvPr id="235" name="Google Shape;235;p11"/>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chemeClr val="lt1"/>
                </a:solidFill>
              </a:endParaRPr>
            </a:p>
            <a:p>
              <a:pPr marL="0" marR="0" lvl="0" indent="0" algn="ctr" rtl="1">
                <a:spcBef>
                  <a:spcPts val="0"/>
                </a:spcBef>
                <a:spcAft>
                  <a:spcPts val="0"/>
                </a:spcAft>
                <a:buNone/>
              </a:pPr>
              <a:r>
                <a:rPr lang="ar-SA" sz="1800" b="1" dirty="0">
                  <a:solidFill>
                    <a:schemeClr val="lt1"/>
                  </a:solidFill>
                </a:rPr>
                <a:t>نطاق</a:t>
              </a:r>
              <a:endParaRPr dirty="0"/>
            </a:p>
            <a:p>
              <a:pPr marL="0" marR="0" lvl="0" indent="0" algn="ctr" rtl="1">
                <a:spcBef>
                  <a:spcPts val="0"/>
                </a:spcBef>
                <a:spcAft>
                  <a:spcPts val="0"/>
                </a:spcAft>
                <a:buNone/>
              </a:pPr>
              <a:endParaRPr sz="2400" b="1" dirty="0">
                <a:solidFill>
                  <a:srgbClr val="192A72"/>
                </a:solidFill>
              </a:endParaRPr>
            </a:p>
          </p:txBody>
        </p:sp>
        <p:sp>
          <p:nvSpPr>
            <p:cNvPr id="236" name="Google Shape;236;p11"/>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chemeClr val="lt1"/>
                </a:solidFill>
              </a:endParaRPr>
            </a:p>
            <a:p>
              <a:pPr algn="ctr" rtl="1"/>
              <a:r>
                <a:rPr lang="ar-SA" sz="1800" b="1" i="0" u="none" strike="noStrike" cap="none" dirty="0">
                  <a:solidFill>
                    <a:schemeClr val="lt1"/>
                  </a:solidFill>
                </a:rPr>
                <a:t>صلاحية</a:t>
              </a:r>
              <a:endParaRPr lang="ar-SA" sz="1800" dirty="0"/>
            </a:p>
            <a:p>
              <a:pPr marL="0" marR="0" lvl="0" indent="0" algn="ctr" rtl="1">
                <a:spcBef>
                  <a:spcPts val="0"/>
                </a:spcBef>
                <a:spcAft>
                  <a:spcPts val="0"/>
                </a:spcAft>
                <a:buNone/>
              </a:pPr>
              <a:endParaRPr dirty="0"/>
            </a:p>
            <a:p>
              <a:pPr marL="0" marR="0" lvl="0" indent="0" algn="ctr" rtl="1">
                <a:spcBef>
                  <a:spcPts val="0"/>
                </a:spcBef>
                <a:spcAft>
                  <a:spcPts val="0"/>
                </a:spcAft>
                <a:buNone/>
              </a:pPr>
              <a:endParaRPr sz="2400" b="1" dirty="0">
                <a:solidFill>
                  <a:srgbClr val="192A72"/>
                </a:solidFill>
              </a:endParaRPr>
            </a:p>
          </p:txBody>
        </p:sp>
      </p:grpSp>
      <p:sp>
        <p:nvSpPr>
          <p:cNvPr id="2" name="TextBox 1">
            <a:extLst>
              <a:ext uri="{FF2B5EF4-FFF2-40B4-BE49-F238E27FC236}">
                <a16:creationId xmlns:a16="http://schemas.microsoft.com/office/drawing/2014/main" id="{D7FB7FD3-D4A5-4D70-AF7F-1886AF6CDEFB}"/>
              </a:ext>
            </a:extLst>
          </p:cNvPr>
          <p:cNvSpPr txBox="1"/>
          <p:nvPr/>
        </p:nvSpPr>
        <p:spPr>
          <a:xfrm>
            <a:off x="2067951" y="5148775"/>
            <a:ext cx="3214818" cy="461665"/>
          </a:xfrm>
          <a:prstGeom prst="rect">
            <a:avLst/>
          </a:prstGeom>
          <a:noFill/>
        </p:spPr>
        <p:txBody>
          <a:bodyPr wrap="square" rtlCol="1">
            <a:spAutoFit/>
          </a:bodyPr>
          <a:lstStyle/>
          <a:p>
            <a:pPr algn="ctr"/>
            <a:r>
              <a:rPr lang="ar-SA" sz="2400" b="1" dirty="0"/>
              <a:t>موقع هادف – يهدف معين</a:t>
            </a:r>
            <a:endParaRPr lang="he-IL"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txBox="1"/>
          <p:nvPr/>
        </p:nvSpPr>
        <p:spPr>
          <a:xfrm>
            <a:off x="0" y="203291"/>
            <a:ext cx="12192000" cy="87709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2060"/>
              </a:buClr>
              <a:buSzPts val="4800"/>
              <a:buFont typeface="Varela Round"/>
              <a:buNone/>
            </a:pPr>
            <a:r>
              <a:rPr lang="iw-IL" sz="4800" b="1" dirty="0">
                <a:solidFill>
                  <a:srgbClr val="002060"/>
                </a:solidFill>
              </a:rPr>
              <a:t>היקף</a:t>
            </a:r>
            <a:r>
              <a:rPr lang="ar-SA" sz="4800" b="1" dirty="0">
                <a:solidFill>
                  <a:srgbClr val="002060"/>
                </a:solidFill>
              </a:rPr>
              <a:t> – شامل ؟</a:t>
            </a:r>
            <a:endParaRPr dirty="0"/>
          </a:p>
        </p:txBody>
      </p:sp>
      <p:sp>
        <p:nvSpPr>
          <p:cNvPr id="242" name="Google Shape;242;p12"/>
          <p:cNvSpPr/>
          <p:nvPr/>
        </p:nvSpPr>
        <p:spPr>
          <a:xfrm>
            <a:off x="4988152" y="3438832"/>
            <a:ext cx="2182581" cy="1860755"/>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800" b="1" dirty="0">
                <a:solidFill>
                  <a:srgbClr val="192A72"/>
                </a:solidFill>
              </a:rPr>
              <a:t>נושאים</a:t>
            </a:r>
            <a:endParaRPr lang="ar-SA" sz="2800" b="1" dirty="0">
              <a:solidFill>
                <a:srgbClr val="192A72"/>
              </a:solidFill>
            </a:endParaRPr>
          </a:p>
          <a:p>
            <a:pPr marL="0" marR="0" lvl="0" indent="0" algn="ctr" rtl="1">
              <a:spcBef>
                <a:spcPts val="0"/>
              </a:spcBef>
              <a:spcAft>
                <a:spcPts val="0"/>
              </a:spcAft>
              <a:buNone/>
            </a:pPr>
            <a:r>
              <a:rPr lang="ar-SA" sz="2800" b="1" dirty="0">
                <a:solidFill>
                  <a:srgbClr val="192A72"/>
                </a:solidFill>
              </a:rPr>
              <a:t>المواضيع</a:t>
            </a:r>
            <a:endParaRPr sz="2800" b="1" dirty="0">
              <a:solidFill>
                <a:srgbClr val="192A72"/>
              </a:solidFill>
            </a:endParaRPr>
          </a:p>
        </p:txBody>
      </p:sp>
      <p:sp>
        <p:nvSpPr>
          <p:cNvPr id="243" name="Google Shape;243;p12"/>
          <p:cNvSpPr/>
          <p:nvPr/>
        </p:nvSpPr>
        <p:spPr>
          <a:xfrm>
            <a:off x="5004709" y="1362509"/>
            <a:ext cx="2182581" cy="1860755"/>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800" b="1" dirty="0">
                <a:solidFill>
                  <a:srgbClr val="192A72"/>
                </a:solidFill>
              </a:rPr>
              <a:t>עומק</a:t>
            </a:r>
            <a:endParaRPr lang="ar-SA" sz="2800" b="1" dirty="0">
              <a:solidFill>
                <a:srgbClr val="192A72"/>
              </a:solidFill>
            </a:endParaRPr>
          </a:p>
          <a:p>
            <a:pPr marL="0" marR="0" lvl="0" indent="0" algn="ctr" rtl="1">
              <a:spcBef>
                <a:spcPts val="0"/>
              </a:spcBef>
              <a:spcAft>
                <a:spcPts val="0"/>
              </a:spcAft>
              <a:buNone/>
            </a:pPr>
            <a:r>
              <a:rPr lang="ar-SA" sz="2800" b="1" dirty="0">
                <a:solidFill>
                  <a:srgbClr val="192A72"/>
                </a:solidFill>
              </a:rPr>
              <a:t>عمق</a:t>
            </a:r>
            <a:endParaRPr sz="2800" b="1" dirty="0">
              <a:solidFill>
                <a:srgbClr val="192A72"/>
              </a:solidFill>
            </a:endParaRPr>
          </a:p>
        </p:txBody>
      </p:sp>
      <p:sp>
        <p:nvSpPr>
          <p:cNvPr id="244" name="Google Shape;244;p12"/>
          <p:cNvSpPr/>
          <p:nvPr/>
        </p:nvSpPr>
        <p:spPr>
          <a:xfrm>
            <a:off x="3136951" y="2382743"/>
            <a:ext cx="2182581" cy="1860755"/>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800" b="1" dirty="0">
                <a:solidFill>
                  <a:srgbClr val="192A72"/>
                </a:solidFill>
              </a:rPr>
              <a:t>תמונות</a:t>
            </a:r>
            <a:endParaRPr lang="ar-SA" sz="2800" b="1" dirty="0">
              <a:solidFill>
                <a:srgbClr val="192A72"/>
              </a:solidFill>
            </a:endParaRPr>
          </a:p>
          <a:p>
            <a:pPr marL="0" marR="0" lvl="0" indent="0" algn="ctr" rtl="1">
              <a:spcBef>
                <a:spcPts val="0"/>
              </a:spcBef>
              <a:spcAft>
                <a:spcPts val="0"/>
              </a:spcAft>
              <a:buNone/>
            </a:pPr>
            <a:r>
              <a:rPr lang="ar-SA" sz="2800" b="1" dirty="0">
                <a:solidFill>
                  <a:srgbClr val="192A72"/>
                </a:solidFill>
              </a:rPr>
              <a:t>الصور</a:t>
            </a:r>
            <a:endParaRPr sz="2800" b="1" dirty="0">
              <a:solidFill>
                <a:srgbClr val="192A72"/>
              </a:solidFill>
            </a:endParaRPr>
          </a:p>
        </p:txBody>
      </p:sp>
      <p:sp>
        <p:nvSpPr>
          <p:cNvPr id="245" name="Google Shape;245;p12"/>
          <p:cNvSpPr/>
          <p:nvPr/>
        </p:nvSpPr>
        <p:spPr>
          <a:xfrm>
            <a:off x="6845956" y="2379270"/>
            <a:ext cx="2182581" cy="1860755"/>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800" b="1" dirty="0">
                <a:solidFill>
                  <a:srgbClr val="192A72"/>
                </a:solidFill>
              </a:rPr>
              <a:t>קישורים</a:t>
            </a:r>
            <a:endParaRPr lang="ar-SA" sz="2800" b="1" dirty="0">
              <a:solidFill>
                <a:srgbClr val="192A72"/>
              </a:solidFill>
            </a:endParaRPr>
          </a:p>
          <a:p>
            <a:pPr marL="0" marR="0" lvl="0" indent="0" algn="ctr" rtl="1">
              <a:spcBef>
                <a:spcPts val="0"/>
              </a:spcBef>
              <a:spcAft>
                <a:spcPts val="0"/>
              </a:spcAft>
              <a:buNone/>
            </a:pPr>
            <a:r>
              <a:rPr lang="ar-SA" sz="2800" b="1" dirty="0">
                <a:solidFill>
                  <a:srgbClr val="192A72"/>
                </a:solidFill>
              </a:rPr>
              <a:t>الروابط</a:t>
            </a:r>
            <a:endParaRPr sz="2800" b="1" dirty="0">
              <a:solidFill>
                <a:srgbClr val="192A72"/>
              </a:solidFill>
            </a:endParaRPr>
          </a:p>
        </p:txBody>
      </p:sp>
      <p:grpSp>
        <p:nvGrpSpPr>
          <p:cNvPr id="246" name="Google Shape;246;p12"/>
          <p:cNvGrpSpPr/>
          <p:nvPr/>
        </p:nvGrpSpPr>
        <p:grpSpPr>
          <a:xfrm>
            <a:off x="71699" y="5869748"/>
            <a:ext cx="8905156" cy="757302"/>
            <a:chOff x="479032" y="2886741"/>
            <a:chExt cx="11379257" cy="989342"/>
          </a:xfrm>
        </p:grpSpPr>
        <p:sp>
          <p:nvSpPr>
            <p:cNvPr id="247" name="Google Shape;247;p12"/>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chemeClr val="lt1"/>
                  </a:solidFill>
                </a:rPr>
                <a:t>الموثوقية</a:t>
              </a:r>
              <a:endParaRPr dirty="0"/>
            </a:p>
          </p:txBody>
        </p:sp>
        <p:sp>
          <p:nvSpPr>
            <p:cNvPr id="248" name="Google Shape;248;p12"/>
            <p:cNvSpPr/>
            <p:nvPr/>
          </p:nvSpPr>
          <p:spPr>
            <a:xfrm>
              <a:off x="279240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chemeClr val="lt1"/>
                </a:solidFill>
              </a:endParaRPr>
            </a:p>
            <a:p>
              <a:pPr marL="0" marR="0" lvl="0" indent="0" algn="ctr" rtl="1">
                <a:spcBef>
                  <a:spcPts val="0"/>
                </a:spcBef>
                <a:spcAft>
                  <a:spcPts val="0"/>
                </a:spcAft>
                <a:buNone/>
              </a:pPr>
              <a:r>
                <a:rPr lang="ar-SA" sz="1800" b="1" dirty="0">
                  <a:solidFill>
                    <a:schemeClr val="bg1"/>
                  </a:solidFill>
                </a:rPr>
                <a:t>الدقة والموضوعية</a:t>
              </a:r>
              <a:endParaRPr lang="ar-SA" sz="1800" dirty="0">
                <a:solidFill>
                  <a:schemeClr val="bg1"/>
                </a:solidFill>
              </a:endParaRPr>
            </a:p>
            <a:p>
              <a:pPr marL="0" marR="0" lvl="0" indent="0" algn="ctr" rtl="1">
                <a:spcBef>
                  <a:spcPts val="0"/>
                </a:spcBef>
                <a:spcAft>
                  <a:spcPts val="0"/>
                </a:spcAft>
                <a:buNone/>
              </a:pPr>
              <a:endParaRPr sz="2400" b="1" dirty="0">
                <a:solidFill>
                  <a:srgbClr val="192A72"/>
                </a:solidFill>
              </a:endParaRPr>
            </a:p>
          </p:txBody>
        </p:sp>
        <p:sp>
          <p:nvSpPr>
            <p:cNvPr id="249" name="Google Shape;249;p12"/>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err="1">
                  <a:solidFill>
                    <a:schemeClr val="lt1"/>
                  </a:solidFill>
                </a:rPr>
                <a:t>حتلنة</a:t>
              </a:r>
              <a:endParaRPr sz="1000" b="1" dirty="0">
                <a:solidFill>
                  <a:srgbClr val="192A72"/>
                </a:solidFill>
              </a:endParaRPr>
            </a:p>
          </p:txBody>
        </p:sp>
        <p:sp>
          <p:nvSpPr>
            <p:cNvPr id="250" name="Google Shape;250;p12"/>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chemeClr val="lt1"/>
                </a:solidFill>
              </a:endParaRPr>
            </a:p>
            <a:p>
              <a:pPr marL="0" marR="0" lvl="0" indent="0" algn="ctr" rtl="1">
                <a:spcBef>
                  <a:spcPts val="0"/>
                </a:spcBef>
                <a:spcAft>
                  <a:spcPts val="0"/>
                </a:spcAft>
                <a:buNone/>
              </a:pPr>
              <a:r>
                <a:rPr lang="ar-SA" sz="1800" b="1" dirty="0">
                  <a:solidFill>
                    <a:srgbClr val="92D050"/>
                  </a:solidFill>
                </a:rPr>
                <a:t>نطاق</a:t>
              </a:r>
              <a:endParaRPr dirty="0"/>
            </a:p>
            <a:p>
              <a:pPr marL="0" marR="0" lvl="0" indent="0" algn="ctr" rtl="1">
                <a:spcBef>
                  <a:spcPts val="0"/>
                </a:spcBef>
                <a:spcAft>
                  <a:spcPts val="0"/>
                </a:spcAft>
                <a:buNone/>
              </a:pPr>
              <a:endParaRPr sz="2400" b="1" dirty="0">
                <a:solidFill>
                  <a:srgbClr val="192A72"/>
                </a:solidFill>
              </a:endParaRPr>
            </a:p>
          </p:txBody>
        </p:sp>
        <p:sp>
          <p:nvSpPr>
            <p:cNvPr id="251" name="Google Shape;251;p12"/>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dirty="0">
                <a:solidFill>
                  <a:schemeClr val="lt1"/>
                </a:solidFill>
              </a:endParaRPr>
            </a:p>
            <a:p>
              <a:pPr marL="0" marR="0" lvl="0" indent="0" algn="ctr" rtl="1">
                <a:spcBef>
                  <a:spcPts val="0"/>
                </a:spcBef>
                <a:spcAft>
                  <a:spcPts val="0"/>
                </a:spcAft>
                <a:buNone/>
              </a:pPr>
              <a:r>
                <a:rPr lang="ar-SA" sz="1800" b="1" dirty="0">
                  <a:solidFill>
                    <a:schemeClr val="lt1"/>
                  </a:solidFill>
                </a:rPr>
                <a:t>صلاحية</a:t>
              </a:r>
              <a:endParaRPr dirty="0"/>
            </a:p>
            <a:p>
              <a:pPr marL="0" marR="0" lvl="0" indent="0" algn="ctr" rtl="1">
                <a:spcBef>
                  <a:spcPts val="0"/>
                </a:spcBef>
                <a:spcAft>
                  <a:spcPts val="0"/>
                </a:spcAft>
                <a:buNone/>
              </a:pPr>
              <a:endParaRPr sz="2400" b="1" dirty="0">
                <a:solidFill>
                  <a:srgbClr val="192A72"/>
                </a:solidFill>
              </a:endParaRPr>
            </a:p>
          </p:txBody>
        </p:sp>
      </p:grpSp>
      <p:sp>
        <p:nvSpPr>
          <p:cNvPr id="13" name="TextBox 12">
            <a:extLst>
              <a:ext uri="{FF2B5EF4-FFF2-40B4-BE49-F238E27FC236}">
                <a16:creationId xmlns:a16="http://schemas.microsoft.com/office/drawing/2014/main" id="{A61C5188-3E89-451E-B93F-066DF80B39E8}"/>
              </a:ext>
            </a:extLst>
          </p:cNvPr>
          <p:cNvSpPr txBox="1"/>
          <p:nvPr/>
        </p:nvSpPr>
        <p:spPr>
          <a:xfrm>
            <a:off x="608919" y="2478650"/>
            <a:ext cx="3214818" cy="830997"/>
          </a:xfrm>
          <a:prstGeom prst="rect">
            <a:avLst/>
          </a:prstGeom>
          <a:noFill/>
        </p:spPr>
        <p:txBody>
          <a:bodyPr wrap="square" rtlCol="1">
            <a:spAutoFit/>
          </a:bodyPr>
          <a:lstStyle/>
          <a:p>
            <a:pPr algn="ctr"/>
            <a:r>
              <a:rPr lang="he-IL" sz="2400" b="1" dirty="0" err="1"/>
              <a:t>הנגשת</a:t>
            </a:r>
            <a:r>
              <a:rPr lang="he-IL" sz="2400" b="1" dirty="0"/>
              <a:t> מידע דרך </a:t>
            </a:r>
            <a:r>
              <a:rPr lang="he-IL" sz="2400" b="1" dirty="0" err="1"/>
              <a:t>הוזואליזציה</a:t>
            </a:r>
            <a:endParaRPr lang="he-IL"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7" name="Google Shape;257;p13" descr="תמונה שמכילה ציור&#10;&#10;התיאור נוצר באופן אוטומטי"/>
          <p:cNvPicPr preferRelativeResize="0"/>
          <p:nvPr/>
        </p:nvPicPr>
        <p:blipFill rotWithShape="1">
          <a:blip r:embed="rId3">
            <a:alphaModFix/>
          </a:blip>
          <a:srcRect/>
          <a:stretch/>
        </p:blipFill>
        <p:spPr>
          <a:xfrm>
            <a:off x="785660" y="2823396"/>
            <a:ext cx="2397918" cy="2397918"/>
          </a:xfrm>
          <a:prstGeom prst="rect">
            <a:avLst/>
          </a:prstGeom>
          <a:noFill/>
          <a:ln>
            <a:noFill/>
          </a:ln>
        </p:spPr>
      </p:pic>
      <p:sp>
        <p:nvSpPr>
          <p:cNvPr id="258" name="Google Shape;258;p13"/>
          <p:cNvSpPr txBox="1"/>
          <p:nvPr/>
        </p:nvSpPr>
        <p:spPr>
          <a:xfrm>
            <a:off x="2536031" y="1485901"/>
            <a:ext cx="7300913" cy="1661953"/>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ar-SA" sz="2400" dirty="0">
                <a:solidFill>
                  <a:schemeClr val="dk1"/>
                </a:solidFill>
              </a:rPr>
              <a:t>أدخل المواقع باستخدام مسح </a:t>
            </a:r>
            <a:r>
              <a:rPr lang="en-US" sz="2400" dirty="0">
                <a:solidFill>
                  <a:schemeClr val="dk1"/>
                </a:solidFill>
              </a:rPr>
              <a:t>QR.</a:t>
            </a:r>
          </a:p>
          <a:p>
            <a:pPr marL="0" marR="0" lvl="0" indent="0" algn="r" rtl="1">
              <a:lnSpc>
                <a:spcPct val="150000"/>
              </a:lnSpc>
              <a:spcBef>
                <a:spcPts val="0"/>
              </a:spcBef>
              <a:spcAft>
                <a:spcPts val="0"/>
              </a:spcAft>
              <a:buNone/>
            </a:pPr>
            <a:r>
              <a:rPr lang="ar-SA" sz="2400" dirty="0">
                <a:solidFill>
                  <a:schemeClr val="dk1"/>
                </a:solidFill>
              </a:rPr>
              <a:t>قم بتقييمها والمعلومات الموجودة بها حسب المعايير </a:t>
            </a:r>
            <a:r>
              <a:rPr lang="iw-IL" sz="1800" dirty="0">
                <a:solidFill>
                  <a:schemeClr val="dk1"/>
                </a:solidFill>
              </a:rPr>
              <a:t>:</a:t>
            </a:r>
            <a:endParaRPr dirty="0"/>
          </a:p>
          <a:p>
            <a:pPr marL="0" marR="0" lvl="0" indent="0" algn="r" rtl="1">
              <a:lnSpc>
                <a:spcPct val="150000"/>
              </a:lnSpc>
              <a:spcBef>
                <a:spcPts val="0"/>
              </a:spcBef>
              <a:spcAft>
                <a:spcPts val="0"/>
              </a:spcAft>
              <a:buNone/>
            </a:pPr>
            <a:endParaRPr sz="2000" dirty="0">
              <a:solidFill>
                <a:schemeClr val="dk1"/>
              </a:solidFill>
            </a:endParaRPr>
          </a:p>
        </p:txBody>
      </p:sp>
      <p:sp>
        <p:nvSpPr>
          <p:cNvPr id="259" name="Google Shape;259;p13"/>
          <p:cNvSpPr txBox="1"/>
          <p:nvPr/>
        </p:nvSpPr>
        <p:spPr>
          <a:xfrm>
            <a:off x="5925088" y="2626486"/>
            <a:ext cx="3919302" cy="2862282"/>
          </a:xfrm>
          <a:prstGeom prst="rect">
            <a:avLst/>
          </a:prstGeom>
          <a:noFill/>
          <a:ln>
            <a:noFill/>
          </a:ln>
        </p:spPr>
        <p:txBody>
          <a:bodyPr spcFirstLastPara="1" wrap="square" lIns="91425" tIns="45700" rIns="91425" bIns="45700" anchor="t" anchorCtr="0">
            <a:spAutoFit/>
          </a:bodyPr>
          <a:lstStyle/>
          <a:p>
            <a:pPr marL="285750" marR="0" lvl="0" indent="-285750" algn="r" rtl="1">
              <a:lnSpc>
                <a:spcPct val="150000"/>
              </a:lnSpc>
              <a:spcBef>
                <a:spcPts val="0"/>
              </a:spcBef>
              <a:spcAft>
                <a:spcPts val="0"/>
              </a:spcAft>
              <a:buClr>
                <a:schemeClr val="dk1"/>
              </a:buClr>
              <a:buSzPts val="2400"/>
              <a:buChar char="•"/>
            </a:pPr>
            <a:r>
              <a:rPr lang="ar-SA" sz="2400" dirty="0">
                <a:solidFill>
                  <a:schemeClr val="dk1"/>
                </a:solidFill>
              </a:rPr>
              <a:t>صلاحية</a:t>
            </a:r>
          </a:p>
          <a:p>
            <a:pPr marL="285750" marR="0" lvl="0" indent="-285750" algn="r" rtl="1">
              <a:lnSpc>
                <a:spcPct val="150000"/>
              </a:lnSpc>
              <a:spcBef>
                <a:spcPts val="0"/>
              </a:spcBef>
              <a:spcAft>
                <a:spcPts val="0"/>
              </a:spcAft>
              <a:buClr>
                <a:schemeClr val="dk1"/>
              </a:buClr>
              <a:buSzPts val="2400"/>
              <a:buChar char="•"/>
            </a:pPr>
            <a:r>
              <a:rPr lang="ar-SA" sz="2400" dirty="0">
                <a:solidFill>
                  <a:schemeClr val="dk1"/>
                </a:solidFill>
              </a:rPr>
              <a:t>الموثوقية</a:t>
            </a:r>
          </a:p>
          <a:p>
            <a:pPr marL="285750" marR="0" lvl="0" indent="-285750" algn="r" rtl="1">
              <a:lnSpc>
                <a:spcPct val="150000"/>
              </a:lnSpc>
              <a:spcBef>
                <a:spcPts val="0"/>
              </a:spcBef>
              <a:spcAft>
                <a:spcPts val="0"/>
              </a:spcAft>
              <a:buClr>
                <a:schemeClr val="dk1"/>
              </a:buClr>
              <a:buSzPts val="2400"/>
              <a:buChar char="•"/>
            </a:pPr>
            <a:r>
              <a:rPr lang="ar-SA" sz="2400" dirty="0">
                <a:solidFill>
                  <a:schemeClr val="dk1"/>
                </a:solidFill>
              </a:rPr>
              <a:t>التحديثات</a:t>
            </a:r>
          </a:p>
          <a:p>
            <a:pPr marL="285750" marR="0" lvl="0" indent="-285750" algn="r" rtl="1">
              <a:lnSpc>
                <a:spcPct val="150000"/>
              </a:lnSpc>
              <a:spcBef>
                <a:spcPts val="0"/>
              </a:spcBef>
              <a:spcAft>
                <a:spcPts val="0"/>
              </a:spcAft>
              <a:buClr>
                <a:schemeClr val="dk1"/>
              </a:buClr>
              <a:buSzPts val="2400"/>
              <a:buChar char="•"/>
            </a:pPr>
            <a:r>
              <a:rPr lang="ar-SA" sz="2400" dirty="0">
                <a:solidFill>
                  <a:schemeClr val="dk1"/>
                </a:solidFill>
              </a:rPr>
              <a:t>الدقة والموضوعية</a:t>
            </a:r>
          </a:p>
          <a:p>
            <a:pPr marL="285750" marR="0" lvl="0" indent="-285750" algn="r" rtl="1">
              <a:lnSpc>
                <a:spcPct val="150000"/>
              </a:lnSpc>
              <a:spcBef>
                <a:spcPts val="0"/>
              </a:spcBef>
              <a:spcAft>
                <a:spcPts val="0"/>
              </a:spcAft>
              <a:buClr>
                <a:schemeClr val="dk1"/>
              </a:buClr>
              <a:buSzPts val="2400"/>
              <a:buChar char="•"/>
            </a:pPr>
            <a:r>
              <a:rPr lang="ar-SA" sz="2400" dirty="0">
                <a:solidFill>
                  <a:schemeClr val="dk1"/>
                </a:solidFill>
              </a:rPr>
              <a:t>نطاق</a:t>
            </a:r>
            <a:endParaRPr sz="2400" dirty="0">
              <a:solidFill>
                <a:schemeClr val="dk1"/>
              </a:solidFill>
            </a:endParaRPr>
          </a:p>
        </p:txBody>
      </p:sp>
      <p:pic>
        <p:nvPicPr>
          <p:cNvPr id="260" name="Google Shape;260;p13" descr="תמונה שמכילה ציור&#10;&#10;התיאור נוצר באופן אוטומטי"/>
          <p:cNvPicPr preferRelativeResize="0"/>
          <p:nvPr/>
        </p:nvPicPr>
        <p:blipFill rotWithShape="1">
          <a:blip r:embed="rId4">
            <a:alphaModFix/>
          </a:blip>
          <a:srcRect/>
          <a:stretch/>
        </p:blipFill>
        <p:spPr>
          <a:xfrm>
            <a:off x="3964628" y="2873402"/>
            <a:ext cx="2347912" cy="2347912"/>
          </a:xfrm>
          <a:prstGeom prst="rect">
            <a:avLst/>
          </a:prstGeom>
          <a:noFill/>
          <a:ln>
            <a:noFill/>
          </a:ln>
        </p:spPr>
      </p:pic>
      <p:sp>
        <p:nvSpPr>
          <p:cNvPr id="261" name="Google Shape;261;p13"/>
          <p:cNvSpPr txBox="1">
            <a:spLocks noGrp="1"/>
          </p:cNvSpPr>
          <p:nvPr>
            <p:ph type="ctrTitle"/>
          </p:nvPr>
        </p:nvSpPr>
        <p:spPr>
          <a:xfrm>
            <a:off x="136687" y="670344"/>
            <a:ext cx="12099600" cy="6375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800"/>
              <a:buFont typeface="Varela Round"/>
              <a:buNone/>
            </a:pPr>
            <a:r>
              <a:rPr lang="ar-SA" sz="4800" b="1" dirty="0">
                <a:latin typeface="Arial"/>
                <a:ea typeface="Arial"/>
                <a:cs typeface="Arial"/>
                <a:sym typeface="Arial"/>
              </a:rPr>
              <a:t>تمرين</a:t>
            </a:r>
            <a:endParaRPr dirty="0">
              <a:latin typeface="Arial"/>
              <a:ea typeface="Arial"/>
              <a:cs typeface="Arial"/>
              <a:sym typeface="Arial"/>
            </a:endParaRPr>
          </a:p>
        </p:txBody>
      </p:sp>
      <p:sp>
        <p:nvSpPr>
          <p:cNvPr id="5" name="כותרת 4">
            <a:extLst>
              <a:ext uri="{FF2B5EF4-FFF2-40B4-BE49-F238E27FC236}">
                <a16:creationId xmlns:a16="http://schemas.microsoft.com/office/drawing/2014/main" id="{C0494D07-4DD5-4977-B3D5-0E6B0CA193BA}"/>
              </a:ext>
            </a:extLst>
          </p:cNvPr>
          <p:cNvSpPr>
            <a:spLocks noGrp="1"/>
          </p:cNvSpPr>
          <p:nvPr>
            <p:ph type="ctrTitle"/>
          </p:nvPr>
        </p:nvSpPr>
        <p:spPr/>
        <p:txBody>
          <a:bodyPr/>
          <a:lstStyle/>
          <a:p>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ar-SA" dirty="0">
                <a:solidFill>
                  <a:srgbClr val="192A72"/>
                </a:solidFill>
                <a:latin typeface="Arial"/>
                <a:ea typeface="Arial"/>
                <a:cs typeface="Arial"/>
                <a:sym typeface="Arial"/>
              </a:rPr>
              <a:t>ماذا سنتعلم اليوم</a:t>
            </a:r>
            <a:endParaRPr dirty="0">
              <a:latin typeface="Arial"/>
              <a:ea typeface="Arial"/>
              <a:cs typeface="Arial"/>
              <a:sym typeface="Arial"/>
            </a:endParaRPr>
          </a:p>
        </p:txBody>
      </p:sp>
      <p:sp>
        <p:nvSpPr>
          <p:cNvPr id="122" name="Google Shape;122;p3"/>
          <p:cNvSpPr txBox="1">
            <a:spLocks noGrp="1"/>
          </p:cNvSpPr>
          <p:nvPr>
            <p:ph type="body" idx="1"/>
          </p:nvPr>
        </p:nvSpPr>
        <p:spPr>
          <a:xfrm>
            <a:off x="722442" y="1169194"/>
            <a:ext cx="8537543" cy="3529012"/>
          </a:xfrm>
          <a:prstGeom prst="rect">
            <a:avLst/>
          </a:prstGeom>
          <a:noFill/>
          <a:ln>
            <a:noFill/>
          </a:ln>
        </p:spPr>
        <p:txBody>
          <a:bodyPr spcFirstLastPara="1" wrap="square" lIns="91425" tIns="45700" rIns="91425" bIns="45700" anchor="ctr" anchorCtr="0">
            <a:noAutofit/>
          </a:bodyPr>
          <a:lstStyle/>
          <a:p>
            <a:pPr marL="642957" lvl="0" indent="-457200">
              <a:lnSpc>
                <a:spcPct val="150000"/>
              </a:lnSpc>
              <a:spcBef>
                <a:spcPts val="0"/>
              </a:spcBef>
              <a:buChar char="•"/>
            </a:pPr>
            <a:r>
              <a:rPr lang="iw-IL" dirty="0">
                <a:latin typeface="Arial"/>
                <a:ea typeface="Arial"/>
                <a:cs typeface="Arial"/>
                <a:sym typeface="Arial"/>
              </a:rPr>
              <a:t>הערכת אמינות מקור מידע</a:t>
            </a:r>
            <a:r>
              <a:rPr lang="ar-SA" dirty="0">
                <a:latin typeface="Arial"/>
                <a:ea typeface="Arial"/>
                <a:cs typeface="Arial"/>
                <a:sym typeface="Arial"/>
              </a:rPr>
              <a:t> - تقييم موثوقية مصدر المعلومات</a:t>
            </a:r>
            <a:endParaRPr dirty="0">
              <a:latin typeface="Arial"/>
              <a:ea typeface="Arial"/>
              <a:cs typeface="Arial"/>
              <a:sym typeface="Arial"/>
            </a:endParaRPr>
          </a:p>
          <a:p>
            <a:pPr marL="642957" lvl="0" indent="-457200" algn="r" rtl="1">
              <a:lnSpc>
                <a:spcPct val="150000"/>
              </a:lnSpc>
              <a:spcBef>
                <a:spcPts val="560"/>
              </a:spcBef>
              <a:spcAft>
                <a:spcPts val="0"/>
              </a:spcAft>
              <a:buClr>
                <a:srgbClr val="12B4BC"/>
              </a:buClr>
              <a:buSzPts val="2800"/>
              <a:buChar char="•"/>
            </a:pPr>
            <a:r>
              <a:rPr lang="iw-IL" dirty="0">
                <a:latin typeface="Arial"/>
                <a:ea typeface="Arial"/>
                <a:cs typeface="Arial"/>
                <a:sym typeface="Arial"/>
              </a:rPr>
              <a:t>סוגי אתרים</a:t>
            </a:r>
            <a:r>
              <a:rPr lang="ar-SA" dirty="0">
                <a:latin typeface="Arial"/>
                <a:ea typeface="Arial"/>
                <a:cs typeface="Arial"/>
                <a:sym typeface="Arial"/>
              </a:rPr>
              <a:t> – أنواع المواقع</a:t>
            </a:r>
            <a:endParaRPr dirty="0">
              <a:latin typeface="Arial"/>
              <a:ea typeface="Arial"/>
              <a:cs typeface="Arial"/>
              <a:sym typeface="Arial"/>
            </a:endParaRPr>
          </a:p>
          <a:p>
            <a:pPr marL="642957" lvl="0" indent="-457200" algn="r" rtl="1">
              <a:lnSpc>
                <a:spcPct val="150000"/>
              </a:lnSpc>
              <a:spcBef>
                <a:spcPts val="560"/>
              </a:spcBef>
              <a:spcAft>
                <a:spcPts val="0"/>
              </a:spcAft>
              <a:buClr>
                <a:srgbClr val="12B4BC"/>
              </a:buClr>
              <a:buSzPts val="2800"/>
              <a:buChar char="•"/>
            </a:pPr>
            <a:r>
              <a:rPr lang="iw-IL" dirty="0">
                <a:latin typeface="Arial"/>
                <a:ea typeface="Arial"/>
                <a:cs typeface="Arial"/>
                <a:sym typeface="Arial"/>
              </a:rPr>
              <a:t>סוגי סיומות לכתובות URL</a:t>
            </a:r>
            <a:r>
              <a:rPr lang="ar-SA" dirty="0">
                <a:latin typeface="Arial"/>
                <a:ea typeface="Arial"/>
                <a:cs typeface="Arial"/>
                <a:sym typeface="Arial"/>
              </a:rPr>
              <a:t> – أنواع نهايات عناوين مواقع الانترنت</a:t>
            </a:r>
            <a:endParaRPr dirty="0">
              <a:latin typeface="Arial"/>
              <a:ea typeface="Arial"/>
              <a:cs typeface="Arial"/>
              <a:sym typeface="Arial"/>
            </a:endParaRPr>
          </a:p>
          <a:p>
            <a:pPr marL="185757" lvl="0" indent="0" algn="r" rtl="1">
              <a:spcBef>
                <a:spcPts val="560"/>
              </a:spcBef>
              <a:spcAft>
                <a:spcPts val="0"/>
              </a:spcAft>
              <a:buClr>
                <a:srgbClr val="12B4BC"/>
              </a:buClr>
              <a:buSzPts val="2800"/>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ctrTitle"/>
          </p:nvPr>
        </p:nvSpPr>
        <p:spPr>
          <a:xfrm>
            <a:off x="1" y="2270759"/>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ar-SA" dirty="0">
                <a:solidFill>
                  <a:srgbClr val="192A72"/>
                </a:solidFill>
                <a:latin typeface="Arial"/>
                <a:ea typeface="Arial"/>
                <a:cs typeface="Arial"/>
                <a:sym typeface="Arial"/>
              </a:rPr>
              <a:t>تقييم الموقع</a:t>
            </a:r>
            <a:endParaRPr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6618225" y="1083857"/>
            <a:ext cx="5268976" cy="4259308"/>
          </a:xfrm>
          <a:prstGeom prst="rect">
            <a:avLst/>
          </a:prstGeom>
          <a:noFill/>
          <a:ln>
            <a:noFill/>
          </a:ln>
        </p:spPr>
        <p:txBody>
          <a:bodyPr spcFirstLastPara="1" wrap="square" lIns="36000" tIns="0" rIns="36000" bIns="0" anchor="ctr" anchorCtr="0">
            <a:noAutofit/>
          </a:bodyPr>
          <a:lstStyle/>
          <a:p>
            <a:pPr marL="536629" lvl="0" algn="just">
              <a:buClr>
                <a:srgbClr val="192A72"/>
              </a:buClr>
              <a:buSzPts val="2800"/>
            </a:pPr>
            <a:r>
              <a:rPr lang="iw-IL" sz="2800" b="0" dirty="0">
                <a:solidFill>
                  <a:srgbClr val="192A72"/>
                </a:solidFill>
                <a:latin typeface="Arial"/>
                <a:ea typeface="Arial"/>
                <a:cs typeface="Arial"/>
                <a:sym typeface="Arial"/>
              </a:rPr>
              <a:t>מצב,</a:t>
            </a:r>
            <a:r>
              <a:rPr lang="iw-IL" sz="3200" b="0" dirty="0">
                <a:latin typeface="Arial"/>
                <a:ea typeface="Arial"/>
                <a:cs typeface="Arial"/>
                <a:sym typeface="Arial"/>
              </a:rPr>
              <a:t> </a:t>
            </a:r>
            <a:r>
              <a:rPr lang="iw-IL" sz="2800" b="0" dirty="0">
                <a:solidFill>
                  <a:srgbClr val="192A72"/>
                </a:solidFill>
                <a:latin typeface="Arial"/>
                <a:ea typeface="Arial"/>
                <a:cs typeface="Arial"/>
                <a:sym typeface="Arial"/>
              </a:rPr>
              <a:t>שמקשה על בחירת המידע האמין ובעקבות כך עשוי לייצר מצב של קבלת החלטות או גיבוש דעה באופן שגוי.</a:t>
            </a:r>
            <a:br>
              <a:rPr lang="ar-SA" sz="2800" b="0" dirty="0">
                <a:solidFill>
                  <a:srgbClr val="192A72"/>
                </a:solidFill>
                <a:latin typeface="Arial"/>
                <a:ea typeface="Arial"/>
                <a:cs typeface="Arial"/>
                <a:sym typeface="Arial"/>
              </a:rPr>
            </a:br>
            <a:r>
              <a:rPr lang="ar-SA" sz="2800" b="0" dirty="0">
                <a:solidFill>
                  <a:srgbClr val="192A72"/>
                </a:solidFill>
                <a:latin typeface="Arial"/>
                <a:ea typeface="Arial"/>
                <a:cs typeface="Arial"/>
                <a:sym typeface="Arial"/>
              </a:rPr>
              <a:t>الموقف الذي يجعل من الصعب اختيار المعلومات الموثوقة ونتيجة لذلك قد ينتج عنه موقف من اتخاذ القرارات أو صياغة رأي بشكل غير صحيح.</a:t>
            </a:r>
            <a:endParaRPr sz="3200" b="0" dirty="0">
              <a:solidFill>
                <a:srgbClr val="192A72"/>
              </a:solidFill>
              <a:latin typeface="Arial"/>
              <a:ea typeface="Arial"/>
              <a:cs typeface="Arial"/>
              <a:sym typeface="Arial"/>
            </a:endParaRPr>
          </a:p>
        </p:txBody>
      </p:sp>
      <p:pic>
        <p:nvPicPr>
          <p:cNvPr id="133" name="Google Shape;133;p5"/>
          <p:cNvPicPr preferRelativeResize="0"/>
          <p:nvPr/>
        </p:nvPicPr>
        <p:blipFill rotWithShape="1">
          <a:blip r:embed="rId3">
            <a:alphaModFix/>
          </a:blip>
          <a:srcRect/>
          <a:stretch/>
        </p:blipFill>
        <p:spPr>
          <a:xfrm>
            <a:off x="864584" y="1182179"/>
            <a:ext cx="5388733" cy="3909756"/>
          </a:xfrm>
          <a:prstGeom prst="rect">
            <a:avLst/>
          </a:prstGeom>
          <a:noFill/>
          <a:ln>
            <a:noFill/>
          </a:ln>
        </p:spPr>
      </p:pic>
      <p:sp>
        <p:nvSpPr>
          <p:cNvPr id="134" name="Google Shape;134;p5"/>
          <p:cNvSpPr/>
          <p:nvPr/>
        </p:nvSpPr>
        <p:spPr>
          <a:xfrm>
            <a:off x="0" y="253128"/>
            <a:ext cx="12191999" cy="707886"/>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000" b="1" i="0" u="none" strike="noStrike" cap="none" dirty="0">
                <a:solidFill>
                  <a:schemeClr val="dk1"/>
                </a:solidFill>
              </a:rPr>
              <a:t>היצף מידע</a:t>
            </a:r>
            <a:r>
              <a:rPr lang="ar-SA" sz="4000" b="1" i="0" u="none" strike="noStrike" cap="none" dirty="0">
                <a:solidFill>
                  <a:schemeClr val="dk1"/>
                </a:solidFill>
              </a:rPr>
              <a:t> – تدفق المعلومات</a:t>
            </a:r>
            <a:endParaRPr sz="4000" b="1" i="0" u="none" strike="noStrike" cap="none"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0" y="481015"/>
            <a:ext cx="12192000" cy="1143000"/>
          </a:xfrm>
          <a:prstGeom prst="rect">
            <a:avLst/>
          </a:prstGeom>
          <a:noFill/>
          <a:ln>
            <a:noFill/>
          </a:ln>
        </p:spPr>
        <p:txBody>
          <a:bodyPr spcFirstLastPara="1" wrap="square" lIns="36000" tIns="0" rIns="36000" bIns="0" anchor="ctr" anchorCtr="0">
            <a:noAutofit/>
          </a:bodyPr>
          <a:lstStyle/>
          <a:p>
            <a:pPr marL="536629" lvl="0" indent="0" algn="ctr" rtl="1">
              <a:spcBef>
                <a:spcPts val="0"/>
              </a:spcBef>
              <a:spcAft>
                <a:spcPts val="0"/>
              </a:spcAft>
              <a:buClr>
                <a:srgbClr val="002060"/>
              </a:buClr>
              <a:buSzPts val="4800"/>
              <a:buFont typeface="Varela Round"/>
              <a:buNone/>
            </a:pPr>
            <a:r>
              <a:rPr lang="iw-IL" sz="4400" i="0" dirty="0">
                <a:solidFill>
                  <a:srgbClr val="002060"/>
                </a:solidFill>
                <a:latin typeface="Arial"/>
                <a:ea typeface="Arial"/>
                <a:cs typeface="Arial"/>
                <a:sym typeface="Arial"/>
              </a:rPr>
              <a:t>הערכת אמינות מקור המידע</a:t>
            </a:r>
            <a:r>
              <a:rPr lang="ar-SA" sz="4400" i="0" dirty="0">
                <a:solidFill>
                  <a:srgbClr val="002060"/>
                </a:solidFill>
                <a:latin typeface="Arial"/>
                <a:ea typeface="Arial"/>
                <a:cs typeface="Arial"/>
                <a:sym typeface="Arial"/>
              </a:rPr>
              <a:t> – </a:t>
            </a:r>
            <a:br>
              <a:rPr lang="ar-SA" sz="4400" i="0" dirty="0">
                <a:solidFill>
                  <a:srgbClr val="002060"/>
                </a:solidFill>
                <a:latin typeface="Arial"/>
                <a:ea typeface="Arial"/>
                <a:cs typeface="Arial"/>
                <a:sym typeface="Arial"/>
              </a:rPr>
            </a:br>
            <a:r>
              <a:rPr lang="ar-SA" sz="4400" i="0" dirty="0">
                <a:solidFill>
                  <a:srgbClr val="002060"/>
                </a:solidFill>
                <a:latin typeface="Arial"/>
                <a:ea typeface="Arial"/>
                <a:cs typeface="Arial"/>
                <a:sym typeface="Arial"/>
              </a:rPr>
              <a:t>تقييم مصداقية مصدر المعلومات</a:t>
            </a:r>
            <a:endParaRPr sz="4400" dirty="0">
              <a:latin typeface="Arial"/>
              <a:ea typeface="Arial"/>
              <a:cs typeface="Arial"/>
              <a:sym typeface="Arial"/>
            </a:endParaRPr>
          </a:p>
        </p:txBody>
      </p:sp>
      <p:sp>
        <p:nvSpPr>
          <p:cNvPr id="140" name="Google Shape;140;p6" descr="×ª××¦××ª ×ª××× × ×¢×××¨ ×¡××× ×©×××"/>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1" name="Google Shape;141;p6" descr="×ª××¦××ª ×ª××× × ×¢×××¨ ×¡××× ×©×××"/>
          <p:cNvSpPr/>
          <p:nvPr/>
        </p:nvSpPr>
        <p:spPr>
          <a:xfrm>
            <a:off x="1831975" y="7938"/>
            <a:ext cx="304800" cy="30480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nvGrpSpPr>
          <p:cNvPr id="142" name="Google Shape;142;p6"/>
          <p:cNvGrpSpPr/>
          <p:nvPr/>
        </p:nvGrpSpPr>
        <p:grpSpPr>
          <a:xfrm>
            <a:off x="201169" y="2145814"/>
            <a:ext cx="11379257" cy="989342"/>
            <a:chOff x="479032" y="2886741"/>
            <a:chExt cx="11379257" cy="989342"/>
          </a:xfrm>
        </p:grpSpPr>
        <p:sp>
          <p:nvSpPr>
            <p:cNvPr id="143" name="Google Shape;143;p6"/>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i="0" u="none" strike="noStrike" cap="none" dirty="0">
                  <a:solidFill>
                    <a:schemeClr val="lt1"/>
                  </a:solidFill>
                </a:rPr>
                <a:t>אמינות האתר</a:t>
              </a:r>
              <a:endParaRPr sz="2400" b="1" i="0" u="none" strike="noStrike" cap="none" dirty="0">
                <a:solidFill>
                  <a:srgbClr val="192A72"/>
                </a:solidFill>
              </a:endParaRPr>
            </a:p>
          </p:txBody>
        </p:sp>
        <p:sp>
          <p:nvSpPr>
            <p:cNvPr id="144" name="Google Shape;144;p6"/>
            <p:cNvSpPr/>
            <p:nvPr/>
          </p:nvSpPr>
          <p:spPr>
            <a:xfrm>
              <a:off x="279240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iw-IL" sz="2400" b="1" i="0" u="none" strike="noStrike" cap="none" dirty="0">
                  <a:solidFill>
                    <a:schemeClr val="lt1"/>
                  </a:solidFill>
                </a:rPr>
                <a:t>דיוק ואובייקטיביות </a:t>
              </a:r>
              <a:endParaRPr dirty="0"/>
            </a:p>
            <a:p>
              <a:pPr marL="0" marR="0" lvl="0" indent="0" algn="ctr" rtl="1">
                <a:spcBef>
                  <a:spcPts val="0"/>
                </a:spcBef>
                <a:spcAft>
                  <a:spcPts val="0"/>
                </a:spcAft>
                <a:buNone/>
              </a:pPr>
              <a:endParaRPr sz="2400" b="1" i="0" u="none" strike="noStrike" cap="none" dirty="0">
                <a:solidFill>
                  <a:srgbClr val="192A72"/>
                </a:solidFill>
              </a:endParaRPr>
            </a:p>
          </p:txBody>
        </p:sp>
        <p:sp>
          <p:nvSpPr>
            <p:cNvPr id="145" name="Google Shape;145;p6"/>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i="0" u="none" strike="noStrike" cap="none" dirty="0">
                  <a:solidFill>
                    <a:schemeClr val="lt1"/>
                  </a:solidFill>
                </a:rPr>
                <a:t>עדכניות</a:t>
              </a:r>
              <a:endParaRPr sz="1100" b="1" i="0" u="none" strike="noStrike" cap="none" dirty="0">
                <a:solidFill>
                  <a:srgbClr val="192A72"/>
                </a:solidFill>
              </a:endParaRPr>
            </a:p>
          </p:txBody>
        </p:sp>
        <p:sp>
          <p:nvSpPr>
            <p:cNvPr id="146" name="Google Shape;146;p6"/>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iw-IL" sz="2400" b="1" i="0" u="none" strike="noStrike" cap="none" dirty="0">
                  <a:solidFill>
                    <a:schemeClr val="lt1"/>
                  </a:solidFill>
                </a:rPr>
                <a:t>היקף</a:t>
              </a:r>
              <a:endParaRPr dirty="0"/>
            </a:p>
            <a:p>
              <a:pPr marL="0" marR="0" lvl="0" indent="0" algn="ctr" rtl="1">
                <a:spcBef>
                  <a:spcPts val="0"/>
                </a:spcBef>
                <a:spcAft>
                  <a:spcPts val="0"/>
                </a:spcAft>
                <a:buNone/>
              </a:pPr>
              <a:endParaRPr sz="2400" b="1" i="0" u="none" strike="noStrike" cap="none" dirty="0">
                <a:solidFill>
                  <a:srgbClr val="192A72"/>
                </a:solidFill>
              </a:endParaRPr>
            </a:p>
          </p:txBody>
        </p:sp>
        <p:sp>
          <p:nvSpPr>
            <p:cNvPr id="147" name="Google Shape;147;p6"/>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iw-IL" sz="2400" b="1" i="0" u="none" strike="noStrike" cap="none" dirty="0">
                  <a:solidFill>
                    <a:schemeClr val="lt1"/>
                  </a:solidFill>
                </a:rPr>
                <a:t>סמכות</a:t>
              </a:r>
              <a:endParaRPr dirty="0"/>
            </a:p>
            <a:p>
              <a:pPr marL="0" marR="0" lvl="0" indent="0" algn="ctr" rtl="1">
                <a:spcBef>
                  <a:spcPts val="0"/>
                </a:spcBef>
                <a:spcAft>
                  <a:spcPts val="0"/>
                </a:spcAft>
                <a:buNone/>
              </a:pPr>
              <a:endParaRPr sz="2400" b="1" i="0" u="none" strike="noStrike" cap="none" dirty="0">
                <a:solidFill>
                  <a:srgbClr val="192A72"/>
                </a:solidFill>
              </a:endParaRPr>
            </a:p>
          </p:txBody>
        </p:sp>
      </p:grpSp>
      <p:pic>
        <p:nvPicPr>
          <p:cNvPr id="148" name="Google Shape;148;p6"/>
          <p:cNvPicPr preferRelativeResize="0"/>
          <p:nvPr/>
        </p:nvPicPr>
        <p:blipFill rotWithShape="1">
          <a:blip r:embed="rId3">
            <a:alphaModFix/>
          </a:blip>
          <a:srcRect/>
          <a:stretch/>
        </p:blipFill>
        <p:spPr>
          <a:xfrm>
            <a:off x="10081262" y="3276273"/>
            <a:ext cx="1228013" cy="1228013"/>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7609829" y="3276273"/>
            <a:ext cx="1228013" cy="1228013"/>
          </a:xfrm>
          <a:prstGeom prst="rect">
            <a:avLst/>
          </a:prstGeom>
          <a:noFill/>
          <a:ln>
            <a:noFill/>
          </a:ln>
        </p:spPr>
      </p:pic>
      <p:pic>
        <p:nvPicPr>
          <p:cNvPr id="150" name="Google Shape;150;p6"/>
          <p:cNvPicPr preferRelativeResize="0"/>
          <p:nvPr/>
        </p:nvPicPr>
        <p:blipFill rotWithShape="1">
          <a:blip r:embed="rId5">
            <a:alphaModFix/>
          </a:blip>
          <a:srcRect/>
          <a:stretch/>
        </p:blipFill>
        <p:spPr>
          <a:xfrm>
            <a:off x="5234612" y="3199030"/>
            <a:ext cx="1558474" cy="1558474"/>
          </a:xfrm>
          <a:prstGeom prst="rect">
            <a:avLst/>
          </a:prstGeom>
          <a:noFill/>
          <a:ln>
            <a:noFill/>
          </a:ln>
        </p:spPr>
      </p:pic>
      <p:pic>
        <p:nvPicPr>
          <p:cNvPr id="151" name="Google Shape;151;p6"/>
          <p:cNvPicPr preferRelativeResize="0"/>
          <p:nvPr/>
        </p:nvPicPr>
        <p:blipFill rotWithShape="1">
          <a:blip r:embed="rId6">
            <a:alphaModFix/>
          </a:blip>
          <a:srcRect/>
          <a:stretch/>
        </p:blipFill>
        <p:spPr>
          <a:xfrm>
            <a:off x="671827" y="3289863"/>
            <a:ext cx="1200834" cy="1200834"/>
          </a:xfrm>
          <a:prstGeom prst="rect">
            <a:avLst/>
          </a:prstGeom>
          <a:noFill/>
          <a:ln>
            <a:noFill/>
          </a:ln>
        </p:spPr>
      </p:pic>
      <p:pic>
        <p:nvPicPr>
          <p:cNvPr id="152" name="Google Shape;152;p6"/>
          <p:cNvPicPr preferRelativeResize="0"/>
          <p:nvPr/>
        </p:nvPicPr>
        <p:blipFill rotWithShape="1">
          <a:blip r:embed="rId7">
            <a:alphaModFix/>
          </a:blip>
          <a:srcRect/>
          <a:stretch/>
        </p:blipFill>
        <p:spPr>
          <a:xfrm>
            <a:off x="2816984" y="3289863"/>
            <a:ext cx="1376809" cy="1376809"/>
          </a:xfrm>
          <a:prstGeom prst="rect">
            <a:avLst/>
          </a:prstGeom>
          <a:noFill/>
          <a:ln>
            <a:noFill/>
          </a:ln>
        </p:spPr>
      </p:pic>
      <p:sp>
        <p:nvSpPr>
          <p:cNvPr id="2" name="TextBox 1">
            <a:extLst>
              <a:ext uri="{FF2B5EF4-FFF2-40B4-BE49-F238E27FC236}">
                <a16:creationId xmlns:a16="http://schemas.microsoft.com/office/drawing/2014/main" id="{9F6A987B-8C31-4D2B-B9DD-B88303EDC4DC}"/>
              </a:ext>
            </a:extLst>
          </p:cNvPr>
          <p:cNvSpPr txBox="1"/>
          <p:nvPr/>
        </p:nvSpPr>
        <p:spPr>
          <a:xfrm>
            <a:off x="9566031" y="1674055"/>
            <a:ext cx="2447778" cy="400110"/>
          </a:xfrm>
          <a:prstGeom prst="rect">
            <a:avLst/>
          </a:prstGeom>
          <a:noFill/>
        </p:spPr>
        <p:txBody>
          <a:bodyPr wrap="square" rtlCol="1">
            <a:spAutoFit/>
          </a:bodyPr>
          <a:lstStyle/>
          <a:p>
            <a:pPr algn="ctr"/>
            <a:r>
              <a:rPr lang="ar-SA" sz="2000" b="1" dirty="0">
                <a:solidFill>
                  <a:srgbClr val="FF0000"/>
                </a:solidFill>
              </a:rPr>
              <a:t>موثوقية / مصداقية الموقع</a:t>
            </a:r>
            <a:endParaRPr lang="he-IL" sz="2000" b="1" dirty="0">
              <a:solidFill>
                <a:srgbClr val="FF0000"/>
              </a:solidFill>
            </a:endParaRPr>
          </a:p>
        </p:txBody>
      </p:sp>
      <p:sp>
        <p:nvSpPr>
          <p:cNvPr id="17" name="TextBox 16">
            <a:extLst>
              <a:ext uri="{FF2B5EF4-FFF2-40B4-BE49-F238E27FC236}">
                <a16:creationId xmlns:a16="http://schemas.microsoft.com/office/drawing/2014/main" id="{5F90A0E3-08BE-4009-9231-C5F3232AD6E4}"/>
              </a:ext>
            </a:extLst>
          </p:cNvPr>
          <p:cNvSpPr txBox="1"/>
          <p:nvPr/>
        </p:nvSpPr>
        <p:spPr>
          <a:xfrm>
            <a:off x="7175281" y="1626400"/>
            <a:ext cx="2014395" cy="400110"/>
          </a:xfrm>
          <a:prstGeom prst="rect">
            <a:avLst/>
          </a:prstGeom>
          <a:noFill/>
        </p:spPr>
        <p:txBody>
          <a:bodyPr wrap="square" rtlCol="1">
            <a:spAutoFit/>
          </a:bodyPr>
          <a:lstStyle/>
          <a:p>
            <a:pPr algn="ctr"/>
            <a:r>
              <a:rPr lang="ar-SA" sz="2000" b="1" dirty="0">
                <a:solidFill>
                  <a:srgbClr val="FF0000"/>
                </a:solidFill>
              </a:rPr>
              <a:t>صلاحية</a:t>
            </a:r>
            <a:endParaRPr lang="he-IL" sz="2000" b="1" dirty="0">
              <a:solidFill>
                <a:srgbClr val="FF0000"/>
              </a:solidFill>
            </a:endParaRPr>
          </a:p>
        </p:txBody>
      </p:sp>
      <p:sp>
        <p:nvSpPr>
          <p:cNvPr id="18" name="TextBox 17">
            <a:extLst>
              <a:ext uri="{FF2B5EF4-FFF2-40B4-BE49-F238E27FC236}">
                <a16:creationId xmlns:a16="http://schemas.microsoft.com/office/drawing/2014/main" id="{6A6DE641-0CC7-46EB-8A49-973E4BB6F57B}"/>
              </a:ext>
            </a:extLst>
          </p:cNvPr>
          <p:cNvSpPr txBox="1"/>
          <p:nvPr/>
        </p:nvSpPr>
        <p:spPr>
          <a:xfrm>
            <a:off x="4866570" y="1674055"/>
            <a:ext cx="2014395" cy="400110"/>
          </a:xfrm>
          <a:prstGeom prst="rect">
            <a:avLst/>
          </a:prstGeom>
          <a:noFill/>
        </p:spPr>
        <p:txBody>
          <a:bodyPr wrap="square" rtlCol="1">
            <a:spAutoFit/>
          </a:bodyPr>
          <a:lstStyle/>
          <a:p>
            <a:pPr algn="ctr"/>
            <a:r>
              <a:rPr lang="ar-SA" sz="2000" b="1" dirty="0">
                <a:solidFill>
                  <a:srgbClr val="FF0000"/>
                </a:solidFill>
              </a:rPr>
              <a:t>التحديثات</a:t>
            </a:r>
            <a:endParaRPr lang="he-IL" sz="2000" b="1" dirty="0">
              <a:solidFill>
                <a:srgbClr val="FF0000"/>
              </a:solidFill>
            </a:endParaRPr>
          </a:p>
        </p:txBody>
      </p:sp>
      <p:sp>
        <p:nvSpPr>
          <p:cNvPr id="19" name="TextBox 18">
            <a:extLst>
              <a:ext uri="{FF2B5EF4-FFF2-40B4-BE49-F238E27FC236}">
                <a16:creationId xmlns:a16="http://schemas.microsoft.com/office/drawing/2014/main" id="{7E40A952-4005-4EFC-9693-579A1C02E7F3}"/>
              </a:ext>
            </a:extLst>
          </p:cNvPr>
          <p:cNvSpPr txBox="1"/>
          <p:nvPr/>
        </p:nvSpPr>
        <p:spPr>
          <a:xfrm>
            <a:off x="2498190" y="1744637"/>
            <a:ext cx="2014395" cy="400110"/>
          </a:xfrm>
          <a:prstGeom prst="rect">
            <a:avLst/>
          </a:prstGeom>
          <a:noFill/>
        </p:spPr>
        <p:txBody>
          <a:bodyPr wrap="square" rtlCol="1">
            <a:spAutoFit/>
          </a:bodyPr>
          <a:lstStyle/>
          <a:p>
            <a:pPr algn="ctr"/>
            <a:r>
              <a:rPr lang="ar-SA" sz="2000" b="1" dirty="0">
                <a:solidFill>
                  <a:srgbClr val="FF0000"/>
                </a:solidFill>
              </a:rPr>
              <a:t>الدقة والموضوعية</a:t>
            </a:r>
            <a:endParaRPr lang="he-IL" sz="2000" b="1" dirty="0">
              <a:solidFill>
                <a:srgbClr val="FF0000"/>
              </a:solidFill>
            </a:endParaRPr>
          </a:p>
        </p:txBody>
      </p:sp>
      <p:sp>
        <p:nvSpPr>
          <p:cNvPr id="21" name="TextBox 20">
            <a:extLst>
              <a:ext uri="{FF2B5EF4-FFF2-40B4-BE49-F238E27FC236}">
                <a16:creationId xmlns:a16="http://schemas.microsoft.com/office/drawing/2014/main" id="{5DD8B7A5-7B5E-46CD-90D9-02326E34FA15}"/>
              </a:ext>
            </a:extLst>
          </p:cNvPr>
          <p:cNvSpPr txBox="1"/>
          <p:nvPr/>
        </p:nvSpPr>
        <p:spPr>
          <a:xfrm>
            <a:off x="345614" y="1632820"/>
            <a:ext cx="2014395" cy="400110"/>
          </a:xfrm>
          <a:prstGeom prst="rect">
            <a:avLst/>
          </a:prstGeom>
          <a:noFill/>
        </p:spPr>
        <p:txBody>
          <a:bodyPr wrap="square" rtlCol="1">
            <a:spAutoFit/>
          </a:bodyPr>
          <a:lstStyle/>
          <a:p>
            <a:pPr algn="ctr"/>
            <a:r>
              <a:rPr lang="ar-SA" sz="2000" b="1" dirty="0">
                <a:solidFill>
                  <a:srgbClr val="FF0000"/>
                </a:solidFill>
              </a:rPr>
              <a:t>نطاق</a:t>
            </a:r>
            <a:endParaRPr lang="he-IL" sz="2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3186112" y="19932"/>
            <a:ext cx="6381370" cy="87709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2060"/>
              </a:buClr>
              <a:buSzPts val="4800"/>
              <a:buFont typeface="Varela Round"/>
              <a:buNone/>
            </a:pPr>
            <a:r>
              <a:rPr lang="ar-SA" sz="4800" b="1" i="0" u="none" strike="noStrike" cap="none" dirty="0">
                <a:solidFill>
                  <a:srgbClr val="002060"/>
                </a:solidFill>
              </a:rPr>
              <a:t>الموثوقية</a:t>
            </a:r>
            <a:endParaRPr dirty="0"/>
          </a:p>
        </p:txBody>
      </p:sp>
      <p:sp>
        <p:nvSpPr>
          <p:cNvPr id="158" name="Google Shape;158;p7"/>
          <p:cNvSpPr txBox="1"/>
          <p:nvPr/>
        </p:nvSpPr>
        <p:spPr>
          <a:xfrm>
            <a:off x="3026178" y="724684"/>
            <a:ext cx="6381371" cy="720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12B4BC"/>
              </a:buClr>
              <a:buSzPts val="3600"/>
              <a:buFont typeface="Varela Round"/>
              <a:buNone/>
            </a:pPr>
            <a:r>
              <a:rPr lang="ar-SA" sz="3600" b="1" i="0" u="none" strike="noStrike" cap="none" dirty="0">
                <a:solidFill>
                  <a:srgbClr val="12B4BC"/>
                </a:solidFill>
              </a:rPr>
              <a:t>مبنى عنوان الموقع</a:t>
            </a:r>
            <a:r>
              <a:rPr lang="iw-IL" sz="3600" b="1" i="0" u="none" strike="noStrike" cap="none" dirty="0">
                <a:solidFill>
                  <a:srgbClr val="12B4BC"/>
                </a:solidFill>
              </a:rPr>
              <a:t>- URL</a:t>
            </a:r>
            <a:r>
              <a:rPr lang="iw-IL" sz="3600" i="0" u="none" strike="noStrike" cap="none" dirty="0">
                <a:solidFill>
                  <a:srgbClr val="12B4BC"/>
                </a:solidFill>
              </a:rPr>
              <a:t> </a:t>
            </a:r>
            <a:endParaRPr sz="3600" i="0" u="none" strike="noStrike" cap="none" dirty="0">
              <a:solidFill>
                <a:srgbClr val="12B4BC"/>
              </a:solidFill>
            </a:endParaRPr>
          </a:p>
        </p:txBody>
      </p:sp>
      <p:sp>
        <p:nvSpPr>
          <p:cNvPr id="159" name="Google Shape;159;p7"/>
          <p:cNvSpPr/>
          <p:nvPr/>
        </p:nvSpPr>
        <p:spPr>
          <a:xfrm>
            <a:off x="4092150" y="1455151"/>
            <a:ext cx="4381328" cy="659476"/>
          </a:xfrm>
          <a:prstGeom prst="rect">
            <a:avLst/>
          </a:prstGeom>
          <a:noFill/>
          <a:ln>
            <a:noFill/>
          </a:ln>
        </p:spPr>
        <p:txBody>
          <a:bodyPr spcFirstLastPara="1" wrap="square" lIns="91425" tIns="45700" rIns="91425" bIns="45700" anchor="t" anchorCtr="0">
            <a:spAutoFit/>
          </a:bodyPr>
          <a:lstStyle/>
          <a:p>
            <a:pPr marL="0" marR="0" lvl="0" indent="0" algn="r" rtl="1">
              <a:lnSpc>
                <a:spcPct val="80000"/>
              </a:lnSpc>
              <a:spcBef>
                <a:spcPts val="0"/>
              </a:spcBef>
              <a:spcAft>
                <a:spcPts val="0"/>
              </a:spcAft>
              <a:buNone/>
            </a:pPr>
            <a:r>
              <a:rPr lang="iw-IL" sz="4400" b="1" i="0" u="sng" strike="noStrike" cap="none">
                <a:solidFill>
                  <a:srgbClr val="12B4BC"/>
                </a:solidFill>
                <a:hlinkClick r:id="rId3"/>
              </a:rPr>
              <a:t>education.gov.il</a:t>
            </a:r>
            <a:endParaRPr sz="4400" b="1" i="0" u="none" strike="noStrike" cap="none">
              <a:solidFill>
                <a:srgbClr val="12B4BC"/>
              </a:solidFill>
            </a:endParaRPr>
          </a:p>
        </p:txBody>
      </p:sp>
      <p:cxnSp>
        <p:nvCxnSpPr>
          <p:cNvPr id="160" name="Google Shape;160;p7"/>
          <p:cNvCxnSpPr/>
          <p:nvPr/>
        </p:nvCxnSpPr>
        <p:spPr>
          <a:xfrm rot="10800000" flipH="1">
            <a:off x="4430202" y="2114627"/>
            <a:ext cx="483826" cy="1153059"/>
          </a:xfrm>
          <a:prstGeom prst="straightConnector1">
            <a:avLst/>
          </a:prstGeom>
          <a:noFill/>
          <a:ln w="57150" cap="flat" cmpd="sng">
            <a:solidFill>
              <a:schemeClr val="dk1"/>
            </a:solidFill>
            <a:prstDash val="solid"/>
            <a:round/>
            <a:headEnd type="none" w="sm" len="sm"/>
            <a:tailEnd type="stealth" w="med" len="med"/>
          </a:ln>
        </p:spPr>
      </p:cxnSp>
      <p:sp>
        <p:nvSpPr>
          <p:cNvPr id="161" name="Google Shape;161;p7"/>
          <p:cNvSpPr/>
          <p:nvPr/>
        </p:nvSpPr>
        <p:spPr>
          <a:xfrm>
            <a:off x="2576052" y="3409000"/>
            <a:ext cx="2096063" cy="90289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1">
              <a:lnSpc>
                <a:spcPct val="80000"/>
              </a:lnSpc>
              <a:spcBef>
                <a:spcPts val="0"/>
              </a:spcBef>
              <a:spcAft>
                <a:spcPts val="0"/>
              </a:spcAft>
              <a:buClr>
                <a:schemeClr val="dk1"/>
              </a:buClr>
              <a:buSzPts val="1800"/>
              <a:buFont typeface="Verdana"/>
              <a:buNone/>
            </a:pPr>
            <a:endParaRPr sz="1800" i="0" u="none" strike="noStrike" cap="none" dirty="0">
              <a:solidFill>
                <a:schemeClr val="dk1"/>
              </a:solidFill>
            </a:endParaRPr>
          </a:p>
          <a:p>
            <a:pPr marL="0" marR="0" lvl="0" indent="0" algn="ctr" rtl="1">
              <a:lnSpc>
                <a:spcPct val="80000"/>
              </a:lnSpc>
              <a:spcBef>
                <a:spcPts val="400"/>
              </a:spcBef>
              <a:spcAft>
                <a:spcPts val="0"/>
              </a:spcAft>
              <a:buClr>
                <a:schemeClr val="dk1"/>
              </a:buClr>
              <a:buSzPts val="2000"/>
              <a:buFont typeface="Varela Round"/>
              <a:buNone/>
            </a:pPr>
            <a:r>
              <a:rPr lang="ar-SA" sz="2000" b="1" i="0" u="none" strike="noStrike" cap="none" dirty="0">
                <a:solidFill>
                  <a:schemeClr val="dk1"/>
                </a:solidFill>
              </a:rPr>
              <a:t>اسم المنظومة</a:t>
            </a:r>
          </a:p>
          <a:p>
            <a:pPr marL="0" marR="0" lvl="0" indent="0" algn="ctr" rtl="1">
              <a:lnSpc>
                <a:spcPct val="80000"/>
              </a:lnSpc>
              <a:spcBef>
                <a:spcPts val="400"/>
              </a:spcBef>
              <a:spcAft>
                <a:spcPts val="0"/>
              </a:spcAft>
              <a:buClr>
                <a:schemeClr val="dk1"/>
              </a:buClr>
              <a:buSzPts val="2000"/>
              <a:buFont typeface="Varela Round"/>
              <a:buNone/>
            </a:pPr>
            <a:r>
              <a:rPr lang="ar-SA" sz="2000" b="1" i="0" u="none" strike="noStrike" cap="none" dirty="0">
                <a:solidFill>
                  <a:schemeClr val="dk1"/>
                </a:solidFill>
              </a:rPr>
              <a:t>او</a:t>
            </a:r>
          </a:p>
          <a:p>
            <a:pPr marL="0" marR="0" lvl="0" indent="0" algn="ctr" rtl="1">
              <a:lnSpc>
                <a:spcPct val="80000"/>
              </a:lnSpc>
              <a:spcBef>
                <a:spcPts val="400"/>
              </a:spcBef>
              <a:spcAft>
                <a:spcPts val="0"/>
              </a:spcAft>
              <a:buClr>
                <a:schemeClr val="dk1"/>
              </a:buClr>
              <a:buSzPts val="2000"/>
              <a:buFont typeface="Varela Round"/>
              <a:buNone/>
            </a:pPr>
            <a:r>
              <a:rPr lang="ar-SA" sz="2000" b="1" i="0" u="none" strike="noStrike" cap="none" dirty="0">
                <a:solidFill>
                  <a:schemeClr val="dk1"/>
                </a:solidFill>
              </a:rPr>
              <a:t>  اسم الشركة</a:t>
            </a:r>
            <a:endParaRPr sz="1800" i="0" u="none" strike="noStrike" cap="none" dirty="0">
              <a:solidFill>
                <a:schemeClr val="dk1"/>
              </a:solidFill>
            </a:endParaRPr>
          </a:p>
        </p:txBody>
      </p:sp>
      <p:sp>
        <p:nvSpPr>
          <p:cNvPr id="162" name="Google Shape;162;p7"/>
          <p:cNvSpPr/>
          <p:nvPr/>
        </p:nvSpPr>
        <p:spPr>
          <a:xfrm>
            <a:off x="6376797" y="3415428"/>
            <a:ext cx="2007396" cy="875985"/>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1">
              <a:lnSpc>
                <a:spcPct val="80000"/>
              </a:lnSpc>
              <a:spcBef>
                <a:spcPts val="0"/>
              </a:spcBef>
              <a:spcAft>
                <a:spcPts val="0"/>
              </a:spcAft>
              <a:buClr>
                <a:schemeClr val="dk1"/>
              </a:buClr>
              <a:buSzPts val="1800"/>
              <a:buFont typeface="Verdana"/>
              <a:buNone/>
            </a:pPr>
            <a:endParaRPr sz="1800" i="0" u="none" strike="noStrike" cap="none" dirty="0">
              <a:solidFill>
                <a:schemeClr val="dk1"/>
              </a:solidFill>
            </a:endParaRPr>
          </a:p>
          <a:p>
            <a:pPr marL="0" marR="0" lvl="0" indent="0" algn="ctr" rtl="1">
              <a:lnSpc>
                <a:spcPct val="80000"/>
              </a:lnSpc>
              <a:spcBef>
                <a:spcPts val="400"/>
              </a:spcBef>
              <a:spcAft>
                <a:spcPts val="0"/>
              </a:spcAft>
              <a:buClr>
                <a:schemeClr val="dk1"/>
              </a:buClr>
              <a:buSzPts val="2000"/>
              <a:buFont typeface="Varela Round"/>
              <a:buNone/>
            </a:pPr>
            <a:r>
              <a:rPr lang="ar-SA" sz="2000" b="1" i="0" u="none" strike="noStrike" cap="none" dirty="0">
                <a:solidFill>
                  <a:schemeClr val="dk1"/>
                </a:solidFill>
              </a:rPr>
              <a:t>نوع الموقع</a:t>
            </a:r>
            <a:endParaRPr dirty="0"/>
          </a:p>
          <a:p>
            <a:pPr marL="0" marR="0" lvl="0" indent="0" algn="ctr" rtl="1">
              <a:spcBef>
                <a:spcPts val="0"/>
              </a:spcBef>
              <a:spcAft>
                <a:spcPts val="0"/>
              </a:spcAft>
              <a:buClr>
                <a:schemeClr val="dk1"/>
              </a:buClr>
              <a:buSzPts val="1800"/>
              <a:buFont typeface="Verdana"/>
              <a:buNone/>
            </a:pPr>
            <a:endParaRPr sz="1800" i="0" u="none" strike="noStrike" cap="none" dirty="0">
              <a:solidFill>
                <a:schemeClr val="dk1"/>
              </a:solidFill>
            </a:endParaRPr>
          </a:p>
        </p:txBody>
      </p:sp>
      <p:cxnSp>
        <p:nvCxnSpPr>
          <p:cNvPr id="163" name="Google Shape;163;p7"/>
          <p:cNvCxnSpPr/>
          <p:nvPr/>
        </p:nvCxnSpPr>
        <p:spPr>
          <a:xfrm rot="10800000">
            <a:off x="7416722" y="2028438"/>
            <a:ext cx="0" cy="1239248"/>
          </a:xfrm>
          <a:prstGeom prst="straightConnector1">
            <a:avLst/>
          </a:prstGeom>
          <a:noFill/>
          <a:ln w="57150" cap="flat" cmpd="sng">
            <a:solidFill>
              <a:schemeClr val="dk1"/>
            </a:solidFill>
            <a:prstDash val="solid"/>
            <a:round/>
            <a:headEnd type="none" w="sm" len="sm"/>
            <a:tailEnd type="stealth" w="med" len="med"/>
          </a:ln>
        </p:spPr>
      </p:cxnSp>
      <p:sp>
        <p:nvSpPr>
          <p:cNvPr id="164" name="Google Shape;164;p7"/>
          <p:cNvSpPr/>
          <p:nvPr/>
        </p:nvSpPr>
        <p:spPr>
          <a:xfrm>
            <a:off x="8943149" y="3415940"/>
            <a:ext cx="2600511" cy="875985"/>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1">
              <a:lnSpc>
                <a:spcPct val="80000"/>
              </a:lnSpc>
              <a:spcBef>
                <a:spcPts val="0"/>
              </a:spcBef>
              <a:spcAft>
                <a:spcPts val="0"/>
              </a:spcAft>
              <a:buClr>
                <a:schemeClr val="dk1"/>
              </a:buClr>
              <a:buSzPts val="2000"/>
              <a:buFont typeface="Varela Round"/>
              <a:buNone/>
            </a:pPr>
            <a:r>
              <a:rPr lang="ar-SA" sz="2000" b="1" i="0" u="none" strike="noStrike" cap="none" dirty="0">
                <a:solidFill>
                  <a:schemeClr val="dk1"/>
                </a:solidFill>
              </a:rPr>
              <a:t>البلد الذي تم تسجيله فيه</a:t>
            </a:r>
          </a:p>
          <a:p>
            <a:pPr marL="0" marR="0" lvl="0" indent="0" algn="ctr" rtl="1">
              <a:lnSpc>
                <a:spcPct val="80000"/>
              </a:lnSpc>
              <a:spcBef>
                <a:spcPts val="0"/>
              </a:spcBef>
              <a:spcAft>
                <a:spcPts val="0"/>
              </a:spcAft>
              <a:buClr>
                <a:schemeClr val="dk1"/>
              </a:buClr>
              <a:buSzPts val="2000"/>
              <a:buFont typeface="Varela Round"/>
              <a:buNone/>
            </a:pPr>
            <a:r>
              <a:rPr lang="ar-SA" sz="2000" b="1" i="0" u="none" strike="noStrike" cap="none" dirty="0">
                <a:solidFill>
                  <a:schemeClr val="dk1"/>
                </a:solidFill>
              </a:rPr>
              <a:t>الموقع</a:t>
            </a:r>
            <a:endParaRPr sz="2000" b="1" i="0" u="none" strike="noStrike" cap="none" dirty="0">
              <a:solidFill>
                <a:schemeClr val="dk1"/>
              </a:solidFill>
            </a:endParaRPr>
          </a:p>
        </p:txBody>
      </p:sp>
      <p:cxnSp>
        <p:nvCxnSpPr>
          <p:cNvPr id="165" name="Google Shape;165;p7"/>
          <p:cNvCxnSpPr/>
          <p:nvPr/>
        </p:nvCxnSpPr>
        <p:spPr>
          <a:xfrm rot="10800000">
            <a:off x="8457530" y="2114628"/>
            <a:ext cx="1801964" cy="1153058"/>
          </a:xfrm>
          <a:prstGeom prst="straightConnector1">
            <a:avLst/>
          </a:prstGeom>
          <a:noFill/>
          <a:ln w="57150" cap="flat" cmpd="sng">
            <a:solidFill>
              <a:schemeClr val="dk1"/>
            </a:solidFill>
            <a:prstDash val="solid"/>
            <a:round/>
            <a:headEnd type="none" w="sm" len="sm"/>
            <a:tailEnd type="stealth" w="med" len="med"/>
          </a:ln>
        </p:spPr>
      </p:cxnSp>
      <p:grpSp>
        <p:nvGrpSpPr>
          <p:cNvPr id="166" name="Google Shape;166;p7"/>
          <p:cNvGrpSpPr/>
          <p:nvPr/>
        </p:nvGrpSpPr>
        <p:grpSpPr>
          <a:xfrm>
            <a:off x="71699" y="5869748"/>
            <a:ext cx="8905156" cy="931804"/>
            <a:chOff x="479032" y="2886741"/>
            <a:chExt cx="11379257" cy="1217312"/>
          </a:xfrm>
        </p:grpSpPr>
        <p:sp>
          <p:nvSpPr>
            <p:cNvPr id="167" name="Google Shape;167;p7"/>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a:solidFill>
                    <a:srgbClr val="92D050"/>
                  </a:solidFill>
                </a:rPr>
                <a:t>الموثوقية</a:t>
              </a:r>
              <a:endParaRPr dirty="0"/>
            </a:p>
          </p:txBody>
        </p:sp>
        <p:sp>
          <p:nvSpPr>
            <p:cNvPr id="168" name="Google Shape;168;p7"/>
            <p:cNvSpPr/>
            <p:nvPr/>
          </p:nvSpPr>
          <p:spPr>
            <a:xfrm>
              <a:off x="2792403" y="2924513"/>
              <a:ext cx="2142151" cy="1179540"/>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الدقة والموضوعية</a:t>
              </a:r>
              <a:endParaRPr sz="2400" b="1" i="0" u="none" strike="noStrike" cap="none" dirty="0">
                <a:solidFill>
                  <a:srgbClr val="192A72"/>
                </a:solidFill>
              </a:endParaRPr>
            </a:p>
          </p:txBody>
        </p:sp>
        <p:sp>
          <p:nvSpPr>
            <p:cNvPr id="169" name="Google Shape;169;p7"/>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err="1">
                  <a:solidFill>
                    <a:schemeClr val="lt1"/>
                  </a:solidFill>
                </a:rPr>
                <a:t>حتلنة</a:t>
              </a:r>
              <a:endParaRPr sz="1000" b="1" i="0" u="none" strike="noStrike" cap="none" dirty="0">
                <a:solidFill>
                  <a:srgbClr val="192A72"/>
                </a:solidFill>
              </a:endParaRPr>
            </a:p>
          </p:txBody>
        </p:sp>
        <p:sp>
          <p:nvSpPr>
            <p:cNvPr id="170" name="Google Shape;170;p7"/>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نطاق</a:t>
              </a:r>
              <a:endParaRPr dirty="0"/>
            </a:p>
            <a:p>
              <a:pPr marL="0" marR="0" lvl="0" indent="0" algn="ctr" rtl="1">
                <a:spcBef>
                  <a:spcPts val="0"/>
                </a:spcBef>
                <a:spcAft>
                  <a:spcPts val="0"/>
                </a:spcAft>
                <a:buNone/>
              </a:pPr>
              <a:endParaRPr sz="2400" b="1" i="0" u="none" strike="noStrike" cap="none" dirty="0">
                <a:solidFill>
                  <a:srgbClr val="192A72"/>
                </a:solidFill>
              </a:endParaRPr>
            </a:p>
          </p:txBody>
        </p:sp>
        <p:sp>
          <p:nvSpPr>
            <p:cNvPr id="171" name="Google Shape;171;p7"/>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الصلاحية</a:t>
              </a:r>
              <a:endParaRPr dirty="0"/>
            </a:p>
            <a:p>
              <a:pPr marL="0" marR="0" lvl="0" indent="0" algn="ctr" rtl="1">
                <a:spcBef>
                  <a:spcPts val="0"/>
                </a:spcBef>
                <a:spcAft>
                  <a:spcPts val="0"/>
                </a:spcAft>
                <a:buNone/>
              </a:pPr>
              <a:endParaRPr sz="2400" b="1" i="0" u="none" strike="noStrike" cap="none" dirty="0">
                <a:solidFill>
                  <a:srgbClr val="192A7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9843270" y="498229"/>
            <a:ext cx="2279903"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800"/>
              <a:buFont typeface="Varela Round"/>
              <a:buNone/>
            </a:pPr>
            <a:r>
              <a:rPr lang="ar-SA" dirty="0">
                <a:latin typeface="Arial"/>
                <a:ea typeface="Arial"/>
                <a:cs typeface="Arial"/>
                <a:sym typeface="Arial"/>
              </a:rPr>
              <a:t>نوع الموقع</a:t>
            </a:r>
            <a:endParaRPr dirty="0">
              <a:latin typeface="Arial"/>
              <a:ea typeface="Arial"/>
              <a:cs typeface="Arial"/>
              <a:sym typeface="Arial"/>
            </a:endParaRPr>
          </a:p>
        </p:txBody>
      </p:sp>
      <p:graphicFrame>
        <p:nvGraphicFramePr>
          <p:cNvPr id="177" name="Google Shape;177;p8"/>
          <p:cNvGraphicFramePr/>
          <p:nvPr>
            <p:extLst>
              <p:ext uri="{D42A27DB-BD31-4B8C-83A1-F6EECF244321}">
                <p14:modId xmlns:p14="http://schemas.microsoft.com/office/powerpoint/2010/main" val="3078397532"/>
              </p:ext>
            </p:extLst>
          </p:nvPr>
        </p:nvGraphicFramePr>
        <p:xfrm>
          <a:off x="580104" y="213094"/>
          <a:ext cx="9103375" cy="6003796"/>
        </p:xfrm>
        <a:graphic>
          <a:graphicData uri="http://schemas.openxmlformats.org/drawingml/2006/table">
            <a:tbl>
              <a:tblPr>
                <a:noFill/>
                <a:tableStyleId>{07E05BAB-FD46-418E-8B9C-44CBE02D4A88}</a:tableStyleId>
              </a:tblPr>
              <a:tblGrid>
                <a:gridCol w="1585800">
                  <a:extLst>
                    <a:ext uri="{9D8B030D-6E8A-4147-A177-3AD203B41FA5}">
                      <a16:colId xmlns:a16="http://schemas.microsoft.com/office/drawing/2014/main" val="20000"/>
                    </a:ext>
                  </a:extLst>
                </a:gridCol>
                <a:gridCol w="5028050">
                  <a:extLst>
                    <a:ext uri="{9D8B030D-6E8A-4147-A177-3AD203B41FA5}">
                      <a16:colId xmlns:a16="http://schemas.microsoft.com/office/drawing/2014/main" val="20001"/>
                    </a:ext>
                  </a:extLst>
                </a:gridCol>
                <a:gridCol w="2489525">
                  <a:extLst>
                    <a:ext uri="{9D8B030D-6E8A-4147-A177-3AD203B41FA5}">
                      <a16:colId xmlns:a16="http://schemas.microsoft.com/office/drawing/2014/main" val="20002"/>
                    </a:ext>
                  </a:extLst>
                </a:gridCol>
              </a:tblGrid>
              <a:tr h="430625">
                <a:tc>
                  <a:txBody>
                    <a:bodyPr/>
                    <a:lstStyle/>
                    <a:p>
                      <a:pPr marL="0" marR="0" lvl="0" indent="0" algn="r" rtl="1">
                        <a:lnSpc>
                          <a:spcPct val="107000"/>
                        </a:lnSpc>
                        <a:spcBef>
                          <a:spcPts val="0"/>
                        </a:spcBef>
                        <a:spcAft>
                          <a:spcPts val="0"/>
                        </a:spcAft>
                        <a:buNone/>
                      </a:pPr>
                      <a:r>
                        <a:rPr lang="ar-SA" sz="2300" b="1" u="none" strike="noStrike" cap="none" dirty="0"/>
                        <a:t>كود نهاية العنوان</a:t>
                      </a:r>
                      <a:endParaRPr sz="2300" b="1"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rgbClr val="12B4BC"/>
                    </a:solidFill>
                  </a:tcPr>
                </a:tc>
                <a:tc>
                  <a:txBody>
                    <a:bodyPr/>
                    <a:lstStyle/>
                    <a:p>
                      <a:pPr marL="0" marR="0" lvl="0" indent="0" algn="r" rtl="1">
                        <a:lnSpc>
                          <a:spcPct val="107000"/>
                        </a:lnSpc>
                        <a:spcBef>
                          <a:spcPts val="0"/>
                        </a:spcBef>
                        <a:spcAft>
                          <a:spcPts val="0"/>
                        </a:spcAft>
                        <a:buNone/>
                      </a:pPr>
                      <a:r>
                        <a:rPr lang="ar-SA" sz="2300" b="1" u="none" strike="noStrike" cap="none" dirty="0"/>
                        <a:t>نوع الموقع / المنظومة</a:t>
                      </a:r>
                      <a:endParaRPr sz="2300" b="1"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rgbClr val="12B4BC"/>
                    </a:solidFill>
                  </a:tcPr>
                </a:tc>
                <a:tc>
                  <a:txBody>
                    <a:bodyPr/>
                    <a:lstStyle/>
                    <a:p>
                      <a:pPr marL="0" marR="0" lvl="0" indent="0" algn="r" rtl="1">
                        <a:lnSpc>
                          <a:spcPct val="107000"/>
                        </a:lnSpc>
                        <a:spcBef>
                          <a:spcPts val="0"/>
                        </a:spcBef>
                        <a:spcAft>
                          <a:spcPts val="0"/>
                        </a:spcAft>
                        <a:buNone/>
                      </a:pPr>
                      <a:r>
                        <a:rPr lang="ar-SA" sz="2300" b="1" u="none" strike="noStrike" cap="none" dirty="0"/>
                        <a:t>معنى نهاية العنوان</a:t>
                      </a:r>
                      <a:endParaRPr sz="2300" b="1"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solidFill>
                      <a:srgbClr val="12B4BC"/>
                    </a:solidFill>
                  </a:tcPr>
                </a:tc>
                <a:extLst>
                  <a:ext uri="{0D108BD9-81ED-4DB2-BD59-A6C34878D82A}">
                    <a16:rowId xmlns:a16="http://schemas.microsoft.com/office/drawing/2014/main" val="10000"/>
                  </a:ext>
                </a:extLst>
              </a:tr>
              <a:tr h="439100">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ac</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مؤسسة أكاديمية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t>academic</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r h="548775">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edu</a:t>
                      </a:r>
                      <a:endParaRPr sz="2300" b="1" u="none" strike="noStrike" cap="none">
                        <a:solidFill>
                          <a:schemeClr val="dk1"/>
                        </a:solidFill>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مؤسسات تعليمية - وزارة التربية والتعليم</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education</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2"/>
                  </a:ext>
                </a:extLst>
              </a:tr>
              <a:tr h="439100">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k12</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مدارس</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0">
                        <a:lnSpc>
                          <a:spcPct val="107000"/>
                        </a:lnSpc>
                        <a:spcBef>
                          <a:spcPts val="0"/>
                        </a:spcBef>
                        <a:spcAft>
                          <a:spcPts val="0"/>
                        </a:spcAft>
                        <a:buNone/>
                      </a:pPr>
                      <a:r>
                        <a:rPr lang="iw-IL" sz="2300" u="none" strike="noStrike" cap="none">
                          <a:solidFill>
                            <a:schemeClr val="dk1"/>
                          </a:solidFill>
                        </a:rPr>
                        <a:t> kinder מ גן-יב</a:t>
                      </a:r>
                      <a:endParaRPr sz="2300" u="none" strike="noStrike" cap="none">
                        <a:solidFill>
                          <a:schemeClr val="dk1"/>
                        </a:solidFill>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3"/>
                  </a:ext>
                </a:extLst>
              </a:tr>
              <a:tr h="439100">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gov</a:t>
                      </a:r>
                      <a:endParaRPr sz="2300" b="1" u="none" strike="noStrike" cap="none">
                        <a:solidFill>
                          <a:schemeClr val="dk1"/>
                        </a:solidFill>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مؤسسة حكومية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government</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4"/>
                  </a:ext>
                </a:extLst>
              </a:tr>
              <a:tr h="439100">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muni</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سلطة محلية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municipally</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5"/>
                  </a:ext>
                </a:extLst>
              </a:tr>
              <a:tr h="548775">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org</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منظومات غير ربحية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organization</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6"/>
                  </a:ext>
                </a:extLst>
              </a:tr>
              <a:tr h="439700">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mil</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مؤسسة أمنية / عسكرية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military</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7"/>
                  </a:ext>
                </a:extLst>
              </a:tr>
              <a:tr h="815825">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Net</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الشركات التي تقدم خدمة الوصول إلى الإنترنت</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network</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8"/>
                  </a:ext>
                </a:extLst>
              </a:tr>
              <a:tr h="548775">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co</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تجاري</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a:solidFill>
                            <a:schemeClr val="dk1"/>
                          </a:solidFill>
                        </a:rPr>
                        <a:t>commercial</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9"/>
                  </a:ext>
                </a:extLst>
              </a:tr>
              <a:tr h="548775">
                <a:tc>
                  <a:txBody>
                    <a:bodyPr/>
                    <a:lstStyle/>
                    <a:p>
                      <a:pPr marL="0" marR="0" lvl="0" indent="0" algn="r" rtl="1">
                        <a:lnSpc>
                          <a:spcPct val="107000"/>
                        </a:lnSpc>
                        <a:spcBef>
                          <a:spcPts val="0"/>
                        </a:spcBef>
                        <a:spcAft>
                          <a:spcPts val="0"/>
                        </a:spcAft>
                        <a:buNone/>
                      </a:pPr>
                      <a:r>
                        <a:rPr lang="iw-IL" sz="2300" b="1" u="none" strike="noStrike" cap="none">
                          <a:solidFill>
                            <a:schemeClr val="dk1"/>
                          </a:solidFill>
                        </a:rPr>
                        <a:t>com</a:t>
                      </a:r>
                      <a:endParaRPr/>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ar-SA" sz="2300" u="none" strike="noStrike" cap="none" dirty="0"/>
                        <a:t>تجاري في الولايات المتحدة</a:t>
                      </a:r>
                      <a:endParaRPr sz="2300" u="none" strike="noStrike" cap="none"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r" rtl="1">
                        <a:lnSpc>
                          <a:spcPct val="107000"/>
                        </a:lnSpc>
                        <a:spcBef>
                          <a:spcPts val="0"/>
                        </a:spcBef>
                        <a:spcAft>
                          <a:spcPts val="0"/>
                        </a:spcAft>
                        <a:buNone/>
                      </a:pPr>
                      <a:r>
                        <a:rPr lang="iw-IL" sz="2300" u="none" strike="noStrike" cap="none" dirty="0">
                          <a:solidFill>
                            <a:schemeClr val="dk1"/>
                          </a:solidFill>
                        </a:rPr>
                        <a:t>commercial</a:t>
                      </a:r>
                      <a:endParaRPr dirty="0"/>
                    </a:p>
                  </a:txBody>
                  <a:tcPr marL="73950" marR="73950" marT="36975" marB="36975" anchor="ctr">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p:nvPr/>
        </p:nvSpPr>
        <p:spPr>
          <a:xfrm>
            <a:off x="3186112" y="334565"/>
            <a:ext cx="6381370" cy="87709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2060"/>
              </a:buClr>
              <a:buSzPts val="4800"/>
              <a:buFont typeface="Varela Round"/>
              <a:buNone/>
            </a:pPr>
            <a:r>
              <a:rPr lang="ar-SA" sz="4800" b="1" i="0" u="none" strike="noStrike" cap="none" dirty="0">
                <a:solidFill>
                  <a:srgbClr val="002060"/>
                </a:solidFill>
              </a:rPr>
              <a:t>صلاحية</a:t>
            </a:r>
            <a:endParaRPr dirty="0"/>
          </a:p>
        </p:txBody>
      </p:sp>
      <p:sp>
        <p:nvSpPr>
          <p:cNvPr id="183" name="Google Shape;183;p9"/>
          <p:cNvSpPr/>
          <p:nvPr/>
        </p:nvSpPr>
        <p:spPr>
          <a:xfrm>
            <a:off x="4189507" y="2257425"/>
            <a:ext cx="2154143" cy="1614488"/>
          </a:xfrm>
          <a:prstGeom prst="plaque">
            <a:avLst>
              <a:gd name="adj" fmla="val 16667"/>
            </a:avLst>
          </a:prstGeom>
          <a:solidFill>
            <a:srgbClr val="12B4BC"/>
          </a:solidFill>
          <a:ln w="25400" cap="flat" cmpd="sng">
            <a:solidFill>
              <a:srgbClr val="12B4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i="0" u="none" strike="noStrike" cap="none" dirty="0">
                <a:solidFill>
                  <a:schemeClr val="lt1"/>
                </a:solidFill>
                <a:latin typeface="Varela Round"/>
                <a:ea typeface="Varela Round"/>
                <a:cs typeface="Varela Round"/>
                <a:sym typeface="Varela Round"/>
              </a:rPr>
              <a:t>جسم</a:t>
            </a:r>
            <a:endParaRPr sz="4000" b="1" i="0" u="none" strike="noStrike" cap="none" dirty="0">
              <a:solidFill>
                <a:schemeClr val="lt1"/>
              </a:solidFill>
              <a:latin typeface="Varela Round"/>
              <a:ea typeface="Varela Round"/>
              <a:cs typeface="Varela Round"/>
              <a:sym typeface="Varela Round"/>
            </a:endParaRPr>
          </a:p>
        </p:txBody>
      </p:sp>
      <p:sp>
        <p:nvSpPr>
          <p:cNvPr id="184" name="Google Shape;184;p9"/>
          <p:cNvSpPr/>
          <p:nvPr/>
        </p:nvSpPr>
        <p:spPr>
          <a:xfrm>
            <a:off x="6620636" y="2257425"/>
            <a:ext cx="2154143" cy="1614488"/>
          </a:xfrm>
          <a:prstGeom prst="plaque">
            <a:avLst>
              <a:gd name="adj" fmla="val 16667"/>
            </a:avLst>
          </a:prstGeom>
          <a:solidFill>
            <a:srgbClr val="12B4BC"/>
          </a:solidFill>
          <a:ln w="25400" cap="flat" cmpd="sng">
            <a:solidFill>
              <a:srgbClr val="12B4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i="0" u="none" strike="noStrike" cap="none" dirty="0">
                <a:solidFill>
                  <a:schemeClr val="lt1"/>
                </a:solidFill>
              </a:rPr>
              <a:t>متصل</a:t>
            </a:r>
            <a:endParaRPr sz="4800" b="1" i="0" u="none" strike="noStrike" cap="none" dirty="0">
              <a:solidFill>
                <a:schemeClr val="lt1"/>
              </a:solidFill>
            </a:endParaRPr>
          </a:p>
        </p:txBody>
      </p:sp>
      <p:pic>
        <p:nvPicPr>
          <p:cNvPr id="185" name="Google Shape;185;p9"/>
          <p:cNvPicPr preferRelativeResize="0"/>
          <p:nvPr/>
        </p:nvPicPr>
        <p:blipFill rotWithShape="1">
          <a:blip r:embed="rId3">
            <a:alphaModFix/>
          </a:blip>
          <a:srcRect/>
          <a:stretch/>
        </p:blipFill>
        <p:spPr>
          <a:xfrm>
            <a:off x="2066058" y="901308"/>
            <a:ext cx="1477118" cy="1477118"/>
          </a:xfrm>
          <a:prstGeom prst="rect">
            <a:avLst/>
          </a:prstGeom>
          <a:noFill/>
          <a:ln>
            <a:noFill/>
          </a:ln>
        </p:spPr>
      </p:pic>
      <p:pic>
        <p:nvPicPr>
          <p:cNvPr id="186" name="Google Shape;186;p9"/>
          <p:cNvPicPr preferRelativeResize="0"/>
          <p:nvPr/>
        </p:nvPicPr>
        <p:blipFill rotWithShape="1">
          <a:blip r:embed="rId4">
            <a:alphaModFix/>
          </a:blip>
          <a:srcRect/>
          <a:stretch/>
        </p:blipFill>
        <p:spPr>
          <a:xfrm>
            <a:off x="10019176" y="711948"/>
            <a:ext cx="1676400" cy="1676400"/>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946004" y="2828109"/>
            <a:ext cx="2240108" cy="1490690"/>
          </a:xfrm>
          <a:prstGeom prst="rect">
            <a:avLst/>
          </a:prstGeom>
          <a:noFill/>
          <a:ln>
            <a:noFill/>
          </a:ln>
        </p:spPr>
      </p:pic>
      <p:grpSp>
        <p:nvGrpSpPr>
          <p:cNvPr id="188" name="Google Shape;188;p9"/>
          <p:cNvGrpSpPr/>
          <p:nvPr/>
        </p:nvGrpSpPr>
        <p:grpSpPr>
          <a:xfrm>
            <a:off x="71699" y="5869748"/>
            <a:ext cx="8905156" cy="757302"/>
            <a:chOff x="479032" y="2886741"/>
            <a:chExt cx="11379257" cy="989342"/>
          </a:xfrm>
        </p:grpSpPr>
        <p:sp>
          <p:nvSpPr>
            <p:cNvPr id="189" name="Google Shape;189;p9"/>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algn="ctr" rtl="1"/>
              <a:r>
                <a:rPr lang="ar-SA" sz="1800" b="1" i="0" u="none" strike="noStrike" cap="none" dirty="0">
                  <a:solidFill>
                    <a:schemeClr val="bg1"/>
                  </a:solidFill>
                </a:rPr>
                <a:t>الموثوقية</a:t>
              </a:r>
              <a:endParaRPr lang="ar-SA" sz="1800" dirty="0">
                <a:solidFill>
                  <a:schemeClr val="bg1"/>
                </a:solidFill>
              </a:endParaRPr>
            </a:p>
            <a:p>
              <a:pPr marL="0" marR="0" lvl="0" indent="0" algn="ctr" rtl="1">
                <a:spcBef>
                  <a:spcPts val="0"/>
                </a:spcBef>
                <a:spcAft>
                  <a:spcPts val="0"/>
                </a:spcAft>
                <a:buNone/>
              </a:pPr>
              <a:endParaRPr dirty="0"/>
            </a:p>
          </p:txBody>
        </p:sp>
        <p:sp>
          <p:nvSpPr>
            <p:cNvPr id="190" name="Google Shape;190;p9"/>
            <p:cNvSpPr/>
            <p:nvPr/>
          </p:nvSpPr>
          <p:spPr>
            <a:xfrm>
              <a:off x="279240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الدقة والموضوعية</a:t>
              </a:r>
              <a:endParaRPr lang="ar-SA" sz="2400" b="1" i="0" u="none" strike="noStrike" cap="none" dirty="0">
                <a:solidFill>
                  <a:srgbClr val="192A72"/>
                </a:solidFill>
              </a:endParaRPr>
            </a:p>
            <a:p>
              <a:pPr marL="0" marR="0" lvl="0" indent="0" algn="ctr" rtl="1">
                <a:spcBef>
                  <a:spcPts val="0"/>
                </a:spcBef>
                <a:spcAft>
                  <a:spcPts val="0"/>
                </a:spcAft>
                <a:buNone/>
              </a:pPr>
              <a:endParaRPr sz="2400" b="1" i="0" u="none" strike="noStrike" cap="none" dirty="0">
                <a:solidFill>
                  <a:srgbClr val="192A72"/>
                </a:solidFill>
              </a:endParaRPr>
            </a:p>
          </p:txBody>
        </p:sp>
        <p:sp>
          <p:nvSpPr>
            <p:cNvPr id="191" name="Google Shape;191;p9"/>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err="1">
                  <a:solidFill>
                    <a:schemeClr val="lt1"/>
                  </a:solidFill>
                </a:rPr>
                <a:t>حتلنة</a:t>
              </a:r>
              <a:endParaRPr sz="1000" b="1" i="0" u="none" strike="noStrike" cap="none" dirty="0">
                <a:solidFill>
                  <a:srgbClr val="192A72"/>
                </a:solidFill>
              </a:endParaRPr>
            </a:p>
          </p:txBody>
        </p:sp>
        <p:sp>
          <p:nvSpPr>
            <p:cNvPr id="192" name="Google Shape;192;p9"/>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نطاق</a:t>
              </a:r>
              <a:endParaRPr dirty="0"/>
            </a:p>
            <a:p>
              <a:pPr marL="0" marR="0" lvl="0" indent="0" algn="ctr" rtl="1">
                <a:spcBef>
                  <a:spcPts val="0"/>
                </a:spcBef>
                <a:spcAft>
                  <a:spcPts val="0"/>
                </a:spcAft>
                <a:buNone/>
              </a:pPr>
              <a:endParaRPr sz="2400" b="1" i="0" u="none" strike="noStrike" cap="none" dirty="0">
                <a:solidFill>
                  <a:srgbClr val="192A72"/>
                </a:solidFill>
              </a:endParaRPr>
            </a:p>
          </p:txBody>
        </p:sp>
        <p:sp>
          <p:nvSpPr>
            <p:cNvPr id="193" name="Google Shape;193;p9"/>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rgbClr val="92D050"/>
                  </a:solidFill>
                </a:rPr>
                <a:t>الصلاحية</a:t>
              </a:r>
              <a:endParaRPr dirty="0"/>
            </a:p>
            <a:p>
              <a:pPr marL="0" marR="0" lvl="0" indent="0" algn="ctr" rtl="1">
                <a:spcBef>
                  <a:spcPts val="0"/>
                </a:spcBef>
                <a:spcAft>
                  <a:spcPts val="0"/>
                </a:spcAft>
                <a:buNone/>
              </a:pPr>
              <a:endParaRPr sz="2400" b="1" i="0" u="none" strike="noStrike" cap="none" dirty="0">
                <a:solidFill>
                  <a:srgbClr val="192A72"/>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3186112" y="334565"/>
            <a:ext cx="6381370" cy="87709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2060"/>
              </a:buClr>
              <a:buSzPts val="4800"/>
              <a:buFont typeface="Varela Round"/>
              <a:buNone/>
            </a:pPr>
            <a:r>
              <a:rPr lang="iw-IL" sz="4800" b="1" i="0" u="none" strike="noStrike" cap="none" dirty="0">
                <a:solidFill>
                  <a:srgbClr val="002060"/>
                </a:solidFill>
              </a:rPr>
              <a:t>עדכניות</a:t>
            </a:r>
            <a:r>
              <a:rPr lang="en-US" sz="4800" b="1" i="0" u="none" strike="noStrike" cap="none" dirty="0">
                <a:solidFill>
                  <a:srgbClr val="002060"/>
                </a:solidFill>
              </a:rPr>
              <a:t> </a:t>
            </a:r>
            <a:r>
              <a:rPr lang="ar-SA" sz="4800" b="1" i="0" u="none" strike="noStrike" cap="none" dirty="0">
                <a:solidFill>
                  <a:srgbClr val="002060"/>
                </a:solidFill>
              </a:rPr>
              <a:t>– </a:t>
            </a:r>
            <a:r>
              <a:rPr lang="ar-SA" sz="4800" b="1" i="0" u="none" strike="noStrike" cap="none" dirty="0" err="1">
                <a:solidFill>
                  <a:srgbClr val="002060"/>
                </a:solidFill>
              </a:rPr>
              <a:t>محتلن</a:t>
            </a:r>
            <a:r>
              <a:rPr lang="ar-SA" sz="4800" b="1" dirty="0">
                <a:solidFill>
                  <a:srgbClr val="002060"/>
                </a:solidFill>
              </a:rPr>
              <a:t> بال</a:t>
            </a:r>
            <a:r>
              <a:rPr lang="ar-SA" sz="4800" b="1" i="0" u="none" strike="noStrike" cap="none" dirty="0">
                <a:solidFill>
                  <a:srgbClr val="002060"/>
                </a:solidFill>
              </a:rPr>
              <a:t>تحديثات</a:t>
            </a:r>
            <a:endParaRPr dirty="0"/>
          </a:p>
        </p:txBody>
      </p:sp>
      <p:sp>
        <p:nvSpPr>
          <p:cNvPr id="199" name="Google Shape;199;p10"/>
          <p:cNvSpPr/>
          <p:nvPr/>
        </p:nvSpPr>
        <p:spPr>
          <a:xfrm>
            <a:off x="8263199" y="2439320"/>
            <a:ext cx="2571949" cy="1807369"/>
          </a:xfrm>
          <a:prstGeom prst="ellipse">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i="0" u="none" strike="noStrike" cap="none" dirty="0">
                <a:solidFill>
                  <a:schemeClr val="lt1"/>
                </a:solidFill>
              </a:rPr>
              <a:t>تاريخ</a:t>
            </a:r>
            <a:endParaRPr sz="3200" b="1" i="0" u="none" strike="noStrike" cap="none" dirty="0">
              <a:solidFill>
                <a:schemeClr val="lt1"/>
              </a:solidFill>
            </a:endParaRPr>
          </a:p>
        </p:txBody>
      </p:sp>
      <p:sp>
        <p:nvSpPr>
          <p:cNvPr id="200" name="Google Shape;200;p10"/>
          <p:cNvSpPr/>
          <p:nvPr/>
        </p:nvSpPr>
        <p:spPr>
          <a:xfrm>
            <a:off x="5046559" y="2439320"/>
            <a:ext cx="2571949" cy="1807370"/>
          </a:xfrm>
          <a:prstGeom prst="ellipse">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i="0" u="none" strike="noStrike" cap="none" dirty="0">
                <a:solidFill>
                  <a:schemeClr val="lt1"/>
                </a:solidFill>
              </a:rPr>
              <a:t>تكرر</a:t>
            </a:r>
            <a:endParaRPr sz="2800" b="1" i="0" u="none" strike="noStrike" cap="none" dirty="0">
              <a:solidFill>
                <a:schemeClr val="lt1"/>
              </a:solidFill>
            </a:endParaRPr>
          </a:p>
        </p:txBody>
      </p:sp>
      <p:sp>
        <p:nvSpPr>
          <p:cNvPr id="201" name="Google Shape;201;p10"/>
          <p:cNvSpPr/>
          <p:nvPr/>
        </p:nvSpPr>
        <p:spPr>
          <a:xfrm>
            <a:off x="1748099" y="2439320"/>
            <a:ext cx="2598448" cy="1807370"/>
          </a:xfrm>
          <a:prstGeom prst="ellipse">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3200" b="1" i="0" u="none" strike="noStrike" cap="none" dirty="0">
                <a:solidFill>
                  <a:schemeClr val="lt1"/>
                </a:solidFill>
              </a:rPr>
              <a:t>רלוונטיות</a:t>
            </a:r>
            <a:endParaRPr lang="ar-SA" sz="3200" b="1" i="0" u="none" strike="noStrike" cap="none" dirty="0">
              <a:solidFill>
                <a:schemeClr val="lt1"/>
              </a:solidFill>
            </a:endParaRPr>
          </a:p>
          <a:p>
            <a:pPr marL="0" marR="0" lvl="0" indent="0" algn="ctr" rtl="1">
              <a:spcBef>
                <a:spcPts val="0"/>
              </a:spcBef>
              <a:spcAft>
                <a:spcPts val="0"/>
              </a:spcAft>
              <a:buNone/>
            </a:pPr>
            <a:r>
              <a:rPr lang="ar-SA" sz="3200" b="1" dirty="0">
                <a:solidFill>
                  <a:srgbClr val="002060"/>
                </a:solidFill>
              </a:rPr>
              <a:t>ذات صلة</a:t>
            </a:r>
            <a:endParaRPr sz="2800" b="1" i="0" u="none" strike="noStrike" cap="none" dirty="0">
              <a:solidFill>
                <a:srgbClr val="002060"/>
              </a:solidFill>
            </a:endParaRPr>
          </a:p>
        </p:txBody>
      </p:sp>
      <p:grpSp>
        <p:nvGrpSpPr>
          <p:cNvPr id="202" name="Google Shape;202;p10"/>
          <p:cNvGrpSpPr/>
          <p:nvPr/>
        </p:nvGrpSpPr>
        <p:grpSpPr>
          <a:xfrm>
            <a:off x="71699" y="5869748"/>
            <a:ext cx="8905156" cy="757302"/>
            <a:chOff x="479032" y="2886741"/>
            <a:chExt cx="11379257" cy="989342"/>
          </a:xfrm>
        </p:grpSpPr>
        <p:sp>
          <p:nvSpPr>
            <p:cNvPr id="203" name="Google Shape;203;p10"/>
            <p:cNvSpPr/>
            <p:nvPr/>
          </p:nvSpPr>
          <p:spPr>
            <a:xfrm>
              <a:off x="9716138"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algn="ctr" rtl="1"/>
              <a:r>
                <a:rPr lang="ar-SA" sz="1800" b="1" i="0" u="none" strike="noStrike" cap="none" dirty="0">
                  <a:solidFill>
                    <a:schemeClr val="bg1"/>
                  </a:solidFill>
                </a:rPr>
                <a:t>الموثوقية</a:t>
              </a:r>
              <a:endParaRPr lang="ar-SA" sz="1800" dirty="0">
                <a:solidFill>
                  <a:schemeClr val="bg1"/>
                </a:solidFill>
              </a:endParaRPr>
            </a:p>
            <a:p>
              <a:pPr marL="0" marR="0" lvl="0" indent="0" algn="ctr" rtl="1">
                <a:spcBef>
                  <a:spcPts val="0"/>
                </a:spcBef>
                <a:spcAft>
                  <a:spcPts val="0"/>
                </a:spcAft>
                <a:buNone/>
              </a:pPr>
              <a:endParaRPr dirty="0"/>
            </a:p>
          </p:txBody>
        </p:sp>
        <p:sp>
          <p:nvSpPr>
            <p:cNvPr id="204" name="Google Shape;204;p10"/>
            <p:cNvSpPr/>
            <p:nvPr/>
          </p:nvSpPr>
          <p:spPr>
            <a:xfrm>
              <a:off x="279240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الدقة والموضوعية</a:t>
              </a:r>
              <a:endParaRPr lang="ar-SA" sz="2400" b="1" i="0" u="none" strike="noStrike" cap="none" dirty="0">
                <a:solidFill>
                  <a:srgbClr val="192A72"/>
                </a:solidFill>
              </a:endParaRPr>
            </a:p>
            <a:p>
              <a:pPr marL="0" marR="0" lvl="0" indent="0" algn="ctr" rtl="1">
                <a:spcBef>
                  <a:spcPts val="0"/>
                </a:spcBef>
                <a:spcAft>
                  <a:spcPts val="0"/>
                </a:spcAft>
                <a:buNone/>
              </a:pPr>
              <a:endParaRPr sz="2400" b="1" i="0" u="none" strike="noStrike" cap="none" dirty="0">
                <a:solidFill>
                  <a:srgbClr val="192A72"/>
                </a:solidFill>
              </a:endParaRPr>
            </a:p>
          </p:txBody>
        </p:sp>
        <p:sp>
          <p:nvSpPr>
            <p:cNvPr id="205" name="Google Shape;205;p10"/>
            <p:cNvSpPr/>
            <p:nvPr/>
          </p:nvSpPr>
          <p:spPr>
            <a:xfrm>
              <a:off x="5100314" y="288674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err="1">
                  <a:solidFill>
                    <a:srgbClr val="92D050"/>
                  </a:solidFill>
                </a:rPr>
                <a:t>حتلنة</a:t>
              </a:r>
              <a:endParaRPr sz="1000" b="1" i="0" u="none" strike="noStrike" cap="none" dirty="0">
                <a:solidFill>
                  <a:srgbClr val="92D050"/>
                </a:solidFill>
              </a:endParaRPr>
            </a:p>
          </p:txBody>
        </p:sp>
        <p:sp>
          <p:nvSpPr>
            <p:cNvPr id="206" name="Google Shape;206;p10"/>
            <p:cNvSpPr/>
            <p:nvPr/>
          </p:nvSpPr>
          <p:spPr>
            <a:xfrm>
              <a:off x="479032" y="2889632"/>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نطاق</a:t>
              </a:r>
              <a:endParaRPr dirty="0"/>
            </a:p>
            <a:p>
              <a:pPr marL="0" marR="0" lvl="0" indent="0" algn="ctr" rtl="1">
                <a:spcBef>
                  <a:spcPts val="0"/>
                </a:spcBef>
                <a:spcAft>
                  <a:spcPts val="0"/>
                </a:spcAft>
                <a:buNone/>
              </a:pPr>
              <a:endParaRPr sz="2400" b="1" i="0" u="none" strike="noStrike" cap="none" dirty="0">
                <a:solidFill>
                  <a:srgbClr val="192A72"/>
                </a:solidFill>
              </a:endParaRPr>
            </a:p>
          </p:txBody>
        </p:sp>
        <p:sp>
          <p:nvSpPr>
            <p:cNvPr id="207" name="Google Shape;207;p10"/>
            <p:cNvSpPr/>
            <p:nvPr/>
          </p:nvSpPr>
          <p:spPr>
            <a:xfrm>
              <a:off x="7408226" y="2886741"/>
              <a:ext cx="2142151" cy="986451"/>
            </a:xfrm>
            <a:prstGeom prst="flowChartTerminator">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400" b="1" i="0" u="none" strike="noStrike" cap="none" dirty="0">
                <a:solidFill>
                  <a:schemeClr val="lt1"/>
                </a:solidFill>
              </a:endParaRPr>
            </a:p>
            <a:p>
              <a:pPr marL="0" marR="0" lvl="0" indent="0" algn="ctr" rtl="1">
                <a:spcBef>
                  <a:spcPts val="0"/>
                </a:spcBef>
                <a:spcAft>
                  <a:spcPts val="0"/>
                </a:spcAft>
                <a:buNone/>
              </a:pPr>
              <a:r>
                <a:rPr lang="ar-SA" sz="1800" b="1" i="0" u="none" strike="noStrike" cap="none" dirty="0">
                  <a:solidFill>
                    <a:schemeClr val="lt1"/>
                  </a:solidFill>
                </a:rPr>
                <a:t>صلاحية</a:t>
              </a:r>
              <a:endParaRPr dirty="0"/>
            </a:p>
            <a:p>
              <a:pPr marL="0" marR="0" lvl="0" indent="0" algn="ctr" rtl="1">
                <a:spcBef>
                  <a:spcPts val="0"/>
                </a:spcBef>
                <a:spcAft>
                  <a:spcPts val="0"/>
                </a:spcAft>
                <a:buNone/>
              </a:pPr>
              <a:endParaRPr sz="2400" b="1" i="0" u="none" strike="noStrike" cap="none" dirty="0">
                <a:solidFill>
                  <a:srgbClr val="192A72"/>
                </a:solidFill>
              </a:endParaRPr>
            </a:p>
          </p:txBody>
        </p:sp>
      </p:grpSp>
      <p:sp>
        <p:nvSpPr>
          <p:cNvPr id="2" name="TextBox 1">
            <a:extLst>
              <a:ext uri="{FF2B5EF4-FFF2-40B4-BE49-F238E27FC236}">
                <a16:creationId xmlns:a16="http://schemas.microsoft.com/office/drawing/2014/main" id="{65088E59-C962-4977-AD7C-F0F4F3609497}"/>
              </a:ext>
            </a:extLst>
          </p:cNvPr>
          <p:cNvSpPr txBox="1"/>
          <p:nvPr/>
        </p:nvSpPr>
        <p:spPr>
          <a:xfrm>
            <a:off x="4281672" y="4246689"/>
            <a:ext cx="4375052" cy="584775"/>
          </a:xfrm>
          <a:prstGeom prst="rect">
            <a:avLst/>
          </a:prstGeom>
          <a:noFill/>
        </p:spPr>
        <p:txBody>
          <a:bodyPr wrap="square" rtlCol="1">
            <a:spAutoFit/>
          </a:bodyPr>
          <a:lstStyle/>
          <a:p>
            <a:pPr lvl="0" algn="ctr" rtl="1"/>
            <a:r>
              <a:rPr lang="ar-SA" sz="1600" b="1" dirty="0">
                <a:solidFill>
                  <a:srgbClr val="002060"/>
                </a:solidFill>
              </a:rPr>
              <a:t>يمكن لمعظم المواقع التمرير</a:t>
            </a:r>
          </a:p>
          <a:p>
            <a:pPr lvl="0" algn="ctr" rtl="1"/>
            <a:r>
              <a:rPr lang="ar-SA" sz="1600" b="1" dirty="0">
                <a:solidFill>
                  <a:srgbClr val="002060"/>
                </a:solidFill>
              </a:rPr>
              <a:t>  أدناه عند آخر تحديث</a:t>
            </a:r>
            <a:endParaRPr lang="he-IL" dirty="0">
              <a:solidFill>
                <a:srgbClr val="002060"/>
              </a:solidFill>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345</Words>
  <Application>Microsoft Office PowerPoint</Application>
  <PresentationFormat>מסך רחב</PresentationFormat>
  <Paragraphs>148</Paragraphs>
  <Slides>12</Slides>
  <Notes>12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Verdana</vt:lpstr>
      <vt:lpstr>Varela Round</vt:lpstr>
      <vt:lpstr>ערכת נושא Office</vt:lpstr>
      <vt:lpstr>הערכת אתרים – تقييم المواقع</vt:lpstr>
      <vt:lpstr>ماذا سنتعلم اليوم</vt:lpstr>
      <vt:lpstr>تقييم الموقع</vt:lpstr>
      <vt:lpstr>מצב, שמקשה על בחירת המידע האמין ובעקבות כך עשוי לייצר מצב של קבלת החלטות או גיבוש דעה באופן שגוי. الموقف الذي يجعل من الصعب اختيار المعلومات الموثوقة ونتيجة لذلك قد ينتج عنه موقف من اتخاذ القرارات أو صياغة رأي بشكل غير صحيح.</vt:lpstr>
      <vt:lpstr>הערכת אמינות מקור המידע –  تقييم مصداقية مصدر المعلومات</vt:lpstr>
      <vt:lpstr>מצגת של PowerPoint‏</vt:lpstr>
      <vt:lpstr>نوع الموقع</vt:lpstr>
      <vt:lpstr>מצגת של PowerPoint‏</vt:lpstr>
      <vt:lpstr>מצגת של PowerPoint‏</vt:lpstr>
      <vt:lpstr>מצגת של PowerPoint‏</vt:lpstr>
      <vt:lpstr>מצגת של PowerPoint‏</vt:lpstr>
      <vt:lpstr>تمرين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הערכת אתרים – تقييم المواقع</dc:title>
  <dc:creator>user</dc:creator>
  <cp:lastModifiedBy>דאהש  חביבאללה</cp:lastModifiedBy>
  <cp:revision>16</cp:revision>
  <dcterms:created xsi:type="dcterms:W3CDTF">2020-03-15T19:13:03Z</dcterms:created>
  <dcterms:modified xsi:type="dcterms:W3CDTF">2021-02-06T17:47:47Z</dcterms:modified>
</cp:coreProperties>
</file>