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6858000" cx="12192000"/>
  <p:notesSz cx="6858000" cy="9144000"/>
  <p:embeddedFontLst>
    <p:embeddedFont>
      <p:font typeface="Varela Round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GoogleSlidesCustomDataVersion2">
      <go:slidesCustomData xmlns:go="http://customooxmlschemas.google.com/" r:id="rId17" roundtripDataSignature="AMtx7mgymvq/AJGjElQPURj6us56ypSU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81C6EB9-05E8-42D8-BDDB-47813631999A}">
  <a:tblStyle styleId="{E81C6EB9-05E8-42D8-BDDB-47813631999A}" styleName="Table_0">
    <a:wholeTbl>
      <a:tcTxStyle b="off" i="off">
        <a:font>
          <a:latin typeface="Varela Round"/>
          <a:ea typeface="Varela Round"/>
          <a:cs typeface="Varela Round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customschemas.google.com/relationships/presentationmetadata" Target="metadata"/><Relationship Id="rId16" Type="http://schemas.openxmlformats.org/officeDocument/2006/relationships/font" Target="fonts/VarelaRound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1" name="Google Shape;14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6" name="Google Shape;146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1" name="Google Shape;151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7" name="Google Shape;157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5" name="Google Shape;175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4" name="Google Shape;18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5" name="Google Shape;185;p9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iw-IL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1" name="Google Shape;191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ער - מערכת שידורים לאומית">
  <p:cSld name="שער - מערכת שידורים לאומית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2"/>
          <p:cNvSpPr txBox="1"/>
          <p:nvPr>
            <p:ph type="ctrTitle"/>
          </p:nvPr>
        </p:nvSpPr>
        <p:spPr>
          <a:xfrm>
            <a:off x="516000" y="2693989"/>
            <a:ext cx="111600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i="0" sz="6601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" name="Google Shape;22;p12"/>
          <p:cNvSpPr/>
          <p:nvPr/>
        </p:nvSpPr>
        <p:spPr>
          <a:xfrm>
            <a:off x="-1488810" y="6304086"/>
            <a:ext cx="3246400" cy="192925"/>
          </a:xfrm>
          <a:prstGeom prst="roundRect">
            <a:avLst>
              <a:gd fmla="val 49359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3" name="Google Shape;23;p12"/>
          <p:cNvSpPr/>
          <p:nvPr/>
        </p:nvSpPr>
        <p:spPr>
          <a:xfrm>
            <a:off x="9986482" y="-439221"/>
            <a:ext cx="4205647" cy="63186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4" name="Google Shape;24;p12"/>
          <p:cNvSpPr/>
          <p:nvPr/>
        </p:nvSpPr>
        <p:spPr>
          <a:xfrm>
            <a:off x="8259471" y="6565100"/>
            <a:ext cx="4434214" cy="79653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25" name="Google Shape;25;p12"/>
          <p:cNvPicPr preferRelativeResize="0"/>
          <p:nvPr/>
        </p:nvPicPr>
        <p:blipFill rotWithShape="1">
          <a:blip r:embed="rId2">
            <a:alphaModFix/>
          </a:blip>
          <a:srcRect b="26248" l="33058" r="33511" t="0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12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" name="Google Shape;27;p12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" name="Google Shape;28;p12"/>
          <p:cNvSpPr/>
          <p:nvPr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9" name="Google Shape;29;p12"/>
          <p:cNvSpPr/>
          <p:nvPr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פרטי השיעור, מקצוע ומורה">
  <p:cSld name="פרטי השיעור, מקצוע ומורה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3"/>
          <p:cNvSpPr/>
          <p:nvPr/>
        </p:nvSpPr>
        <p:spPr>
          <a:xfrm>
            <a:off x="212943" y="1396870"/>
            <a:ext cx="14000014" cy="2978963"/>
          </a:xfrm>
          <a:prstGeom prst="roundRect">
            <a:avLst>
              <a:gd fmla="val 50000" name="adj"/>
            </a:avLst>
          </a:prstGeom>
          <a:solidFill>
            <a:srgbClr val="E0E0E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13"/>
          <p:cNvSpPr/>
          <p:nvPr/>
        </p:nvSpPr>
        <p:spPr>
          <a:xfrm>
            <a:off x="7329949" y="6240593"/>
            <a:ext cx="5333866" cy="5576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3" name="Google Shape;33;p13"/>
          <p:cNvSpPr/>
          <p:nvPr/>
        </p:nvSpPr>
        <p:spPr>
          <a:xfrm>
            <a:off x="-501113" y="87232"/>
            <a:ext cx="1428110" cy="322428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4" name="Google Shape;34;p13"/>
          <p:cNvSpPr/>
          <p:nvPr/>
        </p:nvSpPr>
        <p:spPr>
          <a:xfrm>
            <a:off x="10059465" y="87232"/>
            <a:ext cx="2768857" cy="451249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" name="Google Shape;35;p13"/>
          <p:cNvSpPr/>
          <p:nvPr/>
        </p:nvSpPr>
        <p:spPr>
          <a:xfrm>
            <a:off x="9066088" y="5930032"/>
            <a:ext cx="529942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" name="Google Shape;36;p13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" name="Google Shape;37;p13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8" name="Google Shape;38;p13"/>
          <p:cNvSpPr/>
          <p:nvPr/>
        </p:nvSpPr>
        <p:spPr>
          <a:xfrm rot="5400000">
            <a:off x="10107940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9" name="Google Shape;39;p13"/>
          <p:cNvSpPr/>
          <p:nvPr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0" name="Google Shape;40;p13"/>
          <p:cNvSpPr txBox="1"/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Varela Round"/>
              <a:buNone/>
              <a:defRPr b="1" sz="6600"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3"/>
          <p:cNvSpPr txBox="1"/>
          <p:nvPr>
            <p:ph idx="1" type="subTitle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b="1" sz="36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/>
        </p:txBody>
      </p:sp>
      <p:sp>
        <p:nvSpPr>
          <p:cNvPr id="42" name="Google Shape;42;p13"/>
          <p:cNvSpPr txBox="1"/>
          <p:nvPr>
            <p:ph idx="2" type="body"/>
          </p:nvPr>
        </p:nvSpPr>
        <p:spPr>
          <a:xfrm>
            <a:off x="696000" y="3655832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2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32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3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וידאו על מסך מלא">
  <p:cSld name="וידאו על מסך מלא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/>
          <p:nvPr/>
        </p:nvSpPr>
        <p:spPr>
          <a:xfrm>
            <a:off x="8667715" y="-161750"/>
            <a:ext cx="5300119" cy="38235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6" name="Google Shape;46;p14"/>
          <p:cNvSpPr/>
          <p:nvPr>
            <p:ph idx="2" type="media"/>
          </p:nvPr>
        </p:nvSpPr>
        <p:spPr>
          <a:xfrm>
            <a:off x="363416" y="639717"/>
            <a:ext cx="11465168" cy="6122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47" name="Google Shape;47;p14"/>
          <p:cNvSpPr txBox="1"/>
          <p:nvPr>
            <p:ph idx="1" type="body"/>
          </p:nvPr>
        </p:nvSpPr>
        <p:spPr>
          <a:xfrm>
            <a:off x="363416" y="95349"/>
            <a:ext cx="8074879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92A72"/>
              </a:buClr>
              <a:buSzPts val="2400"/>
              <a:buFont typeface="Varela Round"/>
              <a:buNone/>
              <a:defRPr sz="24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4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9" name="Google Shape;49;p14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0" name="Google Shape;50;p14"/>
          <p:cNvSpPr/>
          <p:nvPr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1" name="Google Shape;51;p14"/>
          <p:cNvSpPr/>
          <p:nvPr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2" name="Google Shape;52;p14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3" name="Google Shape;53;p14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4" name="Google Shape;54;p14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5" name="Google Shape;55;p14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6" name="Google Shape;56;p14"/>
          <p:cNvSpPr txBox="1"/>
          <p:nvPr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fld id="{00000000-1234-1234-1234-123412341234}" type="slidenum">
              <a:rPr b="0" i="0" lang="iw-IL" sz="16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6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 פריסה 4">
  <p:cSld name="כותרת בלבד פריסה 4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/>
          <p:nvPr/>
        </p:nvSpPr>
        <p:spPr>
          <a:xfrm>
            <a:off x="11497481" y="487099"/>
            <a:ext cx="1576672" cy="289443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0" name="Google Shape;60;p15"/>
          <p:cNvSpPr/>
          <p:nvPr/>
        </p:nvSpPr>
        <p:spPr>
          <a:xfrm>
            <a:off x="11150538" y="127099"/>
            <a:ext cx="1879662" cy="28944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1" name="Google Shape;61;p15"/>
          <p:cNvSpPr/>
          <p:nvPr/>
        </p:nvSpPr>
        <p:spPr>
          <a:xfrm>
            <a:off x="-487680" y="5923581"/>
            <a:ext cx="3133018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2" name="Google Shape;62;p15"/>
          <p:cNvSpPr/>
          <p:nvPr/>
        </p:nvSpPr>
        <p:spPr>
          <a:xfrm>
            <a:off x="-976438" y="6359813"/>
            <a:ext cx="7301038" cy="65808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3" name="Google Shape;63;p15"/>
          <p:cNvSpPr/>
          <p:nvPr/>
        </p:nvSpPr>
        <p:spPr>
          <a:xfrm rot="5400000">
            <a:off x="9360284" y="2733622"/>
            <a:ext cx="6987520" cy="1297194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4" name="Google Shape;64;p15"/>
          <p:cNvSpPr txBox="1"/>
          <p:nvPr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D8D8D8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D8D8D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5" name="Google Shape;65;p15"/>
          <p:cNvSpPr/>
          <p:nvPr/>
        </p:nvSpPr>
        <p:spPr>
          <a:xfrm rot="-54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6" name="Google Shape;66;p15"/>
          <p:cNvSpPr/>
          <p:nvPr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7" name="Google Shape;67;p15"/>
          <p:cNvSpPr/>
          <p:nvPr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2951578" y="1212161"/>
            <a:ext cx="7885112" cy="4090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2">
  <p:cSld name="כותרת ותוכן פריסה 2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515273" y="1024128"/>
            <a:ext cx="11161453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b="1" sz="30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2" name="Google Shape;72;p16"/>
          <p:cNvSpPr txBox="1"/>
          <p:nvPr>
            <p:ph idx="2" type="body"/>
          </p:nvPr>
        </p:nvSpPr>
        <p:spPr>
          <a:xfrm>
            <a:off x="515273" y="1567973"/>
            <a:ext cx="11161453" cy="3522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73" name="Google Shape;73;p16"/>
          <p:cNvSpPr/>
          <p:nvPr/>
        </p:nvSpPr>
        <p:spPr>
          <a:xfrm>
            <a:off x="-1377633" y="110284"/>
            <a:ext cx="2105524" cy="21681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" name="Google Shape;74;p16"/>
          <p:cNvSpPr/>
          <p:nvPr/>
        </p:nvSpPr>
        <p:spPr>
          <a:xfrm>
            <a:off x="-1729189" y="435139"/>
            <a:ext cx="2615798" cy="32187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5" name="Google Shape;75;p16"/>
          <p:cNvSpPr/>
          <p:nvPr/>
        </p:nvSpPr>
        <p:spPr>
          <a:xfrm>
            <a:off x="9323387" y="5555326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6" name="Google Shape;76;p16"/>
          <p:cNvSpPr/>
          <p:nvPr/>
        </p:nvSpPr>
        <p:spPr>
          <a:xfrm>
            <a:off x="8679109" y="6024163"/>
            <a:ext cx="4127100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8" name="Google Shape;78;p16"/>
          <p:cNvSpPr/>
          <p:nvPr/>
        </p:nvSpPr>
        <p:spPr>
          <a:xfrm>
            <a:off x="11005702" y="5213334"/>
            <a:ext cx="2372591" cy="25130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9" name="Google Shape;79;p16"/>
          <p:cNvSpPr/>
          <p:nvPr/>
        </p:nvSpPr>
        <p:spPr>
          <a:xfrm rot="5400000">
            <a:off x="10107940" y="1954539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0" name="Google Shape;80;p16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1">
  <p:cSld name="כותרת ותוכן פריסה 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/>
          <p:nvPr/>
        </p:nvSpPr>
        <p:spPr>
          <a:xfrm>
            <a:off x="6581228" y="6447542"/>
            <a:ext cx="5993234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3" name="Google Shape;83;p17"/>
          <p:cNvSpPr/>
          <p:nvPr/>
        </p:nvSpPr>
        <p:spPr>
          <a:xfrm>
            <a:off x="9704146" y="5381191"/>
            <a:ext cx="3496396" cy="442359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515273" y="998859"/>
            <a:ext cx="11161453" cy="40624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85" name="Google Shape;85;p17"/>
          <p:cNvSpPr txBox="1"/>
          <p:nvPr>
            <p:ph type="title"/>
          </p:nvPr>
        </p:nvSpPr>
        <p:spPr>
          <a:xfrm>
            <a:off x="1024128" y="155448"/>
            <a:ext cx="980220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7"/>
          <p:cNvSpPr/>
          <p:nvPr/>
        </p:nvSpPr>
        <p:spPr>
          <a:xfrm>
            <a:off x="-1226982" y="101748"/>
            <a:ext cx="2160598" cy="21681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7" name="Google Shape;87;p17"/>
          <p:cNvSpPr/>
          <p:nvPr/>
        </p:nvSpPr>
        <p:spPr>
          <a:xfrm>
            <a:off x="-2054055" y="390797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8" name="Google Shape;88;p17"/>
          <p:cNvSpPr/>
          <p:nvPr/>
        </p:nvSpPr>
        <p:spPr>
          <a:xfrm>
            <a:off x="7978665" y="5944772"/>
            <a:ext cx="4766811" cy="381549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9" name="Google Shape;89;p17"/>
          <p:cNvSpPr/>
          <p:nvPr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0" name="Google Shape;90;p17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1" name="Google Shape;91;p17"/>
          <p:cNvSpPr/>
          <p:nvPr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2" name="Google Shape;92;p17"/>
          <p:cNvSpPr/>
          <p:nvPr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3" type="obj">
  <p:cSld name="OBJEC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/>
          <p:nvPr>
            <p:ph type="title"/>
          </p:nvPr>
        </p:nvSpPr>
        <p:spPr>
          <a:xfrm>
            <a:off x="1024128" y="152134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sz="4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1024128" y="1049185"/>
            <a:ext cx="8031962" cy="4611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6" name="Google Shape;96;p18"/>
          <p:cNvSpPr/>
          <p:nvPr/>
        </p:nvSpPr>
        <p:spPr>
          <a:xfrm>
            <a:off x="-234936" y="5807316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7" name="Google Shape;97;p18"/>
          <p:cNvSpPr/>
          <p:nvPr/>
        </p:nvSpPr>
        <p:spPr>
          <a:xfrm>
            <a:off x="11218431" y="239177"/>
            <a:ext cx="1706880" cy="458399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8" name="Google Shape;98;p18"/>
          <p:cNvSpPr/>
          <p:nvPr/>
        </p:nvSpPr>
        <p:spPr>
          <a:xfrm>
            <a:off x="-388620" y="6235866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9" name="Google Shape;99;p18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0" name="Google Shape;100;p18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1" name="Google Shape;101;p18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2" name="Google Shape;102;p18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3" name="Google Shape;103;p18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D8D8D8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D8D8D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5">
  <p:cSld name="כותרת ותוכן פריסה 5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6" name="Google Shape;106;p19"/>
          <p:cNvSpPr txBox="1"/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9"/>
          <p:cNvSpPr txBox="1"/>
          <p:nvPr>
            <p:ph idx="1" type="body"/>
          </p:nvPr>
        </p:nvSpPr>
        <p:spPr>
          <a:xfrm>
            <a:off x="1026926" y="1025601"/>
            <a:ext cx="9802368" cy="4314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b="1" sz="30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8" name="Google Shape;108;p19"/>
          <p:cNvSpPr txBox="1"/>
          <p:nvPr>
            <p:ph idx="2" type="body"/>
          </p:nvPr>
        </p:nvSpPr>
        <p:spPr>
          <a:xfrm>
            <a:off x="1026927" y="1710442"/>
            <a:ext cx="8212766" cy="4152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09" name="Google Shape;109;p19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0" name="Google Shape;110;p19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1" name="Google Shape;111;p19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2" name="Google Shape;112;p19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3" name="Google Shape;113;p19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4" name="Google Shape;114;p19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5" name="Google Shape;115;p19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6" name="Google Shape;116;p19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ראשית ושתי תמונות">
  <p:cSld name="כותרת ראשית ושתי תמונות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0"/>
          <p:cNvSpPr/>
          <p:nvPr>
            <p:ph idx="2" type="pic"/>
          </p:nvPr>
        </p:nvSpPr>
        <p:spPr>
          <a:xfrm>
            <a:off x="594360" y="1310640"/>
            <a:ext cx="451104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19" name="Google Shape;119;p20"/>
          <p:cNvSpPr txBox="1"/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0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1" name="Google Shape;121;p20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2" name="Google Shape;122;p20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3" name="Google Shape;123;p20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4" name="Google Shape;124;p20"/>
          <p:cNvSpPr/>
          <p:nvPr>
            <p:ph idx="3" type="pic"/>
          </p:nvPr>
        </p:nvSpPr>
        <p:spPr>
          <a:xfrm>
            <a:off x="5372315" y="1310640"/>
            <a:ext cx="451104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25" name="Google Shape;125;p20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6" name="Google Shape;126;p20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7" name="Google Shape;127;p20"/>
          <p:cNvSpPr/>
          <p:nvPr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8" name="Google Shape;128;p20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arela Round"/>
              <a:buNone/>
              <a:defRPr b="0" i="0" sz="4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406400" lvl="1" marL="914400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55600" lvl="5" marL="27432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-355600" lvl="6" marL="32004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-355600" lvl="7" marL="36576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-355600" lvl="8" marL="4114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0" type="dt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5" name="Google Shape;15;p11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" name="Google Shape;16;p11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7" name="Google Shape;17;p11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" name="Google Shape;18;p11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Relationship Id="rId4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"/>
          <p:cNvSpPr txBox="1"/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Varela Round"/>
              <a:buNone/>
            </a:pPr>
            <a:r>
              <a:rPr lang="iw-IL" sz="3600">
                <a:latin typeface="Arial"/>
                <a:ea typeface="Arial"/>
                <a:cs typeface="Arial"/>
                <a:sym typeface="Arial"/>
              </a:rPr>
              <a:t>פרק 3</a:t>
            </a:r>
            <a:br>
              <a:rPr lang="iw-IL" sz="6000">
                <a:latin typeface="Arial"/>
                <a:ea typeface="Arial"/>
                <a:cs typeface="Arial"/>
                <a:sym typeface="Arial"/>
              </a:rPr>
            </a:br>
            <a:r>
              <a:rPr lang="iw-IL" sz="6000">
                <a:latin typeface="Arial"/>
                <a:ea typeface="Arial"/>
                <a:cs typeface="Arial"/>
                <a:sym typeface="Arial"/>
              </a:rPr>
              <a:t> חושבים כמו Waze</a:t>
            </a:r>
            <a:endParaRPr sz="6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"/>
          <p:cNvSpPr txBox="1"/>
          <p:nvPr>
            <p:ph idx="1" type="subTitle"/>
          </p:nvPr>
        </p:nvSpPr>
        <p:spPr>
          <a:xfrm>
            <a:off x="696000" y="2806178"/>
            <a:ext cx="10800000" cy="6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-342934" lvl="0" marL="342934" rtl="1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מגמת מידע ונתונים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"/>
          <p:cNvSpPr txBox="1"/>
          <p:nvPr>
            <p:ph idx="2" type="body"/>
          </p:nvPr>
        </p:nvSpPr>
        <p:spPr>
          <a:xfrm>
            <a:off x="696000" y="3613936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מרצה: שירלי ארמלנד חן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 sz="2400">
                <a:latin typeface="Arial"/>
                <a:ea typeface="Arial"/>
                <a:cs typeface="Arial"/>
                <a:sym typeface="Arial"/>
              </a:rPr>
              <a:t>עורכת: רונית נחמיה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, company name&#10;&#10;Description automatically generated" id="137" name="Google Shape;137;p2"/>
          <p:cNvPicPr preferRelativeResize="0"/>
          <p:nvPr/>
        </p:nvPicPr>
        <p:blipFill rotWithShape="1">
          <a:blip r:embed="rId3">
            <a:alphaModFix/>
          </a:blip>
          <a:srcRect b="30939" l="0" r="0" t="25469"/>
          <a:stretch/>
        </p:blipFill>
        <p:spPr>
          <a:xfrm>
            <a:off x="1" y="412198"/>
            <a:ext cx="1934308" cy="8431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" id="138" name="Google Shape;138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077563" y="688018"/>
            <a:ext cx="1879976" cy="378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&#10;&#10;Description automatically generated" id="143" name="Google Shape;14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45841" y="0"/>
            <a:ext cx="12283682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4"/>
          <p:cNvSpPr txBox="1"/>
          <p:nvPr>
            <p:ph type="title"/>
          </p:nvPr>
        </p:nvSpPr>
        <p:spPr>
          <a:xfrm>
            <a:off x="0" y="1822924"/>
            <a:ext cx="12192000" cy="300791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7200"/>
              <a:buFont typeface="Varela Round"/>
              <a:buNone/>
            </a:pPr>
            <a:r>
              <a:rPr lang="iw-IL" sz="7200">
                <a:latin typeface="Arial"/>
                <a:ea typeface="Arial"/>
                <a:cs typeface="Arial"/>
                <a:sym typeface="Arial"/>
              </a:rPr>
              <a:t>WAZE לא יכול להביא אותנו ליעד אם הוא לא יודע</a:t>
            </a:r>
            <a:br>
              <a:rPr lang="iw-IL" sz="7200">
                <a:latin typeface="Arial"/>
                <a:ea typeface="Arial"/>
                <a:cs typeface="Arial"/>
                <a:sym typeface="Arial"/>
              </a:rPr>
            </a:br>
            <a:r>
              <a:rPr lang="iw-IL" sz="7200">
                <a:latin typeface="Arial"/>
                <a:ea typeface="Arial"/>
                <a:cs typeface="Arial"/>
                <a:sym typeface="Arial"/>
              </a:rPr>
              <a:t>את נקודת המוצא שלנו...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5"/>
          <p:cNvSpPr txBox="1"/>
          <p:nvPr>
            <p:ph type="title"/>
          </p:nvPr>
        </p:nvSpPr>
        <p:spPr>
          <a:xfrm>
            <a:off x="-580103" y="1822924"/>
            <a:ext cx="12192000" cy="300791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7200"/>
              <a:buFont typeface="Varela Round"/>
              <a:buNone/>
            </a:pPr>
            <a:r>
              <a:rPr lang="iw-IL" sz="7200">
                <a:latin typeface="Arial"/>
                <a:ea typeface="Arial"/>
                <a:cs typeface="Arial"/>
                <a:sym typeface="Arial"/>
              </a:rPr>
              <a:t>איתור נקודת המוצא שלנו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arker with solid fill" id="154" name="Google Shape;15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25664" y="2199964"/>
            <a:ext cx="1686233" cy="16862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rker with solid fill" id="159" name="Google Shape;159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64993" y="1742767"/>
            <a:ext cx="1686233" cy="168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6"/>
          <p:cNvSpPr/>
          <p:nvPr/>
        </p:nvSpPr>
        <p:spPr>
          <a:xfrm>
            <a:off x="1219199" y="2578507"/>
            <a:ext cx="9429136" cy="1927802"/>
          </a:xfrm>
          <a:custGeom>
            <a:rect b="b" l="l" r="r" t="t"/>
            <a:pathLst>
              <a:path extrusionOk="0" h="1927802" w="9429136">
                <a:moveTo>
                  <a:pt x="9429136" y="696955"/>
                </a:moveTo>
                <a:cubicBezTo>
                  <a:pt x="8032955" y="1360632"/>
                  <a:pt x="6636774" y="2024310"/>
                  <a:pt x="5358581" y="1916155"/>
                </a:cubicBezTo>
                <a:cubicBezTo>
                  <a:pt x="4080387" y="1808000"/>
                  <a:pt x="2653072" y="244670"/>
                  <a:pt x="1759975" y="48025"/>
                </a:cubicBezTo>
                <a:cubicBezTo>
                  <a:pt x="866878" y="-148620"/>
                  <a:pt x="433439" y="293832"/>
                  <a:pt x="0" y="736284"/>
                </a:cubicBezTo>
              </a:path>
            </a:pathLst>
          </a:custGeom>
          <a:noFill/>
          <a:ln cap="rnd" cmpd="sng" w="38100">
            <a:solidFill>
              <a:srgbClr val="192A72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descr="Marker with solid fill" id="161" name="Google Shape;161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6308" y="1858630"/>
            <a:ext cx="1686233" cy="168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6"/>
          <p:cNvSpPr txBox="1"/>
          <p:nvPr>
            <p:ph type="title"/>
          </p:nvPr>
        </p:nvSpPr>
        <p:spPr>
          <a:xfrm>
            <a:off x="10036276" y="3180087"/>
            <a:ext cx="1614950" cy="11731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EC234"/>
              </a:buClr>
              <a:buSzPts val="3200"/>
              <a:buFont typeface="Varela Round"/>
              <a:buNone/>
            </a:pPr>
            <a:r>
              <a:rPr lang="iw-IL" sz="3200">
                <a:solidFill>
                  <a:srgbClr val="7EC234"/>
                </a:solidFill>
                <a:latin typeface="Arial"/>
                <a:ea typeface="Arial"/>
                <a:cs typeface="Arial"/>
                <a:sym typeface="Arial"/>
              </a:rPr>
              <a:t>נקודת מוצא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"/>
          <p:cNvSpPr txBox="1"/>
          <p:nvPr/>
        </p:nvSpPr>
        <p:spPr>
          <a:xfrm>
            <a:off x="216308" y="3206812"/>
            <a:ext cx="1614950" cy="11731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3200"/>
              <a:buFont typeface="Varela Round"/>
              <a:buNone/>
            </a:pPr>
            <a:r>
              <a:rPr b="1" i="0" lang="iw-IL" sz="3200" u="none" cap="none" strike="noStrike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נקודת סיום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7"/>
          <p:cNvSpPr txBox="1"/>
          <p:nvPr>
            <p:ph type="title"/>
          </p:nvPr>
        </p:nvSpPr>
        <p:spPr>
          <a:xfrm>
            <a:off x="1566693" y="271377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Varela Round"/>
              <a:buNone/>
            </a:pPr>
            <a:r>
              <a:rPr lang="iw-IL" sz="3200">
                <a:latin typeface="Arial"/>
                <a:ea typeface="Arial"/>
                <a:cs typeface="Arial"/>
                <a:sym typeface="Arial"/>
              </a:rPr>
              <a:t>הקהל: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69" name="Google Shape;169;p7"/>
          <p:cNvGraphicFramePr/>
          <p:nvPr/>
        </p:nvGraphicFramePr>
        <p:xfrm>
          <a:off x="822939" y="122875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{E81C6EB9-05E8-42D8-BDDB-47813631999A}</a:tableStyleId>
              </a:tblPr>
              <a:tblGrid>
                <a:gridCol w="6069475"/>
                <a:gridCol w="2182750"/>
                <a:gridCol w="2293875"/>
              </a:tblGrid>
              <a:tr h="4776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iw-IL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לפני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Varela Round"/>
                        <a:buNone/>
                      </a:pPr>
                      <a:r>
                        <a:rPr lang="iw-IL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אחרי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solidFill>
                      <a:srgbClr val="7EC23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iw-IL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הנעה לפעולה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solidFill>
                      <a:srgbClr val="7F7F7F"/>
                    </a:solidFill>
                  </a:tcPr>
                </a:tc>
              </a:tr>
              <a:tr h="3922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DDF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Varela Round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E8F5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170" name="Google Shape;170;p7"/>
          <p:cNvSpPr txBox="1"/>
          <p:nvPr/>
        </p:nvSpPr>
        <p:spPr>
          <a:xfrm>
            <a:off x="8032954" y="1667694"/>
            <a:ext cx="3254400" cy="36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25425" lvl="0" marL="225425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איך הוא מתנהל היום?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5425" lvl="0" marL="225425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איך הוא מרגיש?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5425" lvl="0" marL="225425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ממה הוא חושש?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5425" lvl="0" marL="225425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מה מטריד אותו?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5425" lvl="0" marL="225425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מה משמח אותו?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5425" lvl="0" marL="225425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למה הוא מצפה?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5425" lvl="0" marL="225425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מה הוא חושב?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5425" lvl="0" marL="225425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אילו התנגדויות יעלה אם אתחיל לדבר?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7"/>
          <p:cNvSpPr txBox="1"/>
          <p:nvPr/>
        </p:nvSpPr>
        <p:spPr>
          <a:xfrm>
            <a:off x="3854245" y="1667694"/>
            <a:ext cx="13848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התובנה: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"וואלה! ... כי..."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7"/>
          <p:cNvSpPr txBox="1"/>
          <p:nvPr/>
        </p:nvSpPr>
        <p:spPr>
          <a:xfrm>
            <a:off x="822939" y="1667694"/>
            <a:ext cx="2293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מה נרצה שיעשה?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8"/>
          <p:cNvSpPr txBox="1"/>
          <p:nvPr>
            <p:ph type="title"/>
          </p:nvPr>
        </p:nvSpPr>
        <p:spPr>
          <a:xfrm>
            <a:off x="1566693" y="271377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Varela Round"/>
              <a:buNone/>
            </a:pPr>
            <a:r>
              <a:rPr lang="iw-IL" sz="3200">
                <a:latin typeface="Arial"/>
                <a:ea typeface="Arial"/>
                <a:cs typeface="Arial"/>
                <a:sym typeface="Arial"/>
              </a:rPr>
              <a:t>הקהל: ההורים שלי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78" name="Google Shape;178;p8"/>
          <p:cNvGraphicFramePr/>
          <p:nvPr/>
        </p:nvGraphicFramePr>
        <p:xfrm>
          <a:off x="822939" y="122875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{E81C6EB9-05E8-42D8-BDDB-47813631999A}</a:tableStyleId>
              </a:tblPr>
              <a:tblGrid>
                <a:gridCol w="6069475"/>
                <a:gridCol w="2182750"/>
                <a:gridCol w="2293875"/>
              </a:tblGrid>
              <a:tr h="4776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iw-IL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לפני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Varela Round"/>
                        <a:buNone/>
                      </a:pPr>
                      <a:r>
                        <a:rPr lang="iw-IL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אחרי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solidFill>
                      <a:srgbClr val="7EC23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iw-IL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הנעה לפעולה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solidFill>
                      <a:srgbClr val="7F7F7F"/>
                    </a:solidFill>
                  </a:tcPr>
                </a:tc>
              </a:tr>
              <a:tr h="3922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DDF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Varela Round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E8F5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179" name="Google Shape;179;p8"/>
          <p:cNvSpPr txBox="1"/>
          <p:nvPr/>
        </p:nvSpPr>
        <p:spPr>
          <a:xfrm>
            <a:off x="5712542" y="1844079"/>
            <a:ext cx="5574900" cy="314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"כבר חשבנו שהם ירדו מזה...."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"אני יודעת שלכלב יש הרבה יתרונות, אבל זה ממש כמו לגדל עוד ילד בבית..."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"נכון, הם כבר גדולים אבל עדיין יש דברים שישארו באחריותנו: וטרינר, חיסונים, מחלות וכו'."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"אולי באמת הגיע הזמן! הם חיכו כ"כ יפה כל השנים הללו..."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"אני יודעת שהם ילדים אחראיים, אבל הם בקושי בבית. לכל אחד יש את העיסוקים שלו, אז איך הם יספיקו להוריד אותו שלוש פעמים ביום?!"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"לטפל בכלב זה לא רק להוריד אותו לפיפי. זה לתת לו תשומת לב, לשחק איתו, לפתח אותו. לא בטוח שהם מודעים לזה..."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8"/>
          <p:cNvSpPr txBox="1"/>
          <p:nvPr/>
        </p:nvSpPr>
        <p:spPr>
          <a:xfrm>
            <a:off x="3116827" y="1797913"/>
            <a:ext cx="2122200" cy="28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"וואלה! אתם צודקים, כדאי להביא כלב כי אנחנו סומכים עליכם שמצד אחד אתם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תייצרו לוחות זמנים ביניכם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כדי לשחק איתו ולפתח אותו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ומצד שני, הוא יתרום לכם המון."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8"/>
          <p:cNvSpPr txBox="1"/>
          <p:nvPr/>
        </p:nvSpPr>
        <p:spPr>
          <a:xfrm>
            <a:off x="822939" y="1844079"/>
            <a:ext cx="2293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66688" lvl="0" marL="16668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ישאלו חברים איזה כלב כדאי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6688" lvl="0" marL="16668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יבדקו מאיפה כדאי לקחת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9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4400"/>
              <a:buFont typeface="Varela Round"/>
              <a:buNone/>
            </a:pPr>
            <a:r>
              <a:rPr lang="iw-IL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משימה | פרק 3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9"/>
          <p:cNvSpPr txBox="1"/>
          <p:nvPr>
            <p:ph idx="2" type="body"/>
          </p:nvPr>
        </p:nvSpPr>
        <p:spPr>
          <a:xfrm>
            <a:off x="2674374" y="1335961"/>
            <a:ext cx="9003418" cy="3522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צרו את טבלת "לפני ואחרי" על מקרה שאתם בוחרים.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כתבו מי הקהל שלכם ומלאו את הטבלה.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Google Shape;193;p10"/>
          <p:cNvPicPr preferRelativeResize="0"/>
          <p:nvPr/>
        </p:nvPicPr>
        <p:blipFill rotWithShape="1">
          <a:blip r:embed="rId3">
            <a:alphaModFix/>
          </a:blip>
          <a:srcRect b="66411" l="39172" r="34232" t="0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p10"/>
          <p:cNvSpPr txBox="1"/>
          <p:nvPr/>
        </p:nvSpPr>
        <p:spPr>
          <a:xfrm>
            <a:off x="1385454" y="3016112"/>
            <a:ext cx="104364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895350" marR="0" rt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b="0" i="0" sz="28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0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iw-IL" sz="32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שימוש ביצירות מוגנות בזכויות יוצרים ואיתור בעלי זכויות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2020-03-15T19:13:03Z</dcterms:created>
  <dc:creator>user</dc:creator>
</cp:coreProperties>
</file>