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5" r:id="rId2"/>
    <p:sldId id="258" r:id="rId3"/>
    <p:sldId id="279" r:id="rId4"/>
    <p:sldId id="278" r:id="rId5"/>
    <p:sldId id="288" r:id="rId6"/>
    <p:sldId id="289" r:id="rId7"/>
    <p:sldId id="290" r:id="rId8"/>
    <p:sldId id="281" r:id="rId9"/>
    <p:sldId id="283" r:id="rId10"/>
    <p:sldId id="291" r:id="rId11"/>
    <p:sldId id="267" r:id="rId12"/>
  </p:sldIdLst>
  <p:sldSz cx="9144000" cy="5143500" type="screen16x9"/>
  <p:notesSz cx="6858000" cy="9144000"/>
  <p:embeddedFontLst>
    <p:embeddedFont>
      <p:font typeface="Assistant" pitchFamily="2" charset="-79"/>
      <p:regular r:id="rId14"/>
      <p:bold r:id="rId15"/>
    </p:embeddedFont>
    <p:embeddedFont>
      <p:font typeface="Assistant ExtraBold" pitchFamily="2" charset="-79"/>
      <p:bold r:id="rId16"/>
    </p:embeddedFont>
    <p:embeddedFont>
      <p:font typeface="Assistant SemiBold" pitchFamily="2" charset="-79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ציפי לנקין" initials="צל" lastIdx="1" clrIdx="0">
    <p:extLst>
      <p:ext uri="{19B8F6BF-5375-455C-9EA6-DF929625EA0E}">
        <p15:presenceInfo xmlns:p15="http://schemas.microsoft.com/office/powerpoint/2012/main" userId="S-1-5-21-1644491937-1078145449-1801674531-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32752"/>
    <a:srgbClr val="FEC224"/>
    <a:srgbClr val="918D8E"/>
    <a:srgbClr val="BCE3F6"/>
    <a:srgbClr val="000000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95" autoAdjust="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241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נתרגל עבודת מיון של משתנים שכה הכרחית בניתוח נתונים בתרגיל 2 בחוברת האקסל "משתנים - סולמות מדידה - תרגול"</a:t>
            </a:r>
          </a:p>
        </p:txBody>
      </p:sp>
    </p:spTree>
    <p:extLst>
      <p:ext uri="{BB962C8B-B14F-4D97-AF65-F5344CB8AC3E}">
        <p14:creationId xmlns:p14="http://schemas.microsoft.com/office/powerpoint/2010/main" val="351081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24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בשיעור הקודם למדנו על משתנים כבסיס </a:t>
            </a:r>
            <a:r>
              <a:rPr lang="he-IL" dirty="0" err="1"/>
              <a:t>הדאטה</a:t>
            </a:r>
            <a:r>
              <a:rPr lang="he-IL" dirty="0"/>
              <a:t> לניתוח 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בנוסף למדנו גם על סוגי משתנים – קטגורי וכמותי.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בכמותי אף פירטנו שיש שני סוגים: כמותי רציף וכמותי בדיד</a:t>
            </a:r>
          </a:p>
        </p:txBody>
      </p:sp>
    </p:spTree>
    <p:extLst>
      <p:ext uri="{BB962C8B-B14F-4D97-AF65-F5344CB8AC3E}">
        <p14:creationId xmlns:p14="http://schemas.microsoft.com/office/powerpoint/2010/main" val="387723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לחלק את הכיתה ל-4 קבוצות: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שמי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סדר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רווח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מנה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קבוצה ללמוד דרך האינטרנט את משמעות סוג המשתנה המתאים 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מכן, כל קבוצה בתורה תציג בכיתה הסבר לשאר הקבוצות על הגדרת המשתנה שלמדה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ותיתן לפחות שתי דוגמאות לשם משתנה ולערכים העונים להגדרה זו.</a:t>
            </a:r>
          </a:p>
        </p:txBody>
      </p:sp>
    </p:spTree>
    <p:extLst>
      <p:ext uri="{BB962C8B-B14F-4D97-AF65-F5344CB8AC3E}">
        <p14:creationId xmlns:p14="http://schemas.microsoft.com/office/powerpoint/2010/main" val="93392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לפצל את הכיתה ל-4 קבוצות: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שמי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סדר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רווח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מנה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קבוצה ללמוד דרך האינטרנט את משמעות סוג המשתנה המתאים 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מכן, כל קבוצה בתורה תציג בכיתה הסבר לשאר הקבוצות על הגדרת המשתנה שלמדה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ותיתן לפחות שתי דוגמאות לשם משתנה ולערכים העונים להגדרה זו.</a:t>
            </a:r>
          </a:p>
        </p:txBody>
      </p:sp>
    </p:spTree>
    <p:extLst>
      <p:ext uri="{BB962C8B-B14F-4D97-AF65-F5344CB8AC3E}">
        <p14:creationId xmlns:p14="http://schemas.microsoft.com/office/powerpoint/2010/main" val="240085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לפצל את הכיתה ל-4 קבוצות: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שמי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סדר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רווח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מנה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קבוצה ללמוד דרך האינטרנט את משמעות סוג המשתנה המתאים 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מכן, כל קבוצה בתורה תציג בכיתה הסבר לשאר הקבוצות על הגדרת המשתנה שלמדה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ותיתן לפחות שתי דוגמאות לשם משתנה ולערכים העונים להגדרה זו.</a:t>
            </a:r>
          </a:p>
        </p:txBody>
      </p:sp>
    </p:spTree>
    <p:extLst>
      <p:ext uri="{BB962C8B-B14F-4D97-AF65-F5344CB8AC3E}">
        <p14:creationId xmlns:p14="http://schemas.microsoft.com/office/powerpoint/2010/main" val="394744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לפצל את הכיתה ל-4 קבוצות: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שמי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סדר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רווח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מנה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קבוצה ללמוד דרך האינטרנט את משמעות סוג המשתנה המתאים 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מכן, כל קבוצה בתורה תציג בכיתה הסבר לשאר הקבוצות על הגדרת המשתנה שלמדה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ותיתן לפחות שתי דוגמאות לשם משתנה ולערכים העונים להגדרה זו.</a:t>
            </a:r>
          </a:p>
        </p:txBody>
      </p:sp>
    </p:spTree>
    <p:extLst>
      <p:ext uri="{BB962C8B-B14F-4D97-AF65-F5344CB8AC3E}">
        <p14:creationId xmlns:p14="http://schemas.microsoft.com/office/powerpoint/2010/main" val="341990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לפצל את הכיתה ל-4 קבוצות: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שמי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סדר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רווח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קבוצת משתנה סולם מנה</a:t>
            </a:r>
          </a:p>
          <a:p>
            <a:pPr marL="22860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על כל קבוצה ללמוד דרך האינטרנט את משמעות סוג המשתנה המתאים לה.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לאחר מכן, כל קבוצה בתורה תציג בכיתה הסבר לשאר הקבוצות על הגדרת המשתנה שלמדה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ותיתן לפחות שתי דוגמאות לשם משתנה ולערכים העונים להגדרה זו.</a:t>
            </a:r>
          </a:p>
        </p:txBody>
      </p:sp>
    </p:spTree>
    <p:extLst>
      <p:ext uri="{BB962C8B-B14F-4D97-AF65-F5344CB8AC3E}">
        <p14:creationId xmlns:p14="http://schemas.microsoft.com/office/powerpoint/2010/main" val="99742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rgbClr val="444444"/>
                </a:solidFill>
              </a:rPr>
              <a:t>בסיכום ניתן לראות בבירור כיצד סוגי הסולמות ממוינים כמו סולם שבכל שלב קיימת התכונה של השלב הקודם ותוספת של תכונה חדשה.</a:t>
            </a:r>
            <a:endParaRPr lang="he-IL" dirty="0">
              <a:solidFill>
                <a:srgbClr val="00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התכונה "זהות" יוצרת את היכולת להבדיל בין ערך לערך. כשמה כן היא, מקנה לכל ערך זהות משלו.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בנוסף, נציין שמשתנה קטגורי יכול להתקיים רק במשתנים מסוג שמי או סדר.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לעומת זאת, משתנה כמותי יכול להתקיים רק במשתנים מסוג סדר, רווח ומנה.</a:t>
            </a:r>
          </a:p>
        </p:txBody>
      </p:sp>
    </p:spTree>
    <p:extLst>
      <p:ext uri="{BB962C8B-B14F-4D97-AF65-F5344CB8AC3E}">
        <p14:creationId xmlns:p14="http://schemas.microsoft.com/office/powerpoint/2010/main" val="239244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נבחן אם הצגת התוצרים של הקבוצות הייתה אפקטיבית באמצעות ביצוע של תרגיל 1 בחוברת האקסל "משתנים – סולמות מדידה - תרגול"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818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6585098" y="56674"/>
            <a:ext cx="2431959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משתנים – סולמות מדידה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279757" y="445209"/>
            <a:ext cx="1668867" cy="0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007859" y="1535776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001491" y="2036447"/>
            <a:ext cx="3444581" cy="10904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משתנים – </a:t>
            </a:r>
            <a:br>
              <a:rPr lang="en-US" dirty="0"/>
            </a:br>
            <a:r>
              <a:rPr lang="he-IL" dirty="0">
                <a:solidFill>
                  <a:srgbClr val="00B0F0"/>
                </a:solidFill>
              </a:rPr>
              <a:t>סולמות מדידה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5057478" y="4153755"/>
            <a:ext cx="3444581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סטטיסטיקה לניתוח נתונים 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159298" y="62345"/>
            <a:ext cx="2922357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7F28149-460E-40D0-A9D6-246A6B514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" y="1227536"/>
            <a:ext cx="4461532" cy="31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53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5D9B5183-EA11-4109-8269-09ED600C3DE0}"/>
              </a:ext>
            </a:extLst>
          </p:cNvPr>
          <p:cNvSpPr txBox="1"/>
          <p:nvPr/>
        </p:nvSpPr>
        <p:spPr>
          <a:xfrm>
            <a:off x="4985817" y="609707"/>
            <a:ext cx="3065230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תרגול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AD3B82EF-9CD1-413C-B730-4C4C19F8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960027" y="433226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8364EC-E5BC-4B3A-82E2-DF72E6520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16" y="723187"/>
            <a:ext cx="440800" cy="404232"/>
          </a:xfrm>
          <a:prstGeom prst="rect">
            <a:avLst/>
          </a:prstGeom>
        </p:spPr>
      </p:pic>
      <p:sp>
        <p:nvSpPr>
          <p:cNvPr id="19" name="Google Shape;142;p8">
            <a:extLst>
              <a:ext uri="{FF2B5EF4-FFF2-40B4-BE49-F238E27FC236}">
                <a16:creationId xmlns:a16="http://schemas.microsoft.com/office/drawing/2014/main" id="{0EE48FA7-6423-4D57-B9EB-EB4D27D929E5}"/>
              </a:ext>
            </a:extLst>
          </p:cNvPr>
          <p:cNvSpPr txBox="1"/>
          <p:nvPr/>
        </p:nvSpPr>
        <p:spPr>
          <a:xfrm>
            <a:off x="5196468" y="1072954"/>
            <a:ext cx="2854579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יש לבצע את תרגיל 2</a:t>
            </a:r>
            <a:endParaRPr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BC7D4BB-3DFF-48A9-91CE-0D1971540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>
          <a:xfrm>
            <a:off x="1685249" y="1661807"/>
            <a:ext cx="5640498" cy="297317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01317A-8690-4B68-86FC-97D08C189C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810" b="19155"/>
          <a:stretch/>
        </p:blipFill>
        <p:spPr>
          <a:xfrm>
            <a:off x="1166950" y="1661807"/>
            <a:ext cx="6566096" cy="31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89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70522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BA1C8B-2199-4541-B26A-B63D03EA374D}"/>
              </a:ext>
            </a:extLst>
          </p:cNvPr>
          <p:cNvSpPr txBox="1"/>
          <p:nvPr/>
        </p:nvSpPr>
        <p:spPr>
          <a:xfrm>
            <a:off x="2396249" y="4596169"/>
            <a:ext cx="4341250" cy="4385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pPr algn="ctr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Pixabay.com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pic>
        <p:nvPicPr>
          <p:cNvPr id="1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1623795" y="578407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5EF7890D-6DBA-4807-9BC6-EAA9BC591881}"/>
              </a:ext>
            </a:extLst>
          </p:cNvPr>
          <p:cNvSpPr txBox="1"/>
          <p:nvPr/>
        </p:nvSpPr>
        <p:spPr>
          <a:xfrm>
            <a:off x="1438426" y="2127734"/>
            <a:ext cx="4265688" cy="88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1800" kern="1200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למדנו על משתנים</a:t>
            </a:r>
            <a:endParaRPr sz="1800" kern="1200" dirty="0">
              <a:solidFill>
                <a:srgbClr val="232752"/>
              </a:solidFill>
              <a:latin typeface="Assistant"/>
              <a:cs typeface="Assistant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1800" kern="1200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 ועל סוגי משתנים</a:t>
            </a:r>
            <a:r>
              <a:rPr lang="he-IL" sz="1800" kern="1200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: </a:t>
            </a:r>
            <a:r>
              <a:rPr lang="iw-IL" sz="1800" kern="1200" dirty="0">
                <a:solidFill>
                  <a:srgbClr val="232752"/>
                </a:solidFill>
                <a:latin typeface="Assistant"/>
                <a:cs typeface="Assistant"/>
                <a:sym typeface="Quattrocento Sans"/>
              </a:rPr>
              <a:t>קטגורי וכמותי</a:t>
            </a:r>
            <a:endParaRPr sz="1800" kern="1200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  <p:pic>
        <p:nvPicPr>
          <p:cNvPr id="9" name="Google Shape;98;p2">
            <a:extLst>
              <a:ext uri="{FF2B5EF4-FFF2-40B4-BE49-F238E27FC236}">
                <a16:creationId xmlns:a16="http://schemas.microsoft.com/office/drawing/2014/main" id="{71E4F737-8FCD-45AC-A1E0-7C9ABCDD80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7153" y="1597192"/>
            <a:ext cx="1949116" cy="1949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9B6172-E3BF-EE14-4B3E-4C928A98DE3C}"/>
              </a:ext>
            </a:extLst>
          </p:cNvPr>
          <p:cNvSpPr txBox="1">
            <a:spLocks/>
          </p:cNvSpPr>
          <p:nvPr/>
        </p:nvSpPr>
        <p:spPr>
          <a:xfrm>
            <a:off x="2638697" y="972566"/>
            <a:ext cx="3988526" cy="8039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he-IL" sz="1800" dirty="0">
                <a:solidFill>
                  <a:srgbClr val="232752"/>
                </a:solidFill>
                <a:latin typeface="Assistant"/>
                <a:ea typeface="Assistant"/>
                <a:cs typeface="Assistant"/>
              </a:rPr>
              <a:t>סולם מדידה הוא מאפיין של משתנה המגדיר את תכונותיו ואת אופן ניתוח ערכיו</a:t>
            </a:r>
            <a:endParaRPr lang="en-US" sz="1800" dirty="0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id="7" name="Google Shape;60;p13" descr="Google Shape;60;p13">
            <a:extLst>
              <a:ext uri="{FF2B5EF4-FFF2-40B4-BE49-F238E27FC236}">
                <a16:creationId xmlns:a16="http://schemas.microsoft.com/office/drawing/2014/main" id="{D5E7EFA3-A03F-48E9-9BAF-77F7AFA1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1623795" y="578407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107;p3">
            <a:extLst>
              <a:ext uri="{FF2B5EF4-FFF2-40B4-BE49-F238E27FC236}">
                <a16:creationId xmlns:a16="http://schemas.microsoft.com/office/drawing/2014/main" id="{9B788BE8-2635-4428-970E-8741B0C1CF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7223" y="1936740"/>
            <a:ext cx="1369942" cy="27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3">
            <a:extLst>
              <a:ext uri="{FF2B5EF4-FFF2-40B4-BE49-F238E27FC236}">
                <a16:creationId xmlns:a16="http://schemas.microsoft.com/office/drawing/2014/main" id="{6F3949C7-493C-4189-9728-40911424EF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6414" y="1944759"/>
            <a:ext cx="1369942" cy="27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9;p3">
            <a:extLst>
              <a:ext uri="{FF2B5EF4-FFF2-40B4-BE49-F238E27FC236}">
                <a16:creationId xmlns:a16="http://schemas.microsoft.com/office/drawing/2014/main" id="{1C070BB3-3119-4706-ADA5-00EABB8E3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5605" y="1936740"/>
            <a:ext cx="1369942" cy="27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0;p3">
            <a:extLst>
              <a:ext uri="{FF2B5EF4-FFF2-40B4-BE49-F238E27FC236}">
                <a16:creationId xmlns:a16="http://schemas.microsoft.com/office/drawing/2014/main" id="{7447308F-DEA4-4392-B3F9-67CF1E6168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96" y="1960804"/>
            <a:ext cx="1369942" cy="2739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010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" name="Google Shape;104;p6"/>
          <p:cNvSpPr txBox="1"/>
          <p:nvPr/>
        </p:nvSpPr>
        <p:spPr>
          <a:xfrm>
            <a:off x="6252154" y="512028"/>
            <a:ext cx="246180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הצגת תוצרים</a:t>
            </a:r>
            <a:endParaRPr dirty="0"/>
          </a:p>
        </p:txBody>
      </p:sp>
      <p:sp>
        <p:nvSpPr>
          <p:cNvPr id="25" name="Google Shape;107;p6"/>
          <p:cNvSpPr txBox="1"/>
          <p:nvPr/>
        </p:nvSpPr>
        <p:spPr>
          <a:xfrm>
            <a:off x="518412" y="2254531"/>
            <a:ext cx="3256814" cy="78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  <a:sym typeface="Assistant ExtraBold"/>
              </a:rPr>
              <a:t>הצגת תוצרים</a:t>
            </a: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 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קבוצת משתנה סולם שמי</a:t>
            </a:r>
            <a:endParaRPr lang="he-IL" sz="1800" dirty="0">
              <a:solidFill>
                <a:srgbClr val="232752"/>
              </a:solidFill>
              <a:latin typeface="Assistant ExtraBold" panose="00000900000000000000" pitchFamily="2" charset="-79"/>
              <a:cs typeface="Assistant ExtraBold" panose="00000900000000000000" pitchFamily="2" charset="-79"/>
              <a:sym typeface="Assistant ExtraBold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1089CF8-48A4-4615-A4B3-E7DD06627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14" y="1810394"/>
            <a:ext cx="4572000" cy="1522712"/>
          </a:xfrm>
          <a:prstGeom prst="rect">
            <a:avLst/>
          </a:prstGeom>
        </p:spPr>
      </p:pic>
      <p:pic>
        <p:nvPicPr>
          <p:cNvPr id="10" name="Google Shape;114;p6" descr="Google Shape;60;p13">
            <a:extLst>
              <a:ext uri="{FF2B5EF4-FFF2-40B4-BE49-F238E27FC236}">
                <a16:creationId xmlns:a16="http://schemas.microsoft.com/office/drawing/2014/main" id="{1D392CAF-195F-4A75-8B70-FF1F64D6D7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112554" y="1510327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4179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2" name="Google Shape;104;p6"/>
          <p:cNvSpPr txBox="1"/>
          <p:nvPr/>
        </p:nvSpPr>
        <p:spPr>
          <a:xfrm>
            <a:off x="6252154" y="512028"/>
            <a:ext cx="246180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הצגת תוצרים</a:t>
            </a:r>
            <a:endParaRPr dirty="0"/>
          </a:p>
        </p:txBody>
      </p:sp>
      <p:sp>
        <p:nvSpPr>
          <p:cNvPr id="25" name="Google Shape;107;p6"/>
          <p:cNvSpPr txBox="1"/>
          <p:nvPr/>
        </p:nvSpPr>
        <p:spPr>
          <a:xfrm>
            <a:off x="518412" y="2254531"/>
            <a:ext cx="3256814" cy="78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  <a:sym typeface="Assistant ExtraBold"/>
              </a:rPr>
              <a:t>הצגת תוצרים</a:t>
            </a: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 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קבוצת משתנה סולם סדר</a:t>
            </a:r>
            <a:endParaRPr lang="he-IL" sz="1800" dirty="0">
              <a:solidFill>
                <a:srgbClr val="232752"/>
              </a:solidFill>
              <a:latin typeface="Assistant ExtraBold" panose="00000900000000000000" pitchFamily="2" charset="-79"/>
              <a:cs typeface="Assistant ExtraBold" panose="00000900000000000000" pitchFamily="2" charset="-79"/>
              <a:sym typeface="Assistant ExtraBold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1089CF8-48A4-4615-A4B3-E7DD06627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14" y="1810394"/>
            <a:ext cx="4572000" cy="1522712"/>
          </a:xfrm>
          <a:prstGeom prst="rect">
            <a:avLst/>
          </a:prstGeom>
        </p:spPr>
      </p:pic>
      <p:pic>
        <p:nvPicPr>
          <p:cNvPr id="7" name="Google Shape;114;p6" descr="Google Shape;60;p13">
            <a:extLst>
              <a:ext uri="{FF2B5EF4-FFF2-40B4-BE49-F238E27FC236}">
                <a16:creationId xmlns:a16="http://schemas.microsoft.com/office/drawing/2014/main" id="{CFF970CD-00D4-495F-9745-DF621FEEBB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112554" y="1510327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3697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" name="Google Shape;104;p6"/>
          <p:cNvSpPr txBox="1"/>
          <p:nvPr/>
        </p:nvSpPr>
        <p:spPr>
          <a:xfrm>
            <a:off x="6252154" y="512028"/>
            <a:ext cx="246180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הצגת תוצרים</a:t>
            </a:r>
            <a:endParaRPr dirty="0"/>
          </a:p>
        </p:txBody>
      </p:sp>
      <p:sp>
        <p:nvSpPr>
          <p:cNvPr id="25" name="Google Shape;107;p6"/>
          <p:cNvSpPr txBox="1"/>
          <p:nvPr/>
        </p:nvSpPr>
        <p:spPr>
          <a:xfrm>
            <a:off x="518412" y="2254531"/>
            <a:ext cx="3256814" cy="78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  <a:sym typeface="Assistant ExtraBold"/>
              </a:rPr>
              <a:t>הצגת תוצרים</a:t>
            </a: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 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קבוצת משתנה סולם רווח</a:t>
            </a:r>
            <a:endParaRPr lang="he-IL" sz="1800" dirty="0">
              <a:solidFill>
                <a:srgbClr val="232752"/>
              </a:solidFill>
              <a:latin typeface="Assistant ExtraBold" panose="00000900000000000000" pitchFamily="2" charset="-79"/>
              <a:cs typeface="Assistant ExtraBold" panose="00000900000000000000" pitchFamily="2" charset="-79"/>
              <a:sym typeface="Assistant ExtraBold"/>
            </a:endParaRPr>
          </a:p>
        </p:txBody>
      </p:sp>
      <p:pic>
        <p:nvPicPr>
          <p:cNvPr id="27" name="Google Shape;114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112554" y="151032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1089CF8-48A4-4615-A4B3-E7DD06627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14" y="1810394"/>
            <a:ext cx="4572000" cy="15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16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" name="Google Shape;104;p6"/>
          <p:cNvSpPr txBox="1"/>
          <p:nvPr/>
        </p:nvSpPr>
        <p:spPr>
          <a:xfrm>
            <a:off x="6252154" y="512028"/>
            <a:ext cx="2461805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הצגת תוצרים</a:t>
            </a:r>
            <a:endParaRPr dirty="0"/>
          </a:p>
        </p:txBody>
      </p:sp>
      <p:sp>
        <p:nvSpPr>
          <p:cNvPr id="25" name="Google Shape;107;p6"/>
          <p:cNvSpPr txBox="1"/>
          <p:nvPr/>
        </p:nvSpPr>
        <p:spPr>
          <a:xfrm>
            <a:off x="518412" y="2254531"/>
            <a:ext cx="3256814" cy="78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  <a:sym typeface="Assistant ExtraBold"/>
              </a:rPr>
              <a:t>הצגת תוצרים</a:t>
            </a: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 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sym typeface="Assistant ExtraBold"/>
              </a:rPr>
              <a:t>קבוצת משתנה סולם מנה</a:t>
            </a:r>
            <a:endParaRPr lang="he-IL" sz="1800" dirty="0">
              <a:solidFill>
                <a:srgbClr val="232752"/>
              </a:solidFill>
              <a:latin typeface="Assistant ExtraBold" panose="00000900000000000000" pitchFamily="2" charset="-79"/>
              <a:cs typeface="Assistant ExtraBold" panose="00000900000000000000" pitchFamily="2" charset="-79"/>
              <a:sym typeface="Assistant ExtraBold"/>
            </a:endParaRPr>
          </a:p>
        </p:txBody>
      </p:sp>
      <p:pic>
        <p:nvPicPr>
          <p:cNvPr id="27" name="Google Shape;114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112554" y="151032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1089CF8-48A4-4615-A4B3-E7DD06627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14" y="1810394"/>
            <a:ext cx="4572000" cy="15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4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2" name="Google Shape;104;p6"/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סיכום סוגי סולמות</a:t>
            </a:r>
            <a:endParaRPr dirty="0"/>
          </a:p>
        </p:txBody>
      </p:sp>
      <p:graphicFrame>
        <p:nvGraphicFramePr>
          <p:cNvPr id="23" name="Google Shape;113;p6"/>
          <p:cNvGraphicFramePr/>
          <p:nvPr>
            <p:extLst>
              <p:ext uri="{D42A27DB-BD31-4B8C-83A1-F6EECF244321}">
                <p14:modId xmlns:p14="http://schemas.microsoft.com/office/powerpoint/2010/main" val="3353478634"/>
              </p:ext>
            </p:extLst>
          </p:nvPr>
        </p:nvGraphicFramePr>
        <p:xfrm>
          <a:off x="686477" y="1686551"/>
          <a:ext cx="6675226" cy="2046904"/>
        </p:xfrm>
        <a:graphic>
          <a:graphicData uri="http://schemas.openxmlformats.org/drawingml/2006/table">
            <a:tbl>
              <a:tblPr rtl="1" firstRow="1" firstCol="1">
                <a:noFill/>
              </a:tblPr>
              <a:tblGrid>
                <a:gridCol w="138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4163292813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338755122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דוגמה לערך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baseline="0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דוגמה למשתנה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תכונות הסולם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baseline="0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סוג סולם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ירושלים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עיר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זהות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שמי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 סרן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דרגות בצבא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זהות </a:t>
                      </a: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וסדר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סדר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 מעלות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טמפרטורה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זהות, סדר </a:t>
                      </a: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והפרשים בין ערכים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רווח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57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המשתתפים בניסוי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זהות, סדר, הפרשים בין ערכים </a:t>
                      </a: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ויחס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מנה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Google Shape;114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367525" y="666699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7;p3">
            <a:extLst>
              <a:ext uri="{FF2B5EF4-FFF2-40B4-BE49-F238E27FC236}">
                <a16:creationId xmlns:a16="http://schemas.microsoft.com/office/drawing/2014/main" id="{E82F63B6-1954-4A7F-87DE-9FC635C3C7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564" y="1579607"/>
            <a:ext cx="1130396" cy="226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632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5D9B5183-EA11-4109-8269-09ED600C3DE0}"/>
              </a:ext>
            </a:extLst>
          </p:cNvPr>
          <p:cNvSpPr txBox="1"/>
          <p:nvPr/>
        </p:nvSpPr>
        <p:spPr>
          <a:xfrm>
            <a:off x="4985817" y="609707"/>
            <a:ext cx="3065230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תרגול</a:t>
            </a:r>
            <a:endParaRPr dirty="0"/>
          </a:p>
        </p:txBody>
      </p:sp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AD3B82EF-9CD1-413C-B730-4C4C19F8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960027" y="433226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8364EC-E5BC-4B3A-82E2-DF72E6520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16" y="723187"/>
            <a:ext cx="440800" cy="404232"/>
          </a:xfrm>
          <a:prstGeom prst="rect">
            <a:avLst/>
          </a:prstGeom>
        </p:spPr>
      </p:pic>
      <p:sp>
        <p:nvSpPr>
          <p:cNvPr id="19" name="Google Shape;142;p8">
            <a:extLst>
              <a:ext uri="{FF2B5EF4-FFF2-40B4-BE49-F238E27FC236}">
                <a16:creationId xmlns:a16="http://schemas.microsoft.com/office/drawing/2014/main" id="{0EE48FA7-6423-4D57-B9EB-EB4D27D929E5}"/>
              </a:ext>
            </a:extLst>
          </p:cNvPr>
          <p:cNvSpPr txBox="1"/>
          <p:nvPr/>
        </p:nvSpPr>
        <p:spPr>
          <a:xfrm>
            <a:off x="5196468" y="1072954"/>
            <a:ext cx="2854579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יש לבצע את תרגיל 1</a:t>
            </a:r>
            <a:endParaRPr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BC7D4BB-3DFF-48A9-91CE-0D1971540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>
          <a:xfrm>
            <a:off x="1685249" y="1661807"/>
            <a:ext cx="5640498" cy="297317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8172693-2B22-4D2D-B2DD-75FF57616A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1388" b="18595"/>
          <a:stretch/>
        </p:blipFill>
        <p:spPr>
          <a:xfrm>
            <a:off x="1685248" y="1661806"/>
            <a:ext cx="6047797" cy="31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00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614</Words>
  <Application>Microsoft Office PowerPoint</Application>
  <PresentationFormat>‫הצגה על המסך (16:9)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Calibri</vt:lpstr>
      <vt:lpstr>Arial</vt:lpstr>
      <vt:lpstr>Assistant ExtraBold</vt:lpstr>
      <vt:lpstr>Assistant SemiBold</vt:lpstr>
      <vt:lpstr>Quattrocento Sans</vt:lpstr>
      <vt:lpstr>Helvetica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55</cp:revision>
  <dcterms:modified xsi:type="dcterms:W3CDTF">2023-05-28T12:49:49Z</dcterms:modified>
</cp:coreProperties>
</file>