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Corbel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MfpRd1sm9jtgrp0oAOHBNMeBn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11" Type="http://schemas.openxmlformats.org/officeDocument/2006/relationships/slide" Target="slides/slide7.xml"/><Relationship Id="rId22" Type="http://schemas.openxmlformats.org/officeDocument/2006/relationships/font" Target="fonts/Corbel-italic.fntdata"/><Relationship Id="rId10" Type="http://schemas.openxmlformats.org/officeDocument/2006/relationships/slide" Target="slides/slide6.xml"/><Relationship Id="rId21" Type="http://schemas.openxmlformats.org/officeDocument/2006/relationships/font" Target="fonts/Corbel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יתרונות האינפוגרפיקה על פני נתונים</a:t>
            </a:r>
            <a:endParaRPr/>
          </a:p>
        </p:txBody>
      </p:sp>
      <p:sp>
        <p:nvSpPr>
          <p:cNvPr id="150" name="Google Shape;150;p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b="0" sz="96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פנורמית עם כיתוב">
  <p:cSld name="תמונה פנורמית עם כיתוב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/>
          <p:nvPr>
            <p:ph idx="2" type="pic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כיתוב">
  <p:cSld name="כותרת וכיתוב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ציטוט עם כיתוב">
  <p:cSld name="ציטוט עם כיתוב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8"/>
          <p:cNvSpPr txBox="1"/>
          <p:nvPr>
            <p:ph idx="2" type="body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2" name="Google Shape;92;p2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lang="iw-IL" sz="8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3" name="Google Shape;93;p28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lang="iw-IL" sz="8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רטיס שם">
  <p:cSld name="כרטיס שם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" type="body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עמודות">
  <p:cSld name="3 עמודות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" type="body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0"/>
          <p:cNvSpPr txBox="1"/>
          <p:nvPr>
            <p:ph idx="2" type="body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0"/>
          <p:cNvSpPr txBox="1"/>
          <p:nvPr>
            <p:ph idx="3" type="body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4" type="body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0"/>
          <p:cNvSpPr txBox="1"/>
          <p:nvPr>
            <p:ph idx="5" type="body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6" type="body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עמודת 3 תמונות">
  <p:cSld name="עמודת 3 תמונות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1"/>
          <p:cNvSpPr/>
          <p:nvPr>
            <p:ph idx="2" type="pic"/>
          </p:nvPr>
        </p:nvSpPr>
        <p:spPr>
          <a:xfrm>
            <a:off x="1332085" y="2256354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5" name="Google Shape;115;p31"/>
          <p:cNvSpPr txBox="1"/>
          <p:nvPr>
            <p:ph idx="3" type="body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1"/>
          <p:cNvSpPr txBox="1"/>
          <p:nvPr>
            <p:ph idx="4" type="body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1"/>
          <p:cNvSpPr/>
          <p:nvPr>
            <p:ph idx="5" type="pic"/>
          </p:nvPr>
        </p:nvSpPr>
        <p:spPr>
          <a:xfrm>
            <a:off x="4568996" y="2256354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8" name="Google Shape;118;p31"/>
          <p:cNvSpPr txBox="1"/>
          <p:nvPr>
            <p:ph idx="6" type="body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1"/>
          <p:cNvSpPr txBox="1"/>
          <p:nvPr>
            <p:ph idx="7" type="body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1"/>
          <p:cNvSpPr/>
          <p:nvPr>
            <p:ph idx="8" type="pic"/>
          </p:nvPr>
        </p:nvSpPr>
        <p:spPr>
          <a:xfrm>
            <a:off x="7804321" y="2256354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1" name="Google Shape;121;p31"/>
          <p:cNvSpPr txBox="1"/>
          <p:nvPr>
            <p:ph idx="9" type="body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" type="body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b="0" sz="96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subTitle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b="0" i="0" sz="5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hyperlink" Target="https://www.hakolhayehudi.co.il/item/Jewish_identity/%D7%90%D7%99%D7%9C%D7%95_%D7%A8%D7%A7_%D7%99%D7%94%D7%95%D7%93%D7%99%D7%9D_%D7%94%D7%99%D7%95_%D7%91%D7%A2%D7%9C%D7%99_%D7%96%D7%9B%D7%95%D7%AA_%D7%94%D7%A6%D7%91%D7%A2%D7%94__%D7%94%D7%99%D7%9E%D7%99%D7%9F_%D7%A0%D7%99%D7%A6%D7%97_%D7%91%D7%9C%D7%99_%D7%9C%D7%99%D7%91%D7%A8%D7%9E%D7%9F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924232" y="4464028"/>
            <a:ext cx="10429568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5300"/>
              <a:buFont typeface="Corbel"/>
              <a:buNone/>
            </a:pPr>
            <a:r>
              <a:rPr lang="iw-IL" sz="5300"/>
              <a:t>שימוש בגרפים</a:t>
            </a:r>
            <a:br>
              <a:rPr lang="iw-IL" sz="5300"/>
            </a:br>
            <a:r>
              <a:rPr lang="iw-IL" sz="5300"/>
              <a:t>להטיית נתונים</a:t>
            </a:r>
            <a:endParaRPr sz="5300"/>
          </a:p>
        </p:txBody>
      </p:sp>
      <p:sp>
        <p:nvSpPr>
          <p:cNvPr id="142" name="Google Shape;142;p1"/>
          <p:cNvSpPr txBox="1"/>
          <p:nvPr>
            <p:ph idx="1" type="subTitle"/>
          </p:nvPr>
        </p:nvSpPr>
        <p:spPr>
          <a:xfrm>
            <a:off x="924232" y="3786809"/>
            <a:ext cx="10429567" cy="661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rPr lang="iw-IL"/>
              <a:t>קריאה ביקורתית של גרפים</a:t>
            </a: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3325092" y="645981"/>
            <a:ext cx="7923754" cy="3048394"/>
          </a:xfrm>
          <a:prstGeom prst="roundRect">
            <a:avLst>
              <a:gd fmla="val 2028" name="adj"/>
            </a:avLst>
          </a:prstGeom>
          <a:solidFill>
            <a:schemeClr val="lt1"/>
          </a:solidFill>
          <a:ln cap="flat" cmpd="sng" w="12700">
            <a:solidFill>
              <a:srgbClr val="2F7E89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0" dist="0" endA="300" endPos="20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6213" y="969928"/>
            <a:ext cx="2400500" cy="2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5">
            <a:alphaModFix/>
          </a:blip>
          <a:srcRect b="57185" l="74750" r="5088" t="25333"/>
          <a:stretch/>
        </p:blipFill>
        <p:spPr>
          <a:xfrm>
            <a:off x="7447835" y="1314867"/>
            <a:ext cx="3507320" cy="171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/>
        </p:nvSpPr>
        <p:spPr>
          <a:xfrm>
            <a:off x="219075" y="6091852"/>
            <a:ext cx="5048249" cy="661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יניב אוריאל | גיורית כרמי</a:t>
            </a:r>
            <a:endParaRPr b="0" i="0" sz="3200" u="none" cap="none" strike="noStrik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850" y="429500"/>
            <a:ext cx="11197001" cy="62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8234994" y="5868492"/>
            <a:ext cx="35958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מתוך אתר ישראל היום – 16/06/2020  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3785604" y="-139900"/>
            <a:ext cx="7878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כמות הנדבקים ביום בנגיף הקורונה</a:t>
            </a:r>
            <a:endParaRPr b="1"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512" y="890587"/>
            <a:ext cx="9324975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4403067" y="6109854"/>
            <a:ext cx="33858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מתוך אתר חדשות 12 – 16/06/2020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25" y="182875"/>
            <a:ext cx="5833876" cy="28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1257300" y="3080344"/>
            <a:ext cx="2486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 האת "הקול היהודי"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074" y="3650850"/>
            <a:ext cx="10277850" cy="31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4273" y="514921"/>
            <a:ext cx="5028768" cy="26196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5016435" y="6493298"/>
            <a:ext cx="1693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מתוך אתר YNET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8363961" y="3080344"/>
            <a:ext cx="1693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מתוך אתר YNET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425" y="987100"/>
            <a:ext cx="10643600" cy="56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3550"/>
            <a:ext cx="6397125" cy="45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/>
          <p:cNvSpPr txBox="1"/>
          <p:nvPr/>
        </p:nvSpPr>
        <p:spPr>
          <a:xfrm>
            <a:off x="1062934" y="6166797"/>
            <a:ext cx="338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מתוך אתר חדשות 12 – 16/06/2020  </a:t>
            </a:r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7438" y="2003700"/>
            <a:ext cx="5871225" cy="39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 txBox="1"/>
          <p:nvPr/>
        </p:nvSpPr>
        <p:spPr>
          <a:xfrm>
            <a:off x="7574043" y="6250474"/>
            <a:ext cx="307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מתוך אתר YNET – 16/06/2020  </a:t>
            </a:r>
            <a:endParaRPr/>
          </a:p>
        </p:txBody>
      </p:sp>
      <p:sp>
        <p:nvSpPr>
          <p:cNvPr id="251" name="Google Shape;251;p14"/>
          <p:cNvSpPr txBox="1"/>
          <p:nvPr>
            <p:ph type="title"/>
          </p:nvPr>
        </p:nvSpPr>
        <p:spPr>
          <a:xfrm>
            <a:off x="954125" y="-233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iw-IL"/>
              <a:t>איזה סיפור מספר כל גרף?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000" y="0"/>
            <a:ext cx="11167676" cy="696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/>
          <p:nvPr/>
        </p:nvSpPr>
        <p:spPr>
          <a:xfrm>
            <a:off x="1889950" y="6858002"/>
            <a:ext cx="344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מתוך אתר כלכליסט – 16/06/2020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/>
          <p:nvPr/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8129872" y="1"/>
            <a:ext cx="4062127" cy="68579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2"/>
          <p:cNvSpPr txBox="1"/>
          <p:nvPr>
            <p:ph type="title"/>
          </p:nvPr>
        </p:nvSpPr>
        <p:spPr>
          <a:xfrm>
            <a:off x="8610600" y="643468"/>
            <a:ext cx="2944152" cy="16227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iw-IL" sz="3600">
                <a:solidFill>
                  <a:schemeClr val="lt1"/>
                </a:solidFill>
              </a:rPr>
              <a:t>גרפים </a:t>
            </a:r>
            <a:br>
              <a:rPr lang="iw-IL" sz="3600">
                <a:solidFill>
                  <a:schemeClr val="lt1"/>
                </a:solidFill>
              </a:rPr>
            </a:br>
            <a:r>
              <a:rPr lang="iw-IL" sz="3600">
                <a:solidFill>
                  <a:schemeClr val="lt1"/>
                </a:solidFill>
              </a:rPr>
              <a:t>למה זה טוב?</a:t>
            </a:r>
            <a:endParaRPr/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4">
            <a:alphaModFix/>
          </a:blip>
          <a:srcRect b="27999" l="4834" r="56581" t="24653"/>
          <a:stretch/>
        </p:blipFill>
        <p:spPr>
          <a:xfrm>
            <a:off x="643468" y="1070609"/>
            <a:ext cx="6833412" cy="471677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8610599" y="2402733"/>
            <a:ext cx="2944151" cy="3774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</a:pPr>
            <a:r>
              <a:t/>
            </a:r>
            <a:endParaRPr sz="1600">
              <a:solidFill>
                <a:srgbClr val="EDEDE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00000"/>
              <a:buFont typeface="Corbel"/>
              <a:buNone/>
            </a:pPr>
            <a:r>
              <a:rPr lang="iw-IL">
                <a:solidFill>
                  <a:srgbClr val="FF5050"/>
                </a:solidFill>
              </a:rPr>
              <a:t>שימוש בגרף - דרכים להטיית הנתונים</a:t>
            </a:r>
            <a:br>
              <a:rPr lang="iw-IL">
                <a:solidFill>
                  <a:srgbClr val="FF5050"/>
                </a:solidFill>
              </a:rPr>
            </a:br>
            <a:r>
              <a:rPr lang="iw-IL" sz="3600">
                <a:solidFill>
                  <a:srgbClr val="FF5050"/>
                </a:solidFill>
              </a:rPr>
              <a:t>חמש דרכים עיקריות</a:t>
            </a:r>
            <a:endParaRPr/>
          </a:p>
        </p:txBody>
      </p:sp>
      <p:sp>
        <p:nvSpPr>
          <p:cNvPr id="162" name="Google Shape;162;p3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Corbel"/>
              <a:buAutoNum type="arabicPeriod"/>
            </a:pPr>
            <a:r>
              <a:rPr lang="iw-IL"/>
              <a:t>השמטה של קו ההתחלה(Base Line  )</a:t>
            </a:r>
            <a:endParaRPr/>
          </a:p>
          <a:p>
            <a:pPr indent="-514350" lvl="0" marL="5143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Corbel"/>
              <a:buAutoNum type="arabicPeriod"/>
            </a:pPr>
            <a:r>
              <a:rPr lang="iw-IL"/>
              <a:t>שינויים בציר ה – Y </a:t>
            </a:r>
            <a:endParaRPr/>
          </a:p>
          <a:p>
            <a:pPr indent="-514350" lvl="0" marL="5143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Corbel"/>
              <a:buAutoNum type="arabicPeriod"/>
            </a:pPr>
            <a:r>
              <a:rPr lang="iw-IL"/>
              <a:t>בחירת הנתונים להצגה</a:t>
            </a:r>
            <a:endParaRPr/>
          </a:p>
          <a:p>
            <a:pPr indent="-514350" lvl="0" marL="5143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Corbel"/>
              <a:buAutoNum type="arabicPeriod"/>
            </a:pPr>
            <a:r>
              <a:rPr lang="iw-IL"/>
              <a:t>שימוש בסוג לא נכון של גרף</a:t>
            </a:r>
            <a:endParaRPr/>
          </a:p>
          <a:p>
            <a:pPr indent="-514350" lvl="0" marL="5143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Corbel"/>
              <a:buAutoNum type="arabicPeriod"/>
            </a:pPr>
            <a:r>
              <a:rPr lang="iw-IL"/>
              <a:t>שימוש לא נכון בכללים המקובלים (Convention)</a:t>
            </a:r>
            <a:endParaRPr/>
          </a:p>
          <a:p>
            <a:pPr indent="0" lvl="1" marL="457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5400"/>
              <a:buFont typeface="Corbel"/>
              <a:buNone/>
            </a:pPr>
            <a:r>
              <a:rPr lang="iw-IL">
                <a:solidFill>
                  <a:srgbClr val="FF5050"/>
                </a:solidFill>
              </a:rPr>
              <a:t>השמטה של קו ההתחלה(Base Line  )</a:t>
            </a:r>
            <a:endParaRPr/>
          </a:p>
        </p:txBody>
      </p:sp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062" y="2289403"/>
            <a:ext cx="57816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/>
          <p:nvPr/>
        </p:nvSpPr>
        <p:spPr>
          <a:xfrm>
            <a:off x="249382" y="2538351"/>
            <a:ext cx="2938179" cy="9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התחלת הנתונים מהמספר 50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יוצרת תחושה שישנם הבדלים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גדולים בין הקבוצות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249381" y="3612428"/>
            <a:ext cx="2938179" cy="9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קבוצה A נראית גדולה באופן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משמעותי בקבוצה B ו C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127737" y="2548597"/>
            <a:ext cx="2938179" cy="9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כאשר קו ההתחלה הוא 0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ההבדל בין הקבוצות נראה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קטן יותר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5400"/>
              <a:buFont typeface="Corbel"/>
              <a:buNone/>
            </a:pPr>
            <a:r>
              <a:rPr lang="iw-IL">
                <a:solidFill>
                  <a:srgbClr val="FF5050"/>
                </a:solidFill>
              </a:rPr>
              <a:t>שינויים בציר ה- Y</a:t>
            </a:r>
            <a:endParaRPr>
              <a:solidFill>
                <a:srgbClr val="FF5050"/>
              </a:solidFill>
            </a:endParaRPr>
          </a:p>
        </p:txBody>
      </p:sp>
      <p:sp>
        <p:nvSpPr>
          <p:cNvPr id="178" name="Google Shape;178;p5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87981" y="2489860"/>
            <a:ext cx="2938179" cy="9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הפערים בין השנים נראים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הרבה יותר קטנים</a:t>
            </a:r>
            <a:endParaRPr/>
          </a:p>
        </p:txBody>
      </p: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b="24787" l="30078" r="31875" t="45418"/>
          <a:stretch/>
        </p:blipFill>
        <p:spPr>
          <a:xfrm>
            <a:off x="3488935" y="2154051"/>
            <a:ext cx="5788633" cy="25498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 txBox="1"/>
          <p:nvPr/>
        </p:nvSpPr>
        <p:spPr>
          <a:xfrm>
            <a:off x="1120000" y="5353908"/>
            <a:ext cx="106965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rgbClr val="FF5050"/>
                </a:solidFill>
                <a:latin typeface="Corbel"/>
                <a:ea typeface="Corbel"/>
                <a:cs typeface="Corbel"/>
                <a:sym typeface="Corbel"/>
              </a:rPr>
              <a:t>הרחבה או כיווץ של קנה המידה של ציר ה –Y. יכול לגרום לנתונים להראות יותר משמעותיים או פחות משמעותיים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00000"/>
              <a:buFont typeface="Corbel"/>
              <a:buNone/>
            </a:pPr>
            <a:r>
              <a:rPr lang="iw-IL">
                <a:solidFill>
                  <a:srgbClr val="FF5050"/>
                </a:solidFill>
              </a:rPr>
              <a:t>בחירת הנתונים להצגה</a:t>
            </a:r>
            <a:br>
              <a:rPr lang="iw-IL">
                <a:solidFill>
                  <a:srgbClr val="FF5050"/>
                </a:solidFill>
              </a:rPr>
            </a:br>
            <a:r>
              <a:rPr lang="iw-IL">
                <a:solidFill>
                  <a:srgbClr val="FF5050"/>
                </a:solidFill>
              </a:rPr>
              <a:t>Cherry picking data</a:t>
            </a:r>
            <a:endParaRPr>
              <a:solidFill>
                <a:srgbClr val="FF5050"/>
              </a:solidFill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87981" y="2489860"/>
            <a:ext cx="2938179" cy="9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תמונה מצומצמת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120000" y="5353908"/>
            <a:ext cx="1069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בחירת אופן הצגת הנתונים באופן שיתאים לסיפור של מחבר הגרף</a:t>
            </a:r>
            <a:endParaRPr b="1" sz="1600">
              <a:solidFill>
                <a:schemeClr val="lt1"/>
              </a:solidFill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 b="33472" l="30313" r="31327" t="36306"/>
          <a:stretch/>
        </p:blipFill>
        <p:spPr>
          <a:xfrm>
            <a:off x="1643726" y="1873250"/>
            <a:ext cx="9292498" cy="3291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-1294469" y="3052810"/>
            <a:ext cx="2938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תמונה מצב רחבה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5400"/>
              <a:buFont typeface="Corbel"/>
              <a:buNone/>
            </a:pPr>
            <a:r>
              <a:rPr lang="iw-IL">
                <a:solidFill>
                  <a:srgbClr val="FF5050"/>
                </a:solidFill>
              </a:rPr>
              <a:t>שימוש בסוג גרף שאינו מתאים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266600" y="2672725"/>
            <a:ext cx="1625700" cy="27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גרף מסוג "Pie" מתאים להצגה </a:t>
            </a:r>
            <a:endParaRPr sz="18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של חלקים מתוך שלם</a:t>
            </a:r>
            <a:endParaRPr sz="18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ולא להשוואה בין קבוצות שונות</a:t>
            </a:r>
            <a:endParaRPr sz="1800"/>
          </a:p>
        </p:txBody>
      </p:sp>
      <p:sp>
        <p:nvSpPr>
          <p:cNvPr id="197" name="Google Shape;197;p7"/>
          <p:cNvSpPr txBox="1"/>
          <p:nvPr/>
        </p:nvSpPr>
        <p:spPr>
          <a:xfrm>
            <a:off x="955425" y="5865983"/>
            <a:ext cx="1069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rgbClr val="FF5050"/>
                </a:solidFill>
                <a:latin typeface="Corbel"/>
                <a:ea typeface="Corbel"/>
                <a:cs typeface="Corbel"/>
                <a:sym typeface="Corbel"/>
              </a:rPr>
              <a:t>לעיתים בוחרים בסוג הגרף הלא נכון בכוונה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10277850" y="2337450"/>
            <a:ext cx="1625700" cy="2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גרף עמודות</a:t>
            </a:r>
            <a:endParaRPr b="1" sz="20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מציג טוב יותר את ההבדלים</a:t>
            </a:r>
            <a:endParaRPr b="1" sz="20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בין הקבוצות</a:t>
            </a:r>
            <a:endParaRPr b="1" sz="2000"/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 b="22236" l="30313" r="31327" t="47778"/>
          <a:stretch/>
        </p:blipFill>
        <p:spPr>
          <a:xfrm>
            <a:off x="2173374" y="1690700"/>
            <a:ext cx="8007374" cy="377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5400"/>
              <a:buFont typeface="Corbel"/>
              <a:buNone/>
            </a:pPr>
            <a:r>
              <a:rPr lang="iw-IL">
                <a:solidFill>
                  <a:srgbClr val="FF5050"/>
                </a:solidFill>
              </a:rPr>
              <a:t>שימוש לא נכון בכללים המקובלים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87975" y="2489836"/>
            <a:ext cx="2938200" cy="21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בד"כ צבע כהה מסמל אזורי </a:t>
            </a:r>
            <a:endParaRPr sz="18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אוכלוסייה צפופים</a:t>
            </a:r>
            <a:endParaRPr sz="18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ההליכה כנגד בכללים יוצרת </a:t>
            </a:r>
            <a:endParaRPr sz="18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בלבול ומטעה את הצופה </a:t>
            </a:r>
            <a:endParaRPr sz="18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שמצפה למה שהוא מכיר</a:t>
            </a:r>
            <a:endParaRPr sz="18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120000" y="5353908"/>
            <a:ext cx="106965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chemeClr val="accent5"/>
                </a:solidFill>
                <a:latin typeface="Corbel"/>
                <a:ea typeface="Corbel"/>
                <a:cs typeface="Corbel"/>
                <a:sym typeface="Corbel"/>
              </a:rPr>
              <a:t>הליכה נגד הכללים המוסכמים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8965275" y="2337431"/>
            <a:ext cx="29382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כשהולכים עם הכללים,</a:t>
            </a:r>
            <a:endParaRPr sz="20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הקוראים יודעים באופן </a:t>
            </a:r>
            <a:endParaRPr sz="20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אינטואיטיבי לתרגם את</a:t>
            </a:r>
            <a:endParaRPr sz="2000"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הנתונים</a:t>
            </a:r>
            <a:endParaRPr sz="2000"/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 b="21932" l="30313" r="31327" t="46111"/>
          <a:stretch/>
        </p:blipFill>
        <p:spPr>
          <a:xfrm>
            <a:off x="3104607" y="1787377"/>
            <a:ext cx="6165822" cy="288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iw-IL"/>
              <a:t>בואו נתרגל</a:t>
            </a:r>
            <a:endParaRPr/>
          </a:p>
        </p:txBody>
      </p:sp>
      <p:sp>
        <p:nvSpPr>
          <p:cNvPr id="214" name="Google Shape;214;p9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lang="iw-IL"/>
              <a:t>בכל גרף, בדקו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lang="iw-IL"/>
              <a:t>מה הגרף רוצה להגיד?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lang="iw-IL"/>
              <a:t>האם הנתונים מוצגים בצורה מיטבית?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lang="iw-IL"/>
              <a:t>האם נעשה שימוש מטעה? הסבירו כיצד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ומק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2020-06-16T06:20:50Z</dcterms:created>
  <dc:creator>‏‏משתמש Windows</dc:creator>
</cp:coreProperties>
</file>