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73" r:id="rId4"/>
    <p:sldId id="281" r:id="rId5"/>
    <p:sldId id="282" r:id="rId6"/>
    <p:sldId id="274" r:id="rId7"/>
    <p:sldId id="276" r:id="rId8"/>
    <p:sldId id="283" r:id="rId9"/>
    <p:sldId id="275" r:id="rId10"/>
    <p:sldId id="277" r:id="rId11"/>
    <p:sldId id="284" r:id="rId12"/>
    <p:sldId id="271" r:id="rId13"/>
  </p:sldIdLst>
  <p:sldSz cx="9144000" cy="5143500" type="screen16x9"/>
  <p:notesSz cx="6858000" cy="9144000"/>
  <p:embeddedFontLst>
    <p:embeddedFont>
      <p:font typeface="Assistant" pitchFamily="2" charset="-79"/>
      <p:regular r:id="rId15"/>
      <p:bold r:id="rId16"/>
    </p:embeddedFont>
    <p:embeddedFont>
      <p:font typeface="Assistant ExtraBold" pitchFamily="2" charset="-79"/>
      <p:bold r:id="rId17"/>
    </p:embeddedFont>
    <p:embeddedFont>
      <p:font typeface="Assistant SemiBold" pitchFamily="2" charset="-79"/>
      <p:regular r:id="rId18"/>
      <p:bold r:id="rId19"/>
    </p:embeddedFont>
    <p:embeddedFont>
      <p:font typeface="Calibri" panose="020F0502020204030204" pitchFamily="34" charset="0"/>
      <p:regular r:id="rId20"/>
      <p:bold r:id="rId21"/>
      <p:italic r:id="rId22"/>
      <p:boldItalic r:id="rId23"/>
    </p:embeddedFont>
    <p:embeddedFont>
      <p:font typeface="Quattrocento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WCNetZug8LR1oBCDLz02lraI6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AC32B-140A-4F51-818E-A169065974CD}">
  <a:tblStyle styleId="{A3BAC32B-140A-4F51-818E-A169065974CD}" styleName="Table_0">
    <a:wholeTbl>
      <a:tcTxStyle b="off"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000000">
              <a:alpha val="20000"/>
            </a:srgbClr>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000000">
              <a:alpha val="20000"/>
            </a:srgbClr>
          </a:solidFill>
        </a:fill>
      </a:tcStyle>
    </a:firstCol>
    <a:lastRow>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38100"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FFFFFF">
              <a:alpha val="0"/>
            </a:srgbClr>
          </a:solidFill>
        </a:fill>
      </a:tcStyle>
    </a:firstRow>
    <a:neCell>
      <a:tcTxStyle/>
      <a:tcStyle>
        <a:tcBdr/>
      </a:tcStyle>
    </a:neCell>
    <a:nwCell>
      <a:tcTxStyle/>
      <a:tcStyle>
        <a:tcBdr/>
      </a:tcStyle>
    </a:nwCell>
  </a:tblStyle>
  <a:tblStyle styleId="{4CF1DEA2-2FB3-4DB7-9487-264ABC45CB27}" styleName="Table_1">
    <a:wholeTbl>
      <a:tcTxStyle b="off" i="off">
        <a:font>
          <a:latin typeface="Calibri"/>
          <a:ea typeface="Calibri"/>
          <a:cs typeface="Calibri"/>
        </a:font>
        <a:srgbClr val="000000"/>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rgbClr val="CDD4EA"/>
          </a:solidFill>
        </a:fill>
      </a:tcStyle>
    </a:wholeTbl>
    <a:band1H>
      <a:tcTxStyle/>
      <a:tcStyle>
        <a:tcBdr/>
      </a:tcStyle>
    </a:band1H>
    <a:band2H>
      <a:tcTxStyle b="off" i="off"/>
      <a:tcStyle>
        <a:tcBdr/>
        <a:fill>
          <a:solidFill>
            <a:srgbClr val="E8EBF5"/>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25400" cap="flat" cmpd="sng">
              <a:solidFill>
                <a:srgbClr val="FFFFFF"/>
              </a:solidFill>
              <a:prstDash val="solid"/>
              <a:round/>
              <a:headEnd type="none" w="sm" len="sm"/>
              <a:tailEnd type="none" w="sm" len="sm"/>
            </a:ln>
          </a:top>
          <a:bottom>
            <a:ln w="9525"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9525" cap="flat" cmpd="sng">
              <a:solidFill>
                <a:srgbClr val="FFFFFF"/>
              </a:solidFill>
              <a:prstDash val="solid"/>
              <a:round/>
              <a:headEnd type="none" w="sm" len="sm"/>
              <a:tailEnd type="none" w="sm" len="sm"/>
            </a:ln>
          </a:left>
          <a:right>
            <a:ln w="9525" cap="flat" cmpd="sng">
              <a:solidFill>
                <a:srgbClr val="FFFFFF"/>
              </a:solidFill>
              <a:prstDash val="solid"/>
              <a:round/>
              <a:headEnd type="none" w="sm" len="sm"/>
              <a:tailEnd type="none" w="sm" len="sm"/>
            </a:ln>
          </a:right>
          <a:top>
            <a:ln w="9525" cap="flat" cmpd="sng">
              <a:solidFill>
                <a:srgbClr val="FFFFFF"/>
              </a:solidFill>
              <a:prstDash val="solid"/>
              <a:round/>
              <a:headEnd type="none" w="sm" len="sm"/>
              <a:tailEnd type="none" w="sm" len="sm"/>
            </a:ln>
          </a:top>
          <a:bottom>
            <a:ln w="25400" cap="flat" cmpd="sng">
              <a:solidFill>
                <a:srgbClr val="FFFFFF"/>
              </a:solidFill>
              <a:prstDash val="solid"/>
              <a:round/>
              <a:headEnd type="none" w="sm" len="sm"/>
              <a:tailEnd type="none" w="sm" len="sm"/>
            </a:ln>
          </a:bottom>
          <a:insideH>
            <a:ln w="9525" cap="flat" cmpd="sng">
              <a:solidFill>
                <a:srgbClr val="FFFFFF"/>
              </a:solidFill>
              <a:prstDash val="solid"/>
              <a:round/>
              <a:headEnd type="none" w="sm" len="sm"/>
              <a:tailEnd type="none" w="sm" len="sm"/>
            </a:ln>
          </a:insideH>
          <a:insideV>
            <a:ln w="9525"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0" autoAdjust="0"/>
  </p:normalViewPr>
  <p:slideViewPr>
    <p:cSldViewPr snapToGrid="0">
      <p:cViewPr varScale="1">
        <p:scale>
          <a:sx n="125" d="100"/>
          <a:sy n="125" d="100"/>
        </p:scale>
        <p:origin x="11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900" b="0" i="0" u="none" strike="noStrike" cap="none">
                <a:latin typeface="Calibri"/>
                <a:ea typeface="Calibri"/>
                <a:cs typeface="Calibri"/>
                <a:sym typeface="Calibri"/>
              </a:defRPr>
            </a:lvl1pPr>
            <a:lvl2pPr marL="914400" marR="0" lvl="1" indent="-228600" algn="r" rtl="1">
              <a:spcBef>
                <a:spcPts val="0"/>
              </a:spcBef>
              <a:spcAft>
                <a:spcPts val="0"/>
              </a:spcAft>
              <a:buSzPts val="1400"/>
              <a:buNone/>
              <a:defRPr sz="900" b="0" i="0" u="none" strike="noStrike" cap="none">
                <a:latin typeface="Calibri"/>
                <a:ea typeface="Calibri"/>
                <a:cs typeface="Calibri"/>
                <a:sym typeface="Calibri"/>
              </a:defRPr>
            </a:lvl2pPr>
            <a:lvl3pPr marL="1371600" marR="0" lvl="2" indent="-228600" algn="r" rtl="1">
              <a:spcBef>
                <a:spcPts val="0"/>
              </a:spcBef>
              <a:spcAft>
                <a:spcPts val="0"/>
              </a:spcAft>
              <a:buSzPts val="1400"/>
              <a:buNone/>
              <a:defRPr sz="900" b="0" i="0" u="none" strike="noStrike" cap="none">
                <a:latin typeface="Calibri"/>
                <a:ea typeface="Calibri"/>
                <a:cs typeface="Calibri"/>
                <a:sym typeface="Calibri"/>
              </a:defRPr>
            </a:lvl3pPr>
            <a:lvl4pPr marL="1828800" marR="0" lvl="3" indent="-228600" algn="r" rtl="1">
              <a:spcBef>
                <a:spcPts val="0"/>
              </a:spcBef>
              <a:spcAft>
                <a:spcPts val="0"/>
              </a:spcAft>
              <a:buSzPts val="1400"/>
              <a:buNone/>
              <a:defRPr sz="900" b="0" i="0" u="none" strike="noStrike" cap="none">
                <a:latin typeface="Calibri"/>
                <a:ea typeface="Calibri"/>
                <a:cs typeface="Calibri"/>
                <a:sym typeface="Calibri"/>
              </a:defRPr>
            </a:lvl4pPr>
            <a:lvl5pPr marL="2286000" marR="0" lvl="4" indent="-228600" algn="r" rtl="1">
              <a:spcBef>
                <a:spcPts val="0"/>
              </a:spcBef>
              <a:spcAft>
                <a:spcPts val="0"/>
              </a:spcAft>
              <a:buSzPts val="1400"/>
              <a:buNone/>
              <a:defRPr sz="900" b="0" i="0" u="none" strike="noStrike" cap="none">
                <a:latin typeface="Calibri"/>
                <a:ea typeface="Calibri"/>
                <a:cs typeface="Calibri"/>
                <a:sym typeface="Calibri"/>
              </a:defRPr>
            </a:lvl5pPr>
            <a:lvl6pPr marL="2743200" marR="0" lvl="5" indent="-228600" algn="r" rtl="1">
              <a:spcBef>
                <a:spcPts val="0"/>
              </a:spcBef>
              <a:spcAft>
                <a:spcPts val="0"/>
              </a:spcAft>
              <a:buSzPts val="1400"/>
              <a:buNone/>
              <a:defRPr sz="900" b="0" i="0" u="none" strike="noStrike" cap="none">
                <a:latin typeface="Calibri"/>
                <a:ea typeface="Calibri"/>
                <a:cs typeface="Calibri"/>
                <a:sym typeface="Calibri"/>
              </a:defRPr>
            </a:lvl6pPr>
            <a:lvl7pPr marL="3200400" marR="0" lvl="6" indent="-228600" algn="r" rtl="1">
              <a:spcBef>
                <a:spcPts val="0"/>
              </a:spcBef>
              <a:spcAft>
                <a:spcPts val="0"/>
              </a:spcAft>
              <a:buSzPts val="1400"/>
              <a:buNone/>
              <a:defRPr sz="900" b="0" i="0" u="none" strike="noStrike" cap="none">
                <a:latin typeface="Calibri"/>
                <a:ea typeface="Calibri"/>
                <a:cs typeface="Calibri"/>
                <a:sym typeface="Calibri"/>
              </a:defRPr>
            </a:lvl7pPr>
            <a:lvl8pPr marL="3657600" marR="0" lvl="7" indent="-228600" algn="r" rtl="1">
              <a:spcBef>
                <a:spcPts val="0"/>
              </a:spcBef>
              <a:spcAft>
                <a:spcPts val="0"/>
              </a:spcAft>
              <a:buSzPts val="1400"/>
              <a:buNone/>
              <a:defRPr sz="900" b="0" i="0" u="none" strike="noStrike" cap="none">
                <a:latin typeface="Calibri"/>
                <a:ea typeface="Calibri"/>
                <a:cs typeface="Calibri"/>
                <a:sym typeface="Calibri"/>
              </a:defRPr>
            </a:lvl8pPr>
            <a:lvl9pPr marL="4114800" marR="0" lvl="8" indent="-228600" algn="r" rtl="1">
              <a:spcBef>
                <a:spcPts val="0"/>
              </a:spcBef>
              <a:spcAft>
                <a:spcPts val="0"/>
              </a:spcAft>
              <a:buSzPts val="1400"/>
              <a:buNone/>
              <a:defRPr sz="9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לטובת </a:t>
            </a:r>
            <a:r>
              <a:rPr lang="he-IL" dirty="0" err="1"/>
              <a:t>דיבייט</a:t>
            </a:r>
            <a:r>
              <a:rPr lang="he-IL" dirty="0"/>
              <a:t> בנושא נתונים פנימיים </a:t>
            </a:r>
            <a:r>
              <a:rPr lang="en-US" dirty="0"/>
              <a:t>VS </a:t>
            </a:r>
            <a:r>
              <a:rPr lang="he-IL" dirty="0"/>
              <a:t>נתונים חיצוניים יש להתחלק לשתי קבוצות של תלמידים בכיתה:</a:t>
            </a:r>
          </a:p>
          <a:p>
            <a:pPr marL="228600" lvl="0" indent="-228600" algn="r" rtl="1">
              <a:spcBef>
                <a:spcPts val="0"/>
              </a:spcBef>
              <a:spcAft>
                <a:spcPts val="0"/>
              </a:spcAft>
              <a:buClr>
                <a:schemeClr val="dk1"/>
              </a:buClr>
              <a:buSzPts val="1200"/>
              <a:buFont typeface="Calibri"/>
              <a:buAutoNum type="arabicPeriod"/>
            </a:pPr>
            <a:r>
              <a:rPr lang="he-IL" dirty="0"/>
              <a:t>קבוצה אשר תהיה בעד שימוש רק בנתונים פנימיים של הארגון לטובת מחקר נתונים שנותן מענה למטרות הארגון. .</a:t>
            </a:r>
          </a:p>
          <a:p>
            <a:pPr marL="228600" lvl="0" indent="-228600" algn="r" rtl="1">
              <a:spcBef>
                <a:spcPts val="0"/>
              </a:spcBef>
              <a:spcAft>
                <a:spcPts val="0"/>
              </a:spcAft>
              <a:buClr>
                <a:schemeClr val="dk1"/>
              </a:buClr>
              <a:buSzPts val="1200"/>
              <a:buFont typeface="Calibri"/>
              <a:buAutoNum type="arabicPeriod"/>
            </a:pPr>
            <a:r>
              <a:rPr lang="he-IL" dirty="0"/>
              <a:t>קבוצה אשר תהיה בעד שימוש רק בנתונים חיצוניים לטובת מחקר נתונים שנותן מענה למטרות הארגון.</a:t>
            </a:r>
          </a:p>
          <a:p>
            <a:pPr marL="228600" lvl="0" indent="-15240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כל קבוצה תבצע דיון פנימי בו היא תתכונן ותעלה את כלל הנקודות שתרצה להביע </a:t>
            </a:r>
            <a:r>
              <a:rPr lang="he-IL" dirty="0" err="1"/>
              <a:t>בדיבייט</a:t>
            </a:r>
            <a:r>
              <a:rPr lang="he-IL" dirty="0"/>
              <a:t>.</a:t>
            </a:r>
          </a:p>
          <a:p>
            <a:pPr marL="0" lvl="0" indent="0" algn="r" rtl="1">
              <a:spcBef>
                <a:spcPts val="0"/>
              </a:spcBef>
              <a:spcAft>
                <a:spcPts val="0"/>
              </a:spcAft>
              <a:buClr>
                <a:schemeClr val="dk1"/>
              </a:buClr>
              <a:buSzPts val="1200"/>
              <a:buFont typeface="Calibri"/>
              <a:buNone/>
            </a:pPr>
            <a:r>
              <a:rPr lang="he-IL" dirty="0"/>
              <a:t>כל קבוצה תבחר נציג שייצג את קבוצתו </a:t>
            </a:r>
            <a:r>
              <a:rPr lang="he-IL" dirty="0" err="1"/>
              <a:t>בדיבייט</a:t>
            </a:r>
            <a:r>
              <a:rPr lang="he-IL" dirty="0"/>
              <a:t>.</a:t>
            </a:r>
          </a:p>
          <a:p>
            <a:pPr marL="0" lvl="0" indent="0" algn="r" rtl="1">
              <a:spcBef>
                <a:spcPts val="0"/>
              </a:spcBef>
              <a:spcAft>
                <a:spcPts val="0"/>
              </a:spcAft>
              <a:buClr>
                <a:schemeClr val="dk1"/>
              </a:buClr>
              <a:buSzPts val="1200"/>
              <a:buFont typeface="Calibri"/>
              <a:buNone/>
            </a:pPr>
            <a:r>
              <a:rPr lang="he-IL" dirty="0"/>
              <a:t>יש לבצע כעת את </a:t>
            </a:r>
            <a:r>
              <a:rPr lang="he-IL" dirty="0" err="1"/>
              <a:t>הדיבייט</a:t>
            </a:r>
            <a:r>
              <a:rPr lang="he-IL" dirty="0"/>
              <a:t> ובו כל נציג יצטרך לשכנע כמיטב יכולתו שקבוצתו היא הצודקת.</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02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בשקף מתוארים היתרונות והחסרונות הבולטים בשימוש בנתונים פנימיים של הארגון ובשימוש בנתונים חיצוניים. </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מחקר נתונים איכותי ומוצלח כולל שימוש גם בנתונים פנימיים וגם בנתונים חיצוניים.</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81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he-IL" sz="900" dirty="0">
                <a:latin typeface="Quattrocento Sans"/>
                <a:ea typeface="Quattrocento Sans"/>
                <a:cs typeface="Quattrocento Sans"/>
                <a:sym typeface="Quattrocento Sans"/>
              </a:rPr>
              <a:t>לאחר שלמדנו את הגדרות הבסיס לצורך תחילת העבודה על ניתוח הנתונים, אנו ממשיכים לשלב הבא במחזור הנתונים: "איתור וזיהוי מקורות נתונים",</a:t>
            </a:r>
            <a:endParaRPr lang="he-IL" dirty="0"/>
          </a:p>
          <a:p>
            <a:pPr marL="0" lvl="0" indent="0" algn="r" rtl="1">
              <a:spcBef>
                <a:spcPts val="0"/>
              </a:spcBef>
              <a:spcAft>
                <a:spcPts val="0"/>
              </a:spcAft>
              <a:buNone/>
            </a:pPr>
            <a:r>
              <a:rPr lang="he-IL" dirty="0"/>
              <a:t>שהרי כל מנתח נתונים זקוק ל</a:t>
            </a:r>
            <a:r>
              <a:rPr lang="en-US" dirty="0"/>
              <a:t>DATA-</a:t>
            </a:r>
            <a:r>
              <a:rPr lang="he-IL" dirty="0"/>
              <a:t> כדי להציע פתרונות לבעיה שהוגדרה בשלב הקודם. </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23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sz="900" dirty="0">
                <a:latin typeface="Quattrocento Sans"/>
                <a:ea typeface="Quattrocento Sans"/>
                <a:cs typeface="Quattrocento Sans"/>
                <a:sym typeface="Quattrocento Sans"/>
              </a:rPr>
              <a:t>השלב "איתור וזיהוי מקורות נתונים" הוא הראשון מתוך שלושה שלבים במחזור הנתונים שמפיקים למנתח הנתונים את "משטח העבודה" שלו – את ה-</a:t>
            </a:r>
            <a:r>
              <a:rPr lang="en-US" sz="900" dirty="0">
                <a:latin typeface="Quattrocento Sans"/>
                <a:ea typeface="Quattrocento Sans"/>
                <a:cs typeface="Quattrocento Sans"/>
                <a:sym typeface="Quattrocento Sans"/>
              </a:rPr>
              <a:t>DATA </a:t>
            </a:r>
            <a:r>
              <a:rPr lang="he-IL" sz="900" dirty="0">
                <a:latin typeface="Quattrocento Sans"/>
                <a:ea typeface="Quattrocento Sans"/>
                <a:cs typeface="Quattrocento Sans"/>
                <a:sym typeface="Quattrocento Sans"/>
              </a:rPr>
              <a:t>שעליו יבצע את עבודת ניתוח הנתונים. </a:t>
            </a:r>
          </a:p>
          <a:p>
            <a:pPr marL="0" lvl="0" indent="0" algn="r" rtl="1">
              <a:spcBef>
                <a:spcPts val="0"/>
              </a:spcBef>
              <a:spcAft>
                <a:spcPts val="0"/>
              </a:spcAft>
              <a:buNone/>
            </a:pPr>
            <a:r>
              <a:rPr lang="he-IL" sz="900" dirty="0">
                <a:latin typeface="Quattrocento Sans"/>
                <a:ea typeface="Quattrocento Sans"/>
                <a:cs typeface="Quattrocento Sans"/>
                <a:sym typeface="Quattrocento Sans"/>
              </a:rPr>
              <a:t>להלן שלושת השלבים הרלוונטיים מתוך מחזור הנתונים לעיל:</a:t>
            </a:r>
          </a:p>
          <a:p>
            <a:pPr marL="0" lvl="0" indent="0" algn="r" rtl="1">
              <a:spcBef>
                <a:spcPts val="0"/>
              </a:spcBef>
              <a:spcAft>
                <a:spcPts val="0"/>
              </a:spcAft>
              <a:buNone/>
            </a:pPr>
            <a:endParaRPr lang="he-IL" sz="900" dirty="0">
              <a:latin typeface="Quattrocento Sans"/>
              <a:ea typeface="Quattrocento Sans"/>
              <a:cs typeface="Quattrocento Sans"/>
              <a:sym typeface="Quattrocento Sans"/>
            </a:endParaRPr>
          </a:p>
          <a:p>
            <a:pPr marL="228600" lvl="0" indent="-228600" algn="r" rtl="1">
              <a:spcBef>
                <a:spcPts val="0"/>
              </a:spcBef>
              <a:spcAft>
                <a:spcPts val="0"/>
              </a:spcAft>
              <a:buClr>
                <a:schemeClr val="dk1"/>
              </a:buClr>
              <a:buSzPts val="1200"/>
              <a:buFont typeface="Calibri"/>
              <a:buAutoNum type="arabicPeriod"/>
            </a:pPr>
            <a:r>
              <a:rPr lang="he-IL" dirty="0"/>
              <a:t>איתור וזיהוי מקורות הנתונים</a:t>
            </a:r>
          </a:p>
          <a:p>
            <a:pPr marL="228600" lvl="0" indent="-228600" algn="r" rtl="1">
              <a:spcBef>
                <a:spcPts val="0"/>
              </a:spcBef>
              <a:spcAft>
                <a:spcPts val="0"/>
              </a:spcAft>
              <a:buClr>
                <a:schemeClr val="dk1"/>
              </a:buClr>
              <a:buSzPts val="1200"/>
              <a:buFont typeface="Calibri"/>
              <a:buAutoNum type="arabicPeriod"/>
            </a:pPr>
            <a:r>
              <a:rPr lang="he-IL" dirty="0"/>
              <a:t>אחזור ואחסון נתונים.</a:t>
            </a:r>
          </a:p>
          <a:p>
            <a:pPr marL="228600" lvl="0" indent="-228600" algn="r" rtl="1">
              <a:spcBef>
                <a:spcPts val="0"/>
              </a:spcBef>
              <a:spcAft>
                <a:spcPts val="0"/>
              </a:spcAft>
              <a:buClr>
                <a:schemeClr val="dk1"/>
              </a:buClr>
              <a:buSzPts val="1200"/>
              <a:buFont typeface="Calibri"/>
              <a:buAutoNum type="arabicPeriod"/>
            </a:pPr>
            <a:r>
              <a:rPr lang="he-IL" dirty="0"/>
              <a:t>אינטגרציה של נתונים.</a:t>
            </a:r>
          </a:p>
          <a:p>
            <a:pPr marL="0" lvl="0" indent="0" algn="r" rtl="1">
              <a:spcBef>
                <a:spcPts val="0"/>
              </a:spcBef>
              <a:spcAft>
                <a:spcPts val="0"/>
              </a:spcAft>
              <a:buNone/>
            </a:pPr>
            <a:endParaRPr lang="he-IL" dirty="0"/>
          </a:p>
          <a:p>
            <a:pPr marL="0" lvl="0" indent="0" algn="r" rtl="1">
              <a:spcBef>
                <a:spcPts val="0"/>
              </a:spcBef>
              <a:spcAft>
                <a:spcPts val="0"/>
              </a:spcAft>
              <a:buClr>
                <a:schemeClr val="dk1"/>
              </a:buClr>
              <a:buSzPts val="1100"/>
              <a:buFont typeface="Arial"/>
              <a:buNone/>
            </a:pPr>
            <a:r>
              <a:rPr lang="he-IL" sz="900" dirty="0">
                <a:latin typeface="Quattrocento Sans"/>
                <a:ea typeface="Quattrocento Sans"/>
                <a:cs typeface="Quattrocento Sans"/>
                <a:sym typeface="Quattrocento Sans"/>
              </a:rPr>
              <a:t>ללא "משטח" זה, מנתח הנתונים איננו יכול לעבוד ולהפיק תובנות אסטרטגיות שכן אין לו נתונים לכך.</a:t>
            </a:r>
          </a:p>
          <a:p>
            <a:pPr marL="0" lvl="0" indent="0" algn="r" rtl="1">
              <a:spcBef>
                <a:spcPts val="0"/>
              </a:spcBef>
              <a:spcAft>
                <a:spcPts val="0"/>
              </a:spcAft>
              <a:buNone/>
            </a:pPr>
            <a:r>
              <a:rPr lang="he-IL" dirty="0"/>
              <a:t>אם כן, הבנו את חשיבות שלושת שלבים אלה, ובשיעורים הקרובים נתמקד כאמור בשלב הראשון </a:t>
            </a:r>
          </a:p>
          <a:p>
            <a:pPr marL="0" lvl="0" indent="0" algn="r" rtl="1">
              <a:spcBef>
                <a:spcPts val="0"/>
              </a:spcBef>
              <a:spcAft>
                <a:spcPts val="0"/>
              </a:spcAft>
              <a:buNone/>
            </a:pPr>
            <a:r>
              <a:rPr lang="he-IL" dirty="0"/>
              <a:t>שמסייע באופן דרמטי למנתח הנתונים לעבוד במתודה מסודרת שתאפשר לו לאתר את כלל הנתונים שהוא צריך לטובת ביצוע המחקר והפקת התובנות. </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78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נצפה בסרטון מתוך אתר המגמה בנושא פירמידת המידע:</a:t>
            </a:r>
          </a:p>
          <a:p>
            <a:pPr marL="0" lvl="0" indent="0" algn="r" rtl="1">
              <a:spcBef>
                <a:spcPts val="0"/>
              </a:spcBef>
              <a:spcAft>
                <a:spcPts val="0"/>
              </a:spcAft>
              <a:buNone/>
            </a:pPr>
            <a:endParaRPr lang="he-IL" dirty="0"/>
          </a:p>
          <a:p>
            <a:pPr marL="0" lvl="0" indent="0" algn="r" rtl="1">
              <a:spcBef>
                <a:spcPts val="0"/>
              </a:spcBef>
              <a:spcAft>
                <a:spcPts val="0"/>
              </a:spcAft>
              <a:buNone/>
            </a:pPr>
            <a:r>
              <a:rPr lang="en-US" dirty="0"/>
              <a:t>https://www.youtube.com/watch?v=meK6QffzyaE</a:t>
            </a:r>
          </a:p>
          <a:p>
            <a:pPr marL="0" lvl="0" indent="0" algn="r" rtl="1">
              <a:spcBef>
                <a:spcPts val="0"/>
              </a:spcBef>
              <a:spcAft>
                <a:spcPts val="0"/>
              </a:spcAft>
              <a:buNone/>
            </a:pPr>
            <a:endParaRPr lang="en-US"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82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כדי שחיפוש יצליח – עלינו לדעת:</a:t>
            </a:r>
          </a:p>
          <a:p>
            <a:pPr marL="0" lvl="0" indent="0" algn="r" rtl="1">
              <a:spcBef>
                <a:spcPts val="0"/>
              </a:spcBef>
              <a:spcAft>
                <a:spcPts val="0"/>
              </a:spcAft>
              <a:buNone/>
            </a:pPr>
            <a:endParaRPr lang="he-IL" dirty="0"/>
          </a:p>
          <a:p>
            <a:pPr marL="228600" lvl="0" indent="-228600" algn="r" rtl="1">
              <a:spcBef>
                <a:spcPts val="0"/>
              </a:spcBef>
              <a:spcAft>
                <a:spcPts val="0"/>
              </a:spcAft>
              <a:buClr>
                <a:schemeClr val="dk1"/>
              </a:buClr>
              <a:buSzPts val="1200"/>
              <a:buFont typeface="Calibri"/>
              <a:buAutoNum type="arabicPeriod"/>
            </a:pPr>
            <a:r>
              <a:rPr lang="he-IL" dirty="0"/>
              <a:t>מה לחפש.</a:t>
            </a:r>
          </a:p>
          <a:p>
            <a:pPr marL="228600" lvl="0" indent="-228600" algn="r" rtl="1">
              <a:spcBef>
                <a:spcPts val="0"/>
              </a:spcBef>
              <a:spcAft>
                <a:spcPts val="0"/>
              </a:spcAft>
              <a:buClr>
                <a:schemeClr val="dk1"/>
              </a:buClr>
              <a:buSzPts val="1200"/>
              <a:buFont typeface="Calibri"/>
              <a:buAutoNum type="arabicPeriod"/>
            </a:pPr>
            <a:r>
              <a:rPr lang="he-IL" dirty="0"/>
              <a:t>איפה לחפש.</a:t>
            </a:r>
          </a:p>
          <a:p>
            <a:pPr marL="228600" lvl="0" indent="-228600" algn="r" rtl="1">
              <a:spcBef>
                <a:spcPts val="0"/>
              </a:spcBef>
              <a:spcAft>
                <a:spcPts val="0"/>
              </a:spcAft>
              <a:buClr>
                <a:schemeClr val="dk1"/>
              </a:buClr>
              <a:buSzPts val="1200"/>
              <a:buFont typeface="Calibri"/>
              <a:buAutoNum type="arabicPeriod"/>
            </a:pPr>
            <a:r>
              <a:rPr lang="he-IL" dirty="0"/>
              <a:t>להשקיע ולהתאמץ בחיפוש עצמו, כמו שנאמר: "יגעת ומצאת – תאמין".</a:t>
            </a:r>
          </a:p>
          <a:p>
            <a:pPr marL="228600" lvl="0" indent="-152400" algn="r" rtl="1">
              <a:spcBef>
                <a:spcPts val="0"/>
              </a:spcBef>
              <a:spcAft>
                <a:spcPts val="0"/>
              </a:spcAft>
              <a:buClr>
                <a:schemeClr val="dk1"/>
              </a:buClr>
              <a:buSzPts val="1200"/>
              <a:buFont typeface="Calibri"/>
              <a:buNone/>
            </a:pPr>
            <a:endParaRPr lang="he-IL"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91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בהתאם לסדר הדברים, נסביר על הסעיף הראשון – "מה לחפש":</a:t>
            </a:r>
          </a:p>
          <a:p>
            <a:pPr marL="0" lvl="0" indent="0" algn="r" rtl="1">
              <a:spcBef>
                <a:spcPts val="0"/>
              </a:spcBef>
              <a:spcAft>
                <a:spcPts val="0"/>
              </a:spcAft>
              <a:buClr>
                <a:schemeClr val="dk1"/>
              </a:buClr>
              <a:buSzPts val="1200"/>
              <a:buFont typeface="Calibri"/>
              <a:buNone/>
            </a:pPr>
            <a:r>
              <a:rPr lang="he-IL" dirty="0"/>
              <a:t>נניח שנרצה לחפש כדור – ברור שכדי למצוא אותו נצטרך לדעת מהי צורתו ואיך הוא נראה. כך כל דבר שמחפשים – צריך לדעת איך נראה מה שמנסים לאתר. בדיוק באותו אופן, בחיפוש מידע עלינו להכיר כיצד "נראה" דאטה:</a:t>
            </a:r>
          </a:p>
          <a:p>
            <a:pPr marL="0" lvl="0" indent="0" algn="r" rtl="1">
              <a:spcBef>
                <a:spcPts val="0"/>
              </a:spcBef>
              <a:spcAft>
                <a:spcPts val="0"/>
              </a:spcAft>
              <a:buClr>
                <a:schemeClr val="dk1"/>
              </a:buClr>
              <a:buSzPts val="1200"/>
              <a:buFont typeface="Calibri"/>
              <a:buNone/>
            </a:pPr>
            <a:r>
              <a:rPr lang="he-IL" dirty="0"/>
              <a:t> </a:t>
            </a:r>
          </a:p>
          <a:p>
            <a:pPr marL="0" lvl="0" indent="0" algn="r" rtl="1">
              <a:spcBef>
                <a:spcPts val="0"/>
              </a:spcBef>
              <a:spcAft>
                <a:spcPts val="0"/>
              </a:spcAft>
              <a:buClr>
                <a:schemeClr val="dk1"/>
              </a:buClr>
              <a:buSzPts val="1200"/>
              <a:buFont typeface="Calibri"/>
              <a:buNone/>
            </a:pPr>
            <a:r>
              <a:rPr lang="he-IL" dirty="0"/>
              <a:t>המידע הנדרש למנתח הנתונים לטובת מחקר עשוי להימצא במגוון סוגי קבצים:</a:t>
            </a:r>
          </a:p>
          <a:p>
            <a:pPr marL="0" lvl="0" indent="0" algn="r" rtl="1">
              <a:spcBef>
                <a:spcPts val="0"/>
              </a:spcBef>
              <a:spcAft>
                <a:spcPts val="0"/>
              </a:spcAft>
              <a:buClr>
                <a:schemeClr val="dk1"/>
              </a:buClr>
              <a:buSzPts val="1200"/>
              <a:buFont typeface="Calibri"/>
              <a:buNone/>
            </a:pPr>
            <a:endParaRPr lang="he-IL" dirty="0"/>
          </a:p>
          <a:p>
            <a:pPr marL="228600" lvl="0" indent="-228600" algn="r" rtl="1">
              <a:spcBef>
                <a:spcPts val="0"/>
              </a:spcBef>
              <a:spcAft>
                <a:spcPts val="0"/>
              </a:spcAft>
              <a:buClr>
                <a:schemeClr val="dk1"/>
              </a:buClr>
              <a:buSzPts val="1200"/>
              <a:buFont typeface="Calibri"/>
              <a:buAutoNum type="arabicPeriod"/>
            </a:pPr>
            <a:r>
              <a:rPr lang="he-IL" dirty="0"/>
              <a:t>סרטונים – חברות וארגונים במשק מנתחים סרטונים למטרות מחקר רבות ומגוונות. בין מטרות אלה ניתן למנות לדוגמה כמות תנועת לקוחות בחנויות.</a:t>
            </a:r>
          </a:p>
          <a:p>
            <a:pPr marL="228600" lvl="0" indent="-228600" algn="r" rtl="1">
              <a:spcBef>
                <a:spcPts val="0"/>
              </a:spcBef>
              <a:spcAft>
                <a:spcPts val="0"/>
              </a:spcAft>
              <a:buClr>
                <a:schemeClr val="dk1"/>
              </a:buClr>
              <a:buSzPts val="1200"/>
              <a:buFont typeface="Calibri"/>
              <a:buAutoNum type="arabicPeriod"/>
            </a:pPr>
            <a:r>
              <a:rPr lang="he-IL" dirty="0"/>
              <a:t>קובצי קול – שיחות טלפוניות, הקלטות </a:t>
            </a:r>
            <a:r>
              <a:rPr lang="he-IL" dirty="0" err="1"/>
              <a:t>פודקאסטים</a:t>
            </a:r>
            <a:r>
              <a:rPr lang="he-IL" dirty="0"/>
              <a:t> וכדומה. לדוגמה, חברת סלולר מקליטה את השיחות ולאחר מכן חוקרת את המידע שנאסף בהקלטות אלה לטובת שיפור השירות.</a:t>
            </a:r>
          </a:p>
          <a:p>
            <a:pPr marL="228600" lvl="0" indent="-228600" algn="r" rtl="1">
              <a:spcBef>
                <a:spcPts val="0"/>
              </a:spcBef>
              <a:spcAft>
                <a:spcPts val="0"/>
              </a:spcAft>
              <a:buClr>
                <a:schemeClr val="dk1"/>
              </a:buClr>
              <a:buSzPts val="1200"/>
              <a:buFont typeface="Calibri"/>
              <a:buAutoNum type="arabicPeriod"/>
            </a:pPr>
            <a:r>
              <a:rPr lang="he-IL" dirty="0"/>
              <a:t>תמונות – עיבוד תמונה הוא נושא מרכזי בתחום למידה עמוקה של נתונים. לדוגמה, תוכנות לזיהוי פנים מבוססות על למידת נתונים המיובאים מקובצי תמונות.</a:t>
            </a:r>
          </a:p>
          <a:p>
            <a:pPr marL="228600" lvl="0" indent="-228600" algn="r" rtl="1">
              <a:spcBef>
                <a:spcPts val="0"/>
              </a:spcBef>
              <a:spcAft>
                <a:spcPts val="0"/>
              </a:spcAft>
              <a:buClr>
                <a:schemeClr val="dk1"/>
              </a:buClr>
              <a:buSzPts val="1200"/>
              <a:buFont typeface="Calibri"/>
              <a:buAutoNum type="arabicPeriod"/>
            </a:pPr>
            <a:r>
              <a:rPr lang="he-IL" dirty="0"/>
              <a:t>טקסט – רשומות, מחקרים, טבלאות נתונים, מאמרים, פניות במייל למוקד שירות, סיכומים רפואיים ועוד. כיום מידע המתקבל כסוג טקסט הוא פופולרי ביותר בקרב כלל המשק לניתוח נתונים. לדוגמה, לצורך שיפור יכולת האבחון הרפואי, נייבא את כלל הנתונים שנרשמו בשנה האחרונה בסיכומים הרפואיים ונבחן את הקשר שבין הטקסט שבסיכומים הרפואיים להצלחת הטיפול הרפואי.      </a:t>
            </a:r>
          </a:p>
          <a:p>
            <a:pPr marL="228600" lvl="0" indent="-15240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נצפה כעת בסרטון מתוך אתר המגמה בנושא דרכי איסוף מידע:</a:t>
            </a:r>
          </a:p>
          <a:p>
            <a:pPr marL="0" marR="0" lvl="0" indent="0" algn="r" rtl="1">
              <a:lnSpc>
                <a:spcPct val="100000"/>
              </a:lnSpc>
              <a:spcBef>
                <a:spcPts val="0"/>
              </a:spcBef>
              <a:spcAft>
                <a:spcPts val="0"/>
              </a:spcAft>
              <a:buClr>
                <a:schemeClr val="dk1"/>
              </a:buClr>
              <a:buSzPts val="1200"/>
              <a:buFont typeface="Calibri"/>
              <a:buNone/>
            </a:pPr>
            <a:r>
              <a:rPr lang="en-US" dirty="0"/>
              <a:t>https://www.youtube.com/watch?v=BclG9H4NwHE</a:t>
            </a:r>
          </a:p>
          <a:p>
            <a:pPr marL="0" lvl="0" indent="0" algn="r" rtl="1">
              <a:spcBef>
                <a:spcPts val="0"/>
              </a:spcBef>
              <a:spcAft>
                <a:spcPts val="0"/>
              </a:spcAft>
              <a:buClr>
                <a:schemeClr val="dk1"/>
              </a:buClr>
              <a:buSzPts val="1200"/>
              <a:buFont typeface="Calibri"/>
              <a:buNone/>
            </a:pPr>
            <a:endParaRPr lang="en-US"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20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לאחר שהבנו מהם סוגי הקבצים שיש לחפש לטובת מחקר נתונים, נלמד כעת עוד על "מה לחפש" לצורך ניתוח נתונים.</a:t>
            </a:r>
          </a:p>
          <a:p>
            <a:pPr marL="0" lvl="0" indent="0" algn="r" rtl="1">
              <a:spcBef>
                <a:spcPts val="0"/>
              </a:spcBef>
              <a:spcAft>
                <a:spcPts val="0"/>
              </a:spcAft>
              <a:buNone/>
            </a:pPr>
            <a:r>
              <a:rPr lang="he-IL" dirty="0"/>
              <a:t>נציין גם שלדעת מה לחפש הוא כבר 50% מהפתרון של בעיית הנתונים.</a:t>
            </a:r>
          </a:p>
          <a:p>
            <a:pPr marL="0" lvl="0" indent="0" algn="r" rtl="1">
              <a:spcBef>
                <a:spcPts val="0"/>
              </a:spcBef>
              <a:spcAft>
                <a:spcPts val="0"/>
              </a:spcAft>
              <a:buNone/>
            </a:pPr>
            <a:r>
              <a:rPr lang="he-IL" dirty="0"/>
              <a:t>מנתח נתונים מנוסה יודע מה לחפש, וידע זה נצבר משילוב של היגיון בריא לצד ניסיון נצבר.</a:t>
            </a:r>
          </a:p>
          <a:p>
            <a:pPr marL="0" lvl="0" indent="0" algn="r" rtl="1">
              <a:spcBef>
                <a:spcPts val="0"/>
              </a:spcBef>
              <a:spcAft>
                <a:spcPts val="0"/>
              </a:spcAft>
              <a:buNone/>
            </a:pPr>
            <a:r>
              <a:rPr lang="he-IL" dirty="0"/>
              <a:t>את הניסיון נמשיך לצבור לאורך לימודי המגמה ותרגולי משימות של ניתוחי נתונים רבים.</a:t>
            </a:r>
          </a:p>
          <a:p>
            <a:pPr marL="0" lvl="0" indent="0" algn="r" rtl="1">
              <a:spcBef>
                <a:spcPts val="0"/>
              </a:spcBef>
              <a:spcAft>
                <a:spcPts val="0"/>
              </a:spcAft>
              <a:buNone/>
            </a:pPr>
            <a:r>
              <a:rPr lang="he-IL" dirty="0"/>
              <a:t>לטובת הכוונה ב"היגיון בריא" נבצע כעת למידה אינטראקטיבית:</a:t>
            </a:r>
          </a:p>
          <a:p>
            <a:pPr marL="0" lvl="0" indent="0" algn="r" rtl="1">
              <a:spcBef>
                <a:spcPts val="0"/>
              </a:spcBef>
              <a:spcAft>
                <a:spcPts val="0"/>
              </a:spcAft>
              <a:buNone/>
            </a:pPr>
            <a:r>
              <a:rPr lang="en-US" dirty="0"/>
              <a:t>https://edpuzzle.com/media/5f3913d3ade7d23f2ca1a898</a:t>
            </a:r>
          </a:p>
          <a:p>
            <a:pPr marL="0" lvl="0" indent="0" algn="r" rtl="1">
              <a:spcBef>
                <a:spcPts val="0"/>
              </a:spcBef>
              <a:spcAft>
                <a:spcPts val="0"/>
              </a:spcAft>
              <a:buNone/>
            </a:pPr>
            <a:endParaRPr lang="he-IL"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63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he-IL" dirty="0"/>
              <a:t>לאחר שהכרנו את סוגי קובצי המידע שעלינו לזהות במלאכת האיתור אחר נתונים לטובת מחקר</a:t>
            </a:r>
            <a:r>
              <a:rPr lang="en-US" dirty="0"/>
              <a:t>DATA</a:t>
            </a:r>
            <a:r>
              <a:rPr lang="he-IL" dirty="0"/>
              <a:t>, נעבור כעת לסעיף השני: "היכן למצוא".</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נחלק את התשובה לשני מקורות מרכזיים:</a:t>
            </a:r>
          </a:p>
          <a:p>
            <a:pPr marL="228600" lvl="0" indent="-228600" algn="r" rtl="1">
              <a:spcBef>
                <a:spcPts val="0"/>
              </a:spcBef>
              <a:spcAft>
                <a:spcPts val="0"/>
              </a:spcAft>
              <a:buClr>
                <a:schemeClr val="dk1"/>
              </a:buClr>
              <a:buSzPts val="1200"/>
              <a:buFont typeface="Calibri"/>
              <a:buAutoNum type="arabicPeriod"/>
            </a:pPr>
            <a:r>
              <a:rPr lang="he-IL" dirty="0"/>
              <a:t>נתונים שקיימים בארגון שבו נמצא מנתח הנתונים. לדוגמה, מנתח נתונים שמעוניין לחקור את אחוז ההיעדרות של תלמידים מבית הספר יכול לחפש נתונים רלוונטיים בבית הספר שבו הוא לומד או במשרד החינוך. </a:t>
            </a:r>
          </a:p>
          <a:p>
            <a:pPr marL="0" lvl="0" indent="0" algn="r" rtl="1">
              <a:spcBef>
                <a:spcPts val="0"/>
              </a:spcBef>
              <a:spcAft>
                <a:spcPts val="0"/>
              </a:spcAft>
              <a:buNone/>
            </a:pPr>
            <a:r>
              <a:rPr lang="he-IL" dirty="0"/>
              <a:t>האם תוכלו לחשוב על דוגמה נוספת של מטרת ניתוח נתונים בארגון אחר שגם בשבילה מנתח הנתונים יוכל למצוא נתונים רלוונטיים בתוך אותו ארגון?</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2. נתונים חיצוניים – כלומר שאינם קיימים בארגון שבו נמצא מנתח הנתונים. למשל, אותו מנתח נתונים מהדוגמה שבסעיף הראשון ימצא נתונים רלוונטיים על אחוז ההיעדרות של תלמידים בבית ספר מאתרים ברשת שיספקו נתונים אלה ממדינות אחרות. </a:t>
            </a:r>
          </a:p>
          <a:p>
            <a:pPr marL="0" lvl="0" indent="0" algn="r" rtl="1">
              <a:spcBef>
                <a:spcPts val="0"/>
              </a:spcBef>
              <a:spcAft>
                <a:spcPts val="0"/>
              </a:spcAft>
              <a:buClr>
                <a:schemeClr val="dk1"/>
              </a:buClr>
              <a:buSzPts val="1200"/>
              <a:buFont typeface="Calibri"/>
              <a:buNone/>
            </a:pPr>
            <a:r>
              <a:rPr lang="he-IL" dirty="0"/>
              <a:t>הוא יוכל כמובן לבצע בעזרת מידע זה השוואה לנתונים שבארץ.</a:t>
            </a:r>
          </a:p>
          <a:p>
            <a:pPr marL="0" lvl="0" indent="0" algn="r" rtl="1">
              <a:spcBef>
                <a:spcPts val="0"/>
              </a:spcBef>
              <a:spcAft>
                <a:spcPts val="0"/>
              </a:spcAft>
              <a:buClr>
                <a:schemeClr val="dk1"/>
              </a:buClr>
              <a:buSzPts val="1200"/>
              <a:buFont typeface="Calibri"/>
              <a:buNone/>
            </a:pPr>
            <a:r>
              <a:rPr lang="he-IL" dirty="0"/>
              <a:t>האם גם כאן תוכלו לחשוב על דוגמה נוספת מארגון אחר ומטרת ניתוח נתונים שונה שבהם מנתח הנתונים ימצא </a:t>
            </a:r>
            <a:r>
              <a:rPr lang="en-US" dirty="0"/>
              <a:t>DATA </a:t>
            </a:r>
            <a:r>
              <a:rPr lang="he-IL" dirty="0"/>
              <a:t>רלוונטי ממקור חיצוני לארגון?</a:t>
            </a:r>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48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9"/>
        <p:cNvGrpSpPr/>
        <p:nvPr/>
      </p:nvGrpSpPr>
      <p:grpSpPr>
        <a:xfrm>
          <a:off x="0" y="0"/>
          <a:ext cx="0" cy="0"/>
          <a:chOff x="0" y="0"/>
          <a:chExt cx="0" cy="0"/>
        </a:xfrm>
      </p:grpSpPr>
      <p:pic>
        <p:nvPicPr>
          <p:cNvPr id="10" name="Google Shape;10;p14" descr="Google Shape;7;p1"/>
          <p:cNvPicPr preferRelativeResize="0"/>
          <p:nvPr/>
        </p:nvPicPr>
        <p:blipFill rotWithShape="1">
          <a:blip r:embed="rId2">
            <a:alphaModFix/>
          </a:blip>
          <a:srcRect l="4362" t="19277" r="4569" b="25722"/>
          <a:stretch/>
        </p:blipFill>
        <p:spPr>
          <a:xfrm>
            <a:off x="8062575" y="4413899"/>
            <a:ext cx="875052" cy="528477"/>
          </a:xfrm>
          <a:prstGeom prst="rect">
            <a:avLst/>
          </a:prstGeom>
          <a:noFill/>
          <a:ln>
            <a:noFill/>
          </a:ln>
        </p:spPr>
      </p:pic>
      <p:sp>
        <p:nvSpPr>
          <p:cNvPr id="11" name="Google Shape;11;p14"/>
          <p:cNvSpPr/>
          <p:nvPr/>
        </p:nvSpPr>
        <p:spPr>
          <a:xfrm>
            <a:off x="-1" y="5051375"/>
            <a:ext cx="9144002"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12" name="Google Shape;12;p14"/>
          <p:cNvSpPr/>
          <p:nvPr/>
        </p:nvSpPr>
        <p:spPr>
          <a:xfrm>
            <a:off x="-2700" y="2696"/>
            <a:ext cx="3561603" cy="199503"/>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pic>
        <p:nvPicPr>
          <p:cNvPr id="13" name="Google Shape;13;p14" descr="Google Shape;135;p15"/>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
        <p:nvSpPr>
          <p:cNvPr id="14" name="Google Shape;14;p14"/>
          <p:cNvSpPr txBox="1">
            <a:spLocks noGrp="1"/>
          </p:cNvSpPr>
          <p:nvPr>
            <p:ph type="sldNum" idx="12"/>
          </p:nvPr>
        </p:nvSpPr>
        <p:spPr>
          <a:xfrm>
            <a:off x="212107" y="4553064"/>
            <a:ext cx="306305" cy="335249"/>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marL="0" marR="0" lvl="1"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marL="0" marR="0" lvl="2"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marL="0" marR="0" lvl="3"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marL="0" marR="0" lvl="4"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marL="0" marR="0" lvl="5"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marL="0" marR="0" lvl="6"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marL="0" marR="0" lvl="7"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marL="0" marR="0" lvl="8" indent="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marL="0" lvl="0" indent="0" algn="r" rtl="0">
              <a:spcBef>
                <a:spcPts val="0"/>
              </a:spcBef>
              <a:spcAft>
                <a:spcPts val="0"/>
              </a:spcAft>
              <a:buNone/>
            </a:pPr>
            <a:fld id="{00000000-1234-1234-1234-123412341234}" type="slidenum">
              <a:rPr lang="en-US"/>
              <a:t>‹#›</a:t>
            </a:fld>
            <a:endParaRPr sz="900" b="0" i="0" u="none" strike="noStrike" cap="none"/>
          </a:p>
        </p:txBody>
      </p:sp>
      <p:sp>
        <p:nvSpPr>
          <p:cNvPr id="15" name="Google Shape;15;p14"/>
          <p:cNvSpPr txBox="1"/>
          <p:nvPr/>
        </p:nvSpPr>
        <p:spPr>
          <a:xfrm>
            <a:off x="6762466" y="56673"/>
            <a:ext cx="2254589" cy="384640"/>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232752"/>
              </a:buClr>
              <a:buSzPts val="1300"/>
              <a:buFont typeface="Assistant ExtraBold"/>
              <a:buNone/>
            </a:pPr>
            <a:r>
              <a:rPr lang="he-IL" sz="1300" b="0" i="0" u="none" strike="noStrike" cap="none" dirty="0">
                <a:solidFill>
                  <a:srgbClr val="232752"/>
                </a:solidFill>
                <a:latin typeface="Assistant ExtraBold"/>
                <a:ea typeface="Assistant ExtraBold"/>
                <a:cs typeface="Assistant ExtraBold"/>
                <a:sym typeface="Assistant ExtraBold"/>
              </a:rPr>
              <a:t>מידע – סוגים, רמות ומקורות</a:t>
            </a:r>
            <a:endParaRPr sz="1200" b="0" i="0" u="none" strike="noStrike" cap="none" dirty="0">
              <a:solidFill>
                <a:srgbClr val="232752"/>
              </a:solidFill>
              <a:latin typeface="Calibri"/>
              <a:ea typeface="Calibri"/>
              <a:cs typeface="Calibri"/>
              <a:sym typeface="Calibri"/>
            </a:endParaRPr>
          </a:p>
        </p:txBody>
      </p:sp>
      <p:cxnSp>
        <p:nvCxnSpPr>
          <p:cNvPr id="16" name="Google Shape;16;p14"/>
          <p:cNvCxnSpPr>
            <a:cxnSpLocks/>
          </p:cNvCxnSpPr>
          <p:nvPr/>
        </p:nvCxnSpPr>
        <p:spPr>
          <a:xfrm>
            <a:off x="7062716" y="445210"/>
            <a:ext cx="1885909" cy="0"/>
          </a:xfrm>
          <a:prstGeom prst="straightConnector1">
            <a:avLst/>
          </a:prstGeom>
          <a:noFill/>
          <a:ln w="9525" cap="flat" cmpd="sng">
            <a:solidFill>
              <a:srgbClr val="918D8E"/>
            </a:solidFill>
            <a:prstDash val="dot"/>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15"/>
          <p:cNvSpPr/>
          <p:nvPr/>
        </p:nvSpPr>
        <p:spPr>
          <a:xfrm>
            <a:off x="0" y="5051375"/>
            <a:ext cx="9144000"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19" name="Google Shape;19;p15"/>
          <p:cNvSpPr/>
          <p:nvPr/>
        </p:nvSpPr>
        <p:spPr>
          <a:xfrm>
            <a:off x="-2699" y="2696"/>
            <a:ext cx="3561602" cy="199504"/>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sp>
        <p:nvSpPr>
          <p:cNvPr id="20" name="Google Shape;20;p15"/>
          <p:cNvSpPr txBox="1"/>
          <p:nvPr/>
        </p:nvSpPr>
        <p:spPr>
          <a:xfrm>
            <a:off x="212107" y="4553064"/>
            <a:ext cx="306305" cy="335249"/>
          </a:xfrm>
          <a:prstGeom prst="rect">
            <a:avLst/>
          </a:prstGeom>
          <a:noFill/>
          <a:ln>
            <a:noFill/>
          </a:ln>
        </p:spPr>
        <p:txBody>
          <a:bodyPr spcFirstLastPara="1" wrap="square" lIns="91400" tIns="91400" rIns="91400" bIns="91400" anchor="ctr" anchorCtr="0">
            <a:normAutofit/>
          </a:bodyPr>
          <a:lstStyle/>
          <a:p>
            <a:pPr marL="0" marR="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sz="900" b="0" i="0" u="none" strike="noStrike" cap="none">
                <a:solidFill>
                  <a:srgbClr val="232752"/>
                </a:solidFill>
                <a:latin typeface="Assistant SemiBold"/>
                <a:ea typeface="Assistant SemiBold"/>
                <a:cs typeface="Assistant SemiBold"/>
                <a:sym typeface="Assistant SemiBold"/>
              </a:rPr>
              <a:t>‹#›</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21" name="Google Shape;21;p15" descr="Google Shape;7;p1"/>
          <p:cNvPicPr preferRelativeResize="0"/>
          <p:nvPr/>
        </p:nvPicPr>
        <p:blipFill rotWithShape="1">
          <a:blip r:embed="rId2">
            <a:alphaModFix/>
          </a:blip>
          <a:srcRect l="4362" t="19277" r="4569" b="25722"/>
          <a:stretch/>
        </p:blipFill>
        <p:spPr>
          <a:xfrm>
            <a:off x="8062575" y="4413899"/>
            <a:ext cx="875052" cy="528477"/>
          </a:xfrm>
          <a:prstGeom prst="rect">
            <a:avLst/>
          </a:prstGeom>
          <a:noFill/>
          <a:ln>
            <a:noFill/>
          </a:ln>
        </p:spPr>
      </p:pic>
      <p:pic>
        <p:nvPicPr>
          <p:cNvPr id="22" name="Google Shape;22;p15" descr="Google Shape;135;p15"/>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3843"/>
            <a:ext cx="7886700" cy="994173"/>
          </a:xfrm>
          <a:prstGeom prst="rect">
            <a:avLst/>
          </a:prstGeom>
          <a:noFill/>
          <a:ln>
            <a:noFill/>
          </a:ln>
        </p:spPr>
        <p:txBody>
          <a:bodyPr spcFirstLastPara="1" wrap="square" lIns="34275" tIns="34275" rIns="34275" bIns="34275" anchor="ctr" anchorCtr="0">
            <a:normAutofit/>
          </a:bodyPr>
          <a:lstStyle>
            <a:lvl1pPr marR="0" lvl="0" algn="r" rtl="0">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R="0" lvl="1"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2pPr>
            <a:lvl3pPr marR="0" lvl="2"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3pPr>
            <a:lvl4pPr marR="0" lvl="3"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4pPr>
            <a:lvl5pPr marR="0" lvl="4"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5pPr>
            <a:lvl6pPr marR="0" lvl="5"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6pPr>
            <a:lvl7pPr marR="0" lvl="6"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7pPr>
            <a:lvl8pPr marR="0" lvl="7"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8pPr>
            <a:lvl9pPr marR="0" lvl="8" algn="r" rtl="1">
              <a:lnSpc>
                <a:spcPct val="90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628650" y="1369218"/>
            <a:ext cx="7886700" cy="3263505"/>
          </a:xfrm>
          <a:prstGeom prst="rect">
            <a:avLst/>
          </a:prstGeom>
          <a:noFill/>
          <a:ln>
            <a:noFill/>
          </a:ln>
        </p:spPr>
        <p:txBody>
          <a:bodyPr spcFirstLastPara="1" wrap="square" lIns="34275" tIns="34275" rIns="34275" bIns="34275" anchor="t" anchorCtr="0">
            <a:normAutofit/>
          </a:bodyPr>
          <a:lstStyle>
            <a:lvl1pPr marL="457200" marR="0" lvl="0"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1pPr>
            <a:lvl2pPr marL="914400" marR="0" lvl="1"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2pPr>
            <a:lvl3pPr marL="1371600" marR="0" lvl="2"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r" rtl="0">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6pPr>
            <a:lvl7pPr marL="3200400" marR="0" lvl="6"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7pPr>
            <a:lvl8pPr marL="3657600" marR="0" lvl="7"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8pPr>
            <a:lvl9pPr marL="4114800" marR="0" lvl="8" indent="-355600" algn="r" rtl="1">
              <a:lnSpc>
                <a:spcPct val="90000"/>
              </a:lnSpc>
              <a:spcBef>
                <a:spcPts val="7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9pPr>
          </a:lstStyle>
          <a:p>
            <a:endParaRPr/>
          </a:p>
        </p:txBody>
      </p:sp>
      <p:sp>
        <p:nvSpPr>
          <p:cNvPr id="8" name="Google Shape;8;p13"/>
          <p:cNvSpPr txBox="1">
            <a:spLocks noGrp="1"/>
          </p:cNvSpPr>
          <p:nvPr>
            <p:ph type="sldNum" idx="12"/>
          </p:nvPr>
        </p:nvSpPr>
        <p:spPr>
          <a:xfrm>
            <a:off x="628650" y="4812657"/>
            <a:ext cx="197143" cy="183055"/>
          </a:xfrm>
          <a:prstGeom prst="rect">
            <a:avLst/>
          </a:prstGeom>
          <a:noFill/>
          <a:ln>
            <a:noFill/>
          </a:ln>
        </p:spPr>
        <p:txBody>
          <a:bodyPr spcFirstLastPara="1" wrap="square" lIns="34275" tIns="34275" rIns="34275" bIns="34275" anchor="ctr" anchorCtr="0">
            <a:spAutoFit/>
          </a:bodyPr>
          <a:lstStyle>
            <a:lvl1pPr marL="0" marR="0" lvl="0"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7" name="Google Shape;27;p1" descr="Google Shape;55;p13"/>
          <p:cNvPicPr preferRelativeResize="0"/>
          <p:nvPr/>
        </p:nvPicPr>
        <p:blipFill rotWithShape="1">
          <a:blip r:embed="rId3">
            <a:alphaModFix/>
          </a:blip>
          <a:srcRect l="4362" t="19277" r="4571" b="25722"/>
          <a:stretch/>
        </p:blipFill>
        <p:spPr>
          <a:xfrm>
            <a:off x="6779769" y="477672"/>
            <a:ext cx="1666303" cy="1006356"/>
          </a:xfrm>
          <a:prstGeom prst="rect">
            <a:avLst/>
          </a:prstGeom>
          <a:noFill/>
          <a:ln>
            <a:noFill/>
          </a:ln>
        </p:spPr>
      </p:pic>
      <p:pic>
        <p:nvPicPr>
          <p:cNvPr id="28" name="Google Shape;28;p1" descr="Google Shape;60;p13"/>
          <p:cNvPicPr preferRelativeResize="0"/>
          <p:nvPr/>
        </p:nvPicPr>
        <p:blipFill rotWithShape="1">
          <a:blip r:embed="rId4">
            <a:alphaModFix/>
          </a:blip>
          <a:srcRect/>
          <a:stretch/>
        </p:blipFill>
        <p:spPr>
          <a:xfrm rot="3173668">
            <a:off x="5649963" y="1530371"/>
            <a:ext cx="302879" cy="668401"/>
          </a:xfrm>
          <a:prstGeom prst="rect">
            <a:avLst/>
          </a:prstGeom>
          <a:noFill/>
          <a:ln>
            <a:noFill/>
          </a:ln>
        </p:spPr>
      </p:pic>
      <p:sp>
        <p:nvSpPr>
          <p:cNvPr id="29" name="Google Shape;29;p1"/>
          <p:cNvSpPr txBox="1"/>
          <p:nvPr/>
        </p:nvSpPr>
        <p:spPr>
          <a:xfrm>
            <a:off x="5348835" y="2036447"/>
            <a:ext cx="3097238" cy="1279649"/>
          </a:xfrm>
          <a:prstGeom prst="rect">
            <a:avLst/>
          </a:prstGeom>
          <a:noFill/>
          <a:ln>
            <a:noFill/>
          </a:ln>
        </p:spPr>
        <p:txBody>
          <a:bodyPr spcFirstLastPara="1" wrap="square" lIns="68550" tIns="68550" rIns="68550" bIns="68550" anchor="t" anchorCtr="0">
            <a:spAutoFit/>
          </a:bodyPr>
          <a:lstStyle/>
          <a:p>
            <a:pPr marL="0" marR="0" lvl="0" indent="0" algn="r" rtl="1">
              <a:lnSpc>
                <a:spcPct val="102777"/>
              </a:lnSpc>
              <a:spcBef>
                <a:spcPts val="0"/>
              </a:spcBef>
              <a:spcAft>
                <a:spcPts val="0"/>
              </a:spcAft>
              <a:buClr>
                <a:srgbClr val="232752"/>
              </a:buClr>
              <a:buSzPts val="3600"/>
              <a:buFont typeface="Assistant ExtraBold"/>
              <a:buNone/>
            </a:pPr>
            <a:r>
              <a:rPr lang="he-IL" sz="3600" dirty="0">
                <a:solidFill>
                  <a:srgbClr val="232752"/>
                </a:solidFill>
                <a:latin typeface="Assistant ExtraBold"/>
                <a:ea typeface="Assistant ExtraBold"/>
                <a:cs typeface="Assistant ExtraBold"/>
                <a:sym typeface="Assistant ExtraBold"/>
              </a:rPr>
              <a:t>מידע – </a:t>
            </a:r>
            <a:r>
              <a:rPr lang="he-IL" sz="3600" b="0" i="0" u="none" strike="noStrike" cap="none" dirty="0">
                <a:solidFill>
                  <a:srgbClr val="00ACE6"/>
                </a:solidFill>
                <a:latin typeface="Assistant ExtraBold"/>
                <a:ea typeface="Assistant ExtraBold"/>
                <a:cs typeface="Assistant ExtraBold"/>
                <a:sym typeface="Assistant ExtraBold"/>
              </a:rPr>
              <a:t>סוגים, </a:t>
            </a:r>
          </a:p>
          <a:p>
            <a:pPr marL="0" marR="0" lvl="0" indent="0" algn="r" rtl="1">
              <a:lnSpc>
                <a:spcPct val="102777"/>
              </a:lnSpc>
              <a:spcBef>
                <a:spcPts val="0"/>
              </a:spcBef>
              <a:spcAft>
                <a:spcPts val="0"/>
              </a:spcAft>
              <a:buClr>
                <a:srgbClr val="232752"/>
              </a:buClr>
              <a:buSzPts val="3600"/>
              <a:buFont typeface="Assistant ExtraBold"/>
              <a:buNone/>
            </a:pPr>
            <a:r>
              <a:rPr lang="he-IL" sz="3600" b="0" i="0" u="none" strike="noStrike" cap="none" dirty="0">
                <a:solidFill>
                  <a:srgbClr val="00ACE6"/>
                </a:solidFill>
                <a:latin typeface="Assistant ExtraBold"/>
                <a:ea typeface="Assistant ExtraBold"/>
                <a:cs typeface="Assistant ExtraBold"/>
                <a:sym typeface="Assistant ExtraBold"/>
              </a:rPr>
              <a:t>רמות ומקורות</a:t>
            </a:r>
            <a:endParaRPr lang="he-IL" sz="1200" b="0" i="0" u="none" strike="noStrike" cap="none" dirty="0">
              <a:solidFill>
                <a:srgbClr val="00ACE6"/>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31" name="Google Shape;31;p1" descr="Google Shape;62;p13"/>
          <p:cNvPicPr preferRelativeResize="0"/>
          <p:nvPr/>
        </p:nvPicPr>
        <p:blipFill rotWithShape="1">
          <a:blip r:embed="rId5">
            <a:alphaModFix/>
          </a:blip>
          <a:srcRect/>
          <a:stretch/>
        </p:blipFill>
        <p:spPr>
          <a:xfrm rot="-2133876">
            <a:off x="7680410" y="3831199"/>
            <a:ext cx="837786" cy="500777"/>
          </a:xfrm>
          <a:prstGeom prst="rect">
            <a:avLst/>
          </a:prstGeom>
          <a:noFill/>
          <a:ln>
            <a:noFill/>
          </a:ln>
        </p:spPr>
      </p:pic>
      <p:sp>
        <p:nvSpPr>
          <p:cNvPr id="33" name="Google Shape;33;p1"/>
          <p:cNvSpPr/>
          <p:nvPr/>
        </p:nvSpPr>
        <p:spPr>
          <a:xfrm>
            <a:off x="6991519" y="9134"/>
            <a:ext cx="2044225" cy="515714"/>
          </a:xfrm>
          <a:prstGeom prst="rect">
            <a:avLst/>
          </a:prstGeom>
          <a:solidFill>
            <a:srgbClr val="FFFFFF"/>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4" name="תמונה 3">
            <a:extLst>
              <a:ext uri="{FF2B5EF4-FFF2-40B4-BE49-F238E27FC236}">
                <a16:creationId xmlns:a16="http://schemas.microsoft.com/office/drawing/2014/main" id="{09F7DDB2-E352-4F4A-9A3C-D93236E8A5F2}"/>
              </a:ext>
            </a:extLst>
          </p:cNvPr>
          <p:cNvPicPr>
            <a:picLocks noChangeAspect="1"/>
          </p:cNvPicPr>
          <p:nvPr/>
        </p:nvPicPr>
        <p:blipFill>
          <a:blip r:embed="rId6"/>
          <a:stretch>
            <a:fillRect/>
          </a:stretch>
        </p:blipFill>
        <p:spPr>
          <a:xfrm>
            <a:off x="966699" y="477672"/>
            <a:ext cx="3613393" cy="4379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fontScale="70000" lnSpcReduction="20000"/>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10</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12" name="Google Shape;250;p10">
            <a:extLst>
              <a:ext uri="{FF2B5EF4-FFF2-40B4-BE49-F238E27FC236}">
                <a16:creationId xmlns:a16="http://schemas.microsoft.com/office/drawing/2014/main" id="{BF117421-6708-4C15-82BB-4F6A0EE53BDD}"/>
              </a:ext>
            </a:extLst>
          </p:cNvPr>
          <p:cNvPicPr preferRelativeResize="0"/>
          <p:nvPr/>
        </p:nvPicPr>
        <p:blipFill rotWithShape="1">
          <a:blip r:embed="rId3">
            <a:alphaModFix/>
          </a:blip>
          <a:srcRect/>
          <a:stretch/>
        </p:blipFill>
        <p:spPr>
          <a:xfrm>
            <a:off x="4018606" y="156073"/>
            <a:ext cx="3540709" cy="3540709"/>
          </a:xfrm>
          <a:prstGeom prst="rect">
            <a:avLst/>
          </a:prstGeom>
          <a:noFill/>
          <a:ln>
            <a:noFill/>
          </a:ln>
        </p:spPr>
      </p:pic>
      <p:pic>
        <p:nvPicPr>
          <p:cNvPr id="13" name="Google Shape;251;p10">
            <a:extLst>
              <a:ext uri="{FF2B5EF4-FFF2-40B4-BE49-F238E27FC236}">
                <a16:creationId xmlns:a16="http://schemas.microsoft.com/office/drawing/2014/main" id="{4FD5F3C1-1D9A-41D1-8479-621D085A43A8}"/>
              </a:ext>
            </a:extLst>
          </p:cNvPr>
          <p:cNvPicPr preferRelativeResize="0"/>
          <p:nvPr/>
        </p:nvPicPr>
        <p:blipFill rotWithShape="1">
          <a:blip r:embed="rId4">
            <a:alphaModFix/>
          </a:blip>
          <a:srcRect/>
          <a:stretch/>
        </p:blipFill>
        <p:spPr>
          <a:xfrm>
            <a:off x="1161953" y="880719"/>
            <a:ext cx="2856653" cy="3888223"/>
          </a:xfrm>
          <a:prstGeom prst="rect">
            <a:avLst/>
          </a:prstGeom>
          <a:noFill/>
          <a:ln>
            <a:noFill/>
          </a:ln>
        </p:spPr>
      </p:pic>
    </p:spTree>
    <p:extLst>
      <p:ext uri="{BB962C8B-B14F-4D97-AF65-F5344CB8AC3E}">
        <p14:creationId xmlns:p14="http://schemas.microsoft.com/office/powerpoint/2010/main" val="118998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fontScale="70000" lnSpcReduction="20000"/>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11</a:t>
            </a:fld>
            <a:endParaRPr sz="900" b="0" i="0" u="none" strike="noStrike" cap="none">
              <a:solidFill>
                <a:srgbClr val="232752"/>
              </a:solidFill>
              <a:latin typeface="Assistant SemiBold"/>
              <a:ea typeface="Assistant SemiBold"/>
              <a:cs typeface="Assistant SemiBold"/>
              <a:sym typeface="Assistant SemiBold"/>
            </a:endParaRPr>
          </a:p>
        </p:txBody>
      </p:sp>
      <p:sp>
        <p:nvSpPr>
          <p:cNvPr id="14" name="Google Shape;138;p8">
            <a:extLst>
              <a:ext uri="{FF2B5EF4-FFF2-40B4-BE49-F238E27FC236}">
                <a16:creationId xmlns:a16="http://schemas.microsoft.com/office/drawing/2014/main" id="{17D6CD5E-7249-4F6C-8187-91B9C84AC6F8}"/>
              </a:ext>
            </a:extLst>
          </p:cNvPr>
          <p:cNvSpPr/>
          <p:nvPr/>
        </p:nvSpPr>
        <p:spPr>
          <a:xfrm>
            <a:off x="4992343" y="2172127"/>
            <a:ext cx="2773584" cy="1878711"/>
          </a:xfrm>
          <a:prstGeom prst="roundRect">
            <a:avLst>
              <a:gd name="adj" fmla="val 7366"/>
            </a:avLst>
          </a:prstGeom>
          <a:solidFill>
            <a:srgbClr val="232752"/>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21" name="Google Shape;152;p8">
            <a:extLst>
              <a:ext uri="{FF2B5EF4-FFF2-40B4-BE49-F238E27FC236}">
                <a16:creationId xmlns:a16="http://schemas.microsoft.com/office/drawing/2014/main" id="{174836E7-6739-4413-BF88-83AFB93FB60A}"/>
              </a:ext>
            </a:extLst>
          </p:cNvPr>
          <p:cNvSpPr txBox="1"/>
          <p:nvPr/>
        </p:nvSpPr>
        <p:spPr>
          <a:xfrm>
            <a:off x="5060710" y="2281388"/>
            <a:ext cx="2330287" cy="1584989"/>
          </a:xfrm>
          <a:prstGeom prst="rect">
            <a:avLst/>
          </a:prstGeom>
          <a:noFill/>
          <a:ln>
            <a:noFill/>
          </a:ln>
        </p:spPr>
        <p:txBody>
          <a:bodyPr spcFirstLastPara="1" wrap="square" lIns="68550" tIns="68550" rIns="68550" bIns="68550" anchor="t" anchorCtr="0">
            <a:spAutoFit/>
          </a:bodyPr>
          <a:lstStyle/>
          <a:p>
            <a:pPr marL="0" marR="0" lvl="0" indent="0" algn="r" rtl="1">
              <a:spcBef>
                <a:spcPts val="0"/>
              </a:spcBef>
              <a:spcAft>
                <a:spcPts val="1200"/>
              </a:spcAft>
              <a:buClr>
                <a:srgbClr val="FFFFFF"/>
              </a:buClr>
              <a:buSzPts val="1500"/>
              <a:buFont typeface="Assistant ExtraBold"/>
              <a:buNone/>
            </a:pPr>
            <a:r>
              <a:rPr lang="he-IL" sz="1600" b="0" i="0" u="none" strike="noStrike" cap="none" dirty="0">
                <a:solidFill>
                  <a:srgbClr val="FFFFFF"/>
                </a:solidFill>
                <a:latin typeface="Assistant SemiBold" pitchFamily="2" charset="-79"/>
                <a:ea typeface="Assistant ExtraBold"/>
                <a:cs typeface="Assistant SemiBold" pitchFamily="2" charset="-79"/>
                <a:sym typeface="Assistant ExtraBold"/>
              </a:rPr>
              <a:t>רלוונטי ביותר למטרת המחקר של הארגון</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זמין, נגיש וחינם</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היכרות עם הנתונים</a:t>
            </a:r>
            <a:endParaRPr sz="1600" dirty="0">
              <a:latin typeface="Assistant SemiBold" pitchFamily="2" charset="-79"/>
              <a:cs typeface="Assistant SemiBold" pitchFamily="2" charset="-79"/>
            </a:endParaRPr>
          </a:p>
        </p:txBody>
      </p:sp>
      <p:pic>
        <p:nvPicPr>
          <p:cNvPr id="30" name="Google Shape;158;p8" descr="Image">
            <a:extLst>
              <a:ext uri="{FF2B5EF4-FFF2-40B4-BE49-F238E27FC236}">
                <a16:creationId xmlns:a16="http://schemas.microsoft.com/office/drawing/2014/main" id="{543D44A9-C9F7-4961-B2E9-BC59A76E3539}"/>
              </a:ext>
            </a:extLst>
          </p:cNvPr>
          <p:cNvPicPr preferRelativeResize="0"/>
          <p:nvPr/>
        </p:nvPicPr>
        <p:blipFill rotWithShape="1">
          <a:blip r:embed="rId3">
            <a:alphaModFix/>
          </a:blip>
          <a:srcRect/>
          <a:stretch/>
        </p:blipFill>
        <p:spPr>
          <a:xfrm>
            <a:off x="7420793" y="2349545"/>
            <a:ext cx="264796" cy="262665"/>
          </a:xfrm>
          <a:prstGeom prst="rect">
            <a:avLst/>
          </a:prstGeom>
          <a:noFill/>
          <a:ln>
            <a:noFill/>
          </a:ln>
        </p:spPr>
      </p:pic>
      <p:sp>
        <p:nvSpPr>
          <p:cNvPr id="31" name="Google Shape;144;p8">
            <a:extLst>
              <a:ext uri="{FF2B5EF4-FFF2-40B4-BE49-F238E27FC236}">
                <a16:creationId xmlns:a16="http://schemas.microsoft.com/office/drawing/2014/main" id="{8CBF5A8E-3BEE-4E45-BEA9-DBE5D696376E}"/>
              </a:ext>
            </a:extLst>
          </p:cNvPr>
          <p:cNvSpPr txBox="1"/>
          <p:nvPr/>
        </p:nvSpPr>
        <p:spPr>
          <a:xfrm>
            <a:off x="5195852" y="1370288"/>
            <a:ext cx="2366566" cy="692437"/>
          </a:xfrm>
          <a:prstGeom prst="rect">
            <a:avLst/>
          </a:prstGeom>
          <a:noFill/>
          <a:ln>
            <a:noFill/>
          </a:ln>
        </p:spPr>
        <p:txBody>
          <a:bodyPr spcFirstLastPara="1" wrap="square" lIns="68550" tIns="68550" rIns="68550" bIns="68550" anchor="t" anchorCtr="0">
            <a:spAutoFit/>
          </a:bodyPr>
          <a:lstStyle/>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יתרונות בשימוש</a:t>
            </a:r>
          </a:p>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נתונים שנצברים בארגון</a:t>
            </a:r>
            <a:endParaRPr sz="1800" dirty="0"/>
          </a:p>
        </p:txBody>
      </p:sp>
      <p:pic>
        <p:nvPicPr>
          <p:cNvPr id="3" name="תמונה 2">
            <a:extLst>
              <a:ext uri="{FF2B5EF4-FFF2-40B4-BE49-F238E27FC236}">
                <a16:creationId xmlns:a16="http://schemas.microsoft.com/office/drawing/2014/main" id="{BE151228-6653-4EA3-A7BE-C17730E89E9F}"/>
              </a:ext>
            </a:extLst>
          </p:cNvPr>
          <p:cNvPicPr>
            <a:picLocks noChangeAspect="1"/>
          </p:cNvPicPr>
          <p:nvPr/>
        </p:nvPicPr>
        <p:blipFill>
          <a:blip r:embed="rId4"/>
          <a:stretch>
            <a:fillRect/>
          </a:stretch>
        </p:blipFill>
        <p:spPr>
          <a:xfrm>
            <a:off x="6136812" y="869135"/>
            <a:ext cx="484647" cy="543203"/>
          </a:xfrm>
          <a:prstGeom prst="rect">
            <a:avLst/>
          </a:prstGeom>
        </p:spPr>
      </p:pic>
      <p:pic>
        <p:nvPicPr>
          <p:cNvPr id="5" name="תמונה 4">
            <a:extLst>
              <a:ext uri="{FF2B5EF4-FFF2-40B4-BE49-F238E27FC236}">
                <a16:creationId xmlns:a16="http://schemas.microsoft.com/office/drawing/2014/main" id="{2FA2B42A-CE76-461F-8D4B-33FA7C09E449}"/>
              </a:ext>
            </a:extLst>
          </p:cNvPr>
          <p:cNvPicPr>
            <a:picLocks noChangeAspect="1"/>
          </p:cNvPicPr>
          <p:nvPr/>
        </p:nvPicPr>
        <p:blipFill>
          <a:blip r:embed="rId5"/>
          <a:stretch>
            <a:fillRect/>
          </a:stretch>
        </p:blipFill>
        <p:spPr>
          <a:xfrm>
            <a:off x="2161022" y="916517"/>
            <a:ext cx="484647" cy="444440"/>
          </a:xfrm>
          <a:prstGeom prst="rect">
            <a:avLst/>
          </a:prstGeom>
        </p:spPr>
      </p:pic>
      <p:sp>
        <p:nvSpPr>
          <p:cNvPr id="34" name="Google Shape;144;p8">
            <a:extLst>
              <a:ext uri="{FF2B5EF4-FFF2-40B4-BE49-F238E27FC236}">
                <a16:creationId xmlns:a16="http://schemas.microsoft.com/office/drawing/2014/main" id="{062169AD-F44B-4970-BEF8-303F7AB34051}"/>
              </a:ext>
            </a:extLst>
          </p:cNvPr>
          <p:cNvSpPr txBox="1"/>
          <p:nvPr/>
        </p:nvSpPr>
        <p:spPr>
          <a:xfrm>
            <a:off x="1597953" y="1390510"/>
            <a:ext cx="1610785" cy="692437"/>
          </a:xfrm>
          <a:prstGeom prst="rect">
            <a:avLst/>
          </a:prstGeom>
          <a:noFill/>
          <a:ln>
            <a:noFill/>
          </a:ln>
        </p:spPr>
        <p:txBody>
          <a:bodyPr spcFirstLastPara="1" wrap="square" lIns="68550" tIns="68550" rIns="68550" bIns="68550" anchor="t" anchorCtr="0">
            <a:spAutoFit/>
          </a:bodyPr>
          <a:lstStyle/>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יתרונות בשימוש</a:t>
            </a:r>
          </a:p>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נתונים חיצוניים</a:t>
            </a:r>
            <a:endParaRPr sz="1800" dirty="0"/>
          </a:p>
        </p:txBody>
      </p:sp>
      <p:sp>
        <p:nvSpPr>
          <p:cNvPr id="35" name="Google Shape;151;p8">
            <a:extLst>
              <a:ext uri="{FF2B5EF4-FFF2-40B4-BE49-F238E27FC236}">
                <a16:creationId xmlns:a16="http://schemas.microsoft.com/office/drawing/2014/main" id="{452401F2-452E-421A-9AD0-C9F6BEFCAEBC}"/>
              </a:ext>
            </a:extLst>
          </p:cNvPr>
          <p:cNvSpPr/>
          <p:nvPr/>
        </p:nvSpPr>
        <p:spPr>
          <a:xfrm>
            <a:off x="1016553" y="2172127"/>
            <a:ext cx="2773584" cy="1878711"/>
          </a:xfrm>
          <a:prstGeom prst="roundRect">
            <a:avLst>
              <a:gd name="adj" fmla="val 7366"/>
            </a:avLst>
          </a:prstGeom>
          <a:solidFill>
            <a:srgbClr val="EBB117"/>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36" name="Google Shape;158;p8" descr="Image">
            <a:extLst>
              <a:ext uri="{FF2B5EF4-FFF2-40B4-BE49-F238E27FC236}">
                <a16:creationId xmlns:a16="http://schemas.microsoft.com/office/drawing/2014/main" id="{EAC7DF73-8DFA-427C-BEA0-B06F844BDA48}"/>
              </a:ext>
            </a:extLst>
          </p:cNvPr>
          <p:cNvPicPr preferRelativeResize="0"/>
          <p:nvPr/>
        </p:nvPicPr>
        <p:blipFill rotWithShape="1">
          <a:blip r:embed="rId3">
            <a:alphaModFix/>
          </a:blip>
          <a:srcRect/>
          <a:stretch/>
        </p:blipFill>
        <p:spPr>
          <a:xfrm>
            <a:off x="3368545" y="2349545"/>
            <a:ext cx="264796" cy="262665"/>
          </a:xfrm>
          <a:prstGeom prst="rect">
            <a:avLst/>
          </a:prstGeom>
          <a:noFill/>
          <a:ln>
            <a:noFill/>
          </a:ln>
        </p:spPr>
      </p:pic>
      <p:sp>
        <p:nvSpPr>
          <p:cNvPr id="37" name="Google Shape;152;p8">
            <a:extLst>
              <a:ext uri="{FF2B5EF4-FFF2-40B4-BE49-F238E27FC236}">
                <a16:creationId xmlns:a16="http://schemas.microsoft.com/office/drawing/2014/main" id="{2F588466-77D2-4862-95CA-9B64C59B12FF}"/>
              </a:ext>
            </a:extLst>
          </p:cNvPr>
          <p:cNvSpPr txBox="1"/>
          <p:nvPr/>
        </p:nvSpPr>
        <p:spPr>
          <a:xfrm>
            <a:off x="1089383" y="2281388"/>
            <a:ext cx="2249366" cy="1831210"/>
          </a:xfrm>
          <a:prstGeom prst="rect">
            <a:avLst/>
          </a:prstGeom>
          <a:noFill/>
          <a:ln>
            <a:noFill/>
          </a:ln>
        </p:spPr>
        <p:txBody>
          <a:bodyPr spcFirstLastPara="1" wrap="square" lIns="68550" tIns="68550" rIns="68550" bIns="68550" anchor="t" anchorCtr="0">
            <a:spAutoFit/>
          </a:bodyPr>
          <a:lstStyle/>
          <a:p>
            <a:pPr marL="0" marR="0" lvl="0" indent="0" algn="r" rtl="1">
              <a:spcBef>
                <a:spcPts val="0"/>
              </a:spcBef>
              <a:spcAft>
                <a:spcPts val="1200"/>
              </a:spcAft>
              <a:buClr>
                <a:srgbClr val="FFFFFF"/>
              </a:buClr>
              <a:buSzPts val="1500"/>
              <a:buFont typeface="Assistant ExtraBold"/>
              <a:buNone/>
            </a:pPr>
            <a:r>
              <a:rPr lang="he-IL" sz="1600" b="0" i="0" u="none" strike="noStrike" cap="none" dirty="0">
                <a:solidFill>
                  <a:srgbClr val="FFFFFF"/>
                </a:solidFill>
                <a:latin typeface="Assistant SemiBold" pitchFamily="2" charset="-79"/>
                <a:ea typeface="Assistant ExtraBold"/>
                <a:cs typeface="Assistant SemiBold" pitchFamily="2" charset="-79"/>
                <a:sym typeface="Assistant ExtraBold"/>
              </a:rPr>
              <a:t>כמות נתונים גדולה</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יכולת למידה מעוד גופים או מדינות אחרות בעולם</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נתונים חדשים שאינם קיימים בנתוני הארגון</a:t>
            </a:r>
            <a:endParaRPr sz="1600" dirty="0">
              <a:latin typeface="Assistant SemiBold" pitchFamily="2" charset="-79"/>
              <a:cs typeface="Assistant SemiBold" pitchFamily="2" charset="-79"/>
            </a:endParaRPr>
          </a:p>
        </p:txBody>
      </p:sp>
      <p:pic>
        <p:nvPicPr>
          <p:cNvPr id="41" name="Google Shape;158;p8" descr="Image">
            <a:extLst>
              <a:ext uri="{FF2B5EF4-FFF2-40B4-BE49-F238E27FC236}">
                <a16:creationId xmlns:a16="http://schemas.microsoft.com/office/drawing/2014/main" id="{2E448270-00C6-41F7-89EA-58E40463C415}"/>
              </a:ext>
            </a:extLst>
          </p:cNvPr>
          <p:cNvPicPr preferRelativeResize="0"/>
          <p:nvPr/>
        </p:nvPicPr>
        <p:blipFill rotWithShape="1">
          <a:blip r:embed="rId3">
            <a:alphaModFix/>
          </a:blip>
          <a:srcRect/>
          <a:stretch/>
        </p:blipFill>
        <p:spPr>
          <a:xfrm>
            <a:off x="7420793" y="2992536"/>
            <a:ext cx="264796" cy="262665"/>
          </a:xfrm>
          <a:prstGeom prst="rect">
            <a:avLst/>
          </a:prstGeom>
          <a:noFill/>
          <a:ln>
            <a:noFill/>
          </a:ln>
        </p:spPr>
      </p:pic>
      <p:pic>
        <p:nvPicPr>
          <p:cNvPr id="42" name="Google Shape;158;p8" descr="Image">
            <a:extLst>
              <a:ext uri="{FF2B5EF4-FFF2-40B4-BE49-F238E27FC236}">
                <a16:creationId xmlns:a16="http://schemas.microsoft.com/office/drawing/2014/main" id="{C5D68715-1896-4B83-BF6A-84A9AF55CBA3}"/>
              </a:ext>
            </a:extLst>
          </p:cNvPr>
          <p:cNvPicPr preferRelativeResize="0"/>
          <p:nvPr/>
        </p:nvPicPr>
        <p:blipFill rotWithShape="1">
          <a:blip r:embed="rId3">
            <a:alphaModFix/>
          </a:blip>
          <a:srcRect/>
          <a:stretch/>
        </p:blipFill>
        <p:spPr>
          <a:xfrm>
            <a:off x="3368545" y="2746055"/>
            <a:ext cx="264796" cy="262665"/>
          </a:xfrm>
          <a:prstGeom prst="rect">
            <a:avLst/>
          </a:prstGeom>
          <a:noFill/>
          <a:ln>
            <a:noFill/>
          </a:ln>
        </p:spPr>
      </p:pic>
      <p:pic>
        <p:nvPicPr>
          <p:cNvPr id="43" name="Google Shape;158;p8" descr="Image">
            <a:extLst>
              <a:ext uri="{FF2B5EF4-FFF2-40B4-BE49-F238E27FC236}">
                <a16:creationId xmlns:a16="http://schemas.microsoft.com/office/drawing/2014/main" id="{265829F5-1CAD-467B-AF78-2EECD83E8AA0}"/>
              </a:ext>
            </a:extLst>
          </p:cNvPr>
          <p:cNvPicPr preferRelativeResize="0"/>
          <p:nvPr/>
        </p:nvPicPr>
        <p:blipFill rotWithShape="1">
          <a:blip r:embed="rId3">
            <a:alphaModFix/>
          </a:blip>
          <a:srcRect/>
          <a:stretch/>
        </p:blipFill>
        <p:spPr>
          <a:xfrm>
            <a:off x="7420793" y="3390354"/>
            <a:ext cx="264796" cy="262665"/>
          </a:xfrm>
          <a:prstGeom prst="rect">
            <a:avLst/>
          </a:prstGeom>
          <a:noFill/>
          <a:ln>
            <a:noFill/>
          </a:ln>
        </p:spPr>
      </p:pic>
      <p:pic>
        <p:nvPicPr>
          <p:cNvPr id="47" name="Google Shape;158;p8" descr="Image">
            <a:extLst>
              <a:ext uri="{FF2B5EF4-FFF2-40B4-BE49-F238E27FC236}">
                <a16:creationId xmlns:a16="http://schemas.microsoft.com/office/drawing/2014/main" id="{CB6392B8-DFD0-44C7-A0E8-ACA35C42B7C5}"/>
              </a:ext>
            </a:extLst>
          </p:cNvPr>
          <p:cNvPicPr preferRelativeResize="0"/>
          <p:nvPr/>
        </p:nvPicPr>
        <p:blipFill rotWithShape="1">
          <a:blip r:embed="rId3">
            <a:alphaModFix/>
          </a:blip>
          <a:srcRect/>
          <a:stretch/>
        </p:blipFill>
        <p:spPr>
          <a:xfrm>
            <a:off x="3368545" y="3390354"/>
            <a:ext cx="264796" cy="262665"/>
          </a:xfrm>
          <a:prstGeom prst="rect">
            <a:avLst/>
          </a:prstGeom>
          <a:noFill/>
          <a:ln>
            <a:noFill/>
          </a:ln>
        </p:spPr>
      </p:pic>
    </p:spTree>
    <p:extLst>
      <p:ext uri="{BB962C8B-B14F-4D97-AF65-F5344CB8AC3E}">
        <p14:creationId xmlns:p14="http://schemas.microsoft.com/office/powerpoint/2010/main" val="216371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p:nvPr/>
        </p:nvSpPr>
        <p:spPr>
          <a:xfrm>
            <a:off x="-628652" y="955187"/>
            <a:ext cx="10322723" cy="2087849"/>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2F2F2"/>
              </a:buClr>
              <a:buSzPts val="11500"/>
              <a:buFont typeface="Assistant ExtraBold"/>
              <a:buNone/>
            </a:pPr>
            <a:r>
              <a:rPr lang="en-US" sz="11500" b="0" i="0" u="none" strike="noStrike" cap="none">
                <a:solidFill>
                  <a:srgbClr val="F2F2F2"/>
                </a:solidFill>
                <a:latin typeface="Assistant ExtraBold"/>
                <a:ea typeface="Assistant ExtraBold"/>
                <a:cs typeface="Assistant ExtraBold"/>
                <a:sym typeface="Assistant ExtraBold"/>
              </a:rPr>
              <a:t>HANDS-ON</a:t>
            </a:r>
            <a:endParaRPr/>
          </a:p>
        </p:txBody>
      </p:sp>
      <p:sp>
        <p:nvSpPr>
          <p:cNvPr id="275" name="Google Shape;275;p12"/>
          <p:cNvSpPr txBox="1"/>
          <p:nvPr/>
        </p:nvSpPr>
        <p:spPr>
          <a:xfrm>
            <a:off x="1095350" y="2629764"/>
            <a:ext cx="6873300" cy="735046"/>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ACE6"/>
              </a:buClr>
              <a:buSzPts val="4000"/>
              <a:buFont typeface="Assistant ExtraBold"/>
              <a:buNone/>
            </a:pPr>
            <a:r>
              <a:rPr lang="en-US" sz="4000" b="0" i="0" u="none" strike="noStrike" cap="none">
                <a:solidFill>
                  <a:srgbClr val="00ACE6"/>
                </a:solidFill>
                <a:latin typeface="Assistant ExtraBold"/>
                <a:ea typeface="Assistant ExtraBold"/>
                <a:cs typeface="Assistant ExtraBold"/>
                <a:sym typeface="Assistant ExtraBold"/>
              </a:rPr>
              <a:t>ניתוח נתונים לומדים</a:t>
            </a:r>
            <a:endParaRPr/>
          </a:p>
        </p:txBody>
      </p:sp>
      <p:sp>
        <p:nvSpPr>
          <p:cNvPr id="276" name="Google Shape;276;p12"/>
          <p:cNvSpPr/>
          <p:nvPr/>
        </p:nvSpPr>
        <p:spPr>
          <a:xfrm>
            <a:off x="-5125" y="5051375"/>
            <a:ext cx="9144001" cy="92102"/>
          </a:xfrm>
          <a:prstGeom prst="rect">
            <a:avLst/>
          </a:prstGeom>
          <a:solidFill>
            <a:srgbClr val="FFC9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200"/>
              <a:buFont typeface="Assistant"/>
              <a:buNone/>
            </a:pPr>
            <a:endParaRPr sz="1200" b="0" i="0" u="none" strike="noStrike" cap="none">
              <a:solidFill>
                <a:srgbClr val="000000"/>
              </a:solidFill>
              <a:latin typeface="Calibri"/>
              <a:ea typeface="Calibri"/>
              <a:cs typeface="Calibri"/>
              <a:sym typeface="Calibri"/>
            </a:endParaRPr>
          </a:p>
        </p:txBody>
      </p:sp>
      <p:cxnSp>
        <p:nvCxnSpPr>
          <p:cNvPr id="277" name="Google Shape;277;p12"/>
          <p:cNvCxnSpPr/>
          <p:nvPr/>
        </p:nvCxnSpPr>
        <p:spPr>
          <a:xfrm>
            <a:off x="3923450" y="4537270"/>
            <a:ext cx="1217102" cy="3"/>
          </a:xfrm>
          <a:prstGeom prst="straightConnector1">
            <a:avLst/>
          </a:prstGeom>
          <a:noFill/>
          <a:ln w="28575" cap="flat" cmpd="sng">
            <a:solidFill>
              <a:srgbClr val="918D8E"/>
            </a:solidFill>
            <a:prstDash val="dot"/>
            <a:round/>
            <a:headEnd type="none" w="sm" len="sm"/>
            <a:tailEnd type="none" w="sm" len="sm"/>
          </a:ln>
        </p:spPr>
      </p:cxnSp>
      <p:pic>
        <p:nvPicPr>
          <p:cNvPr id="278" name="Google Shape;278;p12" descr="Google Shape;439;p23"/>
          <p:cNvPicPr preferRelativeResize="0"/>
          <p:nvPr/>
        </p:nvPicPr>
        <p:blipFill rotWithShape="1">
          <a:blip r:embed="rId3">
            <a:alphaModFix/>
          </a:blip>
          <a:srcRect/>
          <a:stretch/>
        </p:blipFill>
        <p:spPr>
          <a:xfrm rot="2843806">
            <a:off x="677122" y="482124"/>
            <a:ext cx="428727" cy="946126"/>
          </a:xfrm>
          <a:prstGeom prst="rect">
            <a:avLst/>
          </a:prstGeom>
          <a:noFill/>
          <a:ln>
            <a:noFill/>
          </a:ln>
        </p:spPr>
      </p:pic>
      <p:pic>
        <p:nvPicPr>
          <p:cNvPr id="279" name="Google Shape;279;p12" descr="Google Shape;440;p23"/>
          <p:cNvPicPr preferRelativeResize="0"/>
          <p:nvPr/>
        </p:nvPicPr>
        <p:blipFill rotWithShape="1">
          <a:blip r:embed="rId4">
            <a:alphaModFix/>
          </a:blip>
          <a:srcRect/>
          <a:stretch/>
        </p:blipFill>
        <p:spPr>
          <a:xfrm rot="-2133876">
            <a:off x="7538791" y="537309"/>
            <a:ext cx="1117045" cy="667702"/>
          </a:xfrm>
          <a:prstGeom prst="rect">
            <a:avLst/>
          </a:prstGeom>
          <a:noFill/>
          <a:ln>
            <a:noFill/>
          </a:ln>
        </p:spPr>
      </p:pic>
      <p:sp>
        <p:nvSpPr>
          <p:cNvPr id="280" name="Google Shape;280;p12"/>
          <p:cNvSpPr txBox="1"/>
          <p:nvPr/>
        </p:nvSpPr>
        <p:spPr>
          <a:xfrm>
            <a:off x="1090225" y="3041269"/>
            <a:ext cx="6873300" cy="1071849"/>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232752"/>
              </a:buClr>
              <a:buSzPts val="5400"/>
              <a:buFont typeface="Assistant ExtraBold"/>
              <a:buNone/>
            </a:pPr>
            <a:r>
              <a:rPr lang="en-US" sz="5400" b="0" i="0" u="none" strike="noStrike" cap="none">
                <a:solidFill>
                  <a:srgbClr val="232752"/>
                </a:solidFill>
                <a:latin typeface="Assistant ExtraBold"/>
                <a:ea typeface="Assistant ExtraBold"/>
                <a:cs typeface="Assistant ExtraBold"/>
                <a:sym typeface="Assistant ExtraBold"/>
              </a:rPr>
              <a:t>HANDS-ON</a:t>
            </a:r>
            <a:endParaRPr/>
          </a:p>
        </p:txBody>
      </p:sp>
      <p:pic>
        <p:nvPicPr>
          <p:cNvPr id="281" name="Google Shape;281;p12" descr="Google Shape;442;p23"/>
          <p:cNvPicPr preferRelativeResize="0"/>
          <p:nvPr/>
        </p:nvPicPr>
        <p:blipFill rotWithShape="1">
          <a:blip r:embed="rId5">
            <a:alphaModFix/>
          </a:blip>
          <a:srcRect/>
          <a:stretch/>
        </p:blipFill>
        <p:spPr>
          <a:xfrm>
            <a:off x="3562250" y="862573"/>
            <a:ext cx="1929253" cy="1553428"/>
          </a:xfrm>
          <a:prstGeom prst="rect">
            <a:avLst/>
          </a:prstGeom>
          <a:noFill/>
          <a:ln>
            <a:noFill/>
          </a:ln>
        </p:spPr>
      </p:pic>
      <p:sp>
        <p:nvSpPr>
          <p:cNvPr id="10" name="TextBox 9">
            <a:extLst>
              <a:ext uri="{FF2B5EF4-FFF2-40B4-BE49-F238E27FC236}">
                <a16:creationId xmlns:a16="http://schemas.microsoft.com/office/drawing/2014/main" id="{387528DD-E036-4D60-8217-6F8D06EEB7D9}"/>
              </a:ext>
            </a:extLst>
          </p:cNvPr>
          <p:cNvSpPr txBox="1"/>
          <p:nvPr/>
        </p:nvSpPr>
        <p:spPr>
          <a:xfrm>
            <a:off x="1984878" y="4553065"/>
            <a:ext cx="5140994" cy="5001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1" anchor="t">
            <a:spAutoFit/>
          </a:bodyPr>
          <a:lstStyle/>
          <a:p>
            <a:pPr algn="ctr" rtl="1"/>
            <a:r>
              <a:rPr lang="he-IL" dirty="0">
                <a:solidFill>
                  <a:srgbClr val="918D8E"/>
                </a:solidFill>
                <a:latin typeface="Assistant" panose="00000500000000000000" pitchFamily="2" charset="-79"/>
                <a:cs typeface="Assistant" panose="00000500000000000000" pitchFamily="2" charset="-79"/>
              </a:rPr>
              <a:t>כל התמונות במצגת נלקחו מאתר </a:t>
            </a:r>
            <a:r>
              <a:rPr lang="en-US" dirty="0">
                <a:solidFill>
                  <a:srgbClr val="918D8E"/>
                </a:solidFill>
                <a:latin typeface="Assistant" panose="00000500000000000000" pitchFamily="2" charset="-79"/>
                <a:cs typeface="Assistant" panose="00000500000000000000" pitchFamily="2" charset="-79"/>
              </a:rPr>
              <a:t>Shutterstock.com</a:t>
            </a:r>
            <a:r>
              <a:rPr lang="he-IL" dirty="0">
                <a:solidFill>
                  <a:srgbClr val="918D8E"/>
                </a:solidFill>
                <a:latin typeface="Assistant" panose="00000500000000000000" pitchFamily="2" charset="-79"/>
                <a:cs typeface="Assistant" panose="00000500000000000000" pitchFamily="2" charset="-79"/>
              </a:rPr>
              <a:t> ומאתר </a:t>
            </a:r>
            <a:r>
              <a:rPr lang="en-US" dirty="0">
                <a:solidFill>
                  <a:srgbClr val="918D8E"/>
                </a:solidFill>
                <a:latin typeface="Assistant" panose="00000500000000000000" pitchFamily="2" charset="-79"/>
                <a:cs typeface="Assistant" panose="00000500000000000000" pitchFamily="2" charset="-79"/>
              </a:rPr>
              <a:t>Pixabay.com</a:t>
            </a:r>
            <a:endParaRPr lang="he-IL" dirty="0">
              <a:solidFill>
                <a:srgbClr val="918D8E"/>
              </a:solidFill>
              <a:latin typeface="Assistant" panose="00000500000000000000" pitchFamily="2" charset="-79"/>
              <a:cs typeface="Assistant" panose="00000500000000000000" pitchFamily="2" charset="-79"/>
            </a:endParaRPr>
          </a:p>
          <a:p>
            <a:pPr algn="ctr" rtl="1"/>
            <a:r>
              <a:rPr lang="he-IL" dirty="0">
                <a:solidFill>
                  <a:srgbClr val="918D8E"/>
                </a:solidFill>
                <a:latin typeface="Assistant" panose="00000500000000000000" pitchFamily="2" charset="-79"/>
                <a:cs typeface="Assistant" panose="00000500000000000000" pitchFamily="2" charset="-79"/>
                <a:sym typeface="Quattrocento Sans"/>
              </a:rPr>
              <a:t>כלל דמויות המדענים במצגת נלקחו מחברת </a:t>
            </a:r>
            <a:r>
              <a:rPr lang="en-US" dirty="0">
                <a:solidFill>
                  <a:srgbClr val="918D8E"/>
                </a:solidFill>
                <a:latin typeface="Assistant" panose="00000500000000000000" pitchFamily="2" charset="-79"/>
                <a:cs typeface="Assistant" panose="00000500000000000000" pitchFamily="2" charset="-79"/>
                <a:sym typeface="Quattrocento Sans"/>
              </a:rPr>
              <a:t>G-STAT</a:t>
            </a:r>
          </a:p>
        </p:txBody>
      </p:sp>
      <p:pic>
        <p:nvPicPr>
          <p:cNvPr id="11" name="Google Shape;213;p12" descr="G-STAT | LinkedIn">
            <a:extLst>
              <a:ext uri="{FF2B5EF4-FFF2-40B4-BE49-F238E27FC236}">
                <a16:creationId xmlns:a16="http://schemas.microsoft.com/office/drawing/2014/main" id="{B105DC73-7CE5-48F1-BD99-B5254445BBCB}"/>
              </a:ext>
            </a:extLst>
          </p:cNvPr>
          <p:cNvPicPr preferRelativeResize="0"/>
          <p:nvPr/>
        </p:nvPicPr>
        <p:blipFill rotWithShape="1">
          <a:blip r:embed="rId6">
            <a:alphaModFix/>
          </a:blip>
          <a:srcRect t="13054" b="17014"/>
          <a:stretch/>
        </p:blipFill>
        <p:spPr>
          <a:xfrm>
            <a:off x="7225555" y="4511839"/>
            <a:ext cx="737969" cy="51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2</a:t>
            </a:fld>
            <a:endParaRPr sz="900" b="0" i="0" u="none" strike="noStrike" cap="none">
              <a:solidFill>
                <a:srgbClr val="232752"/>
              </a:solidFill>
              <a:latin typeface="Assistant SemiBold"/>
              <a:ea typeface="Assistant SemiBold"/>
              <a:cs typeface="Assistant SemiBold"/>
              <a:sym typeface="Assistant SemiBold"/>
            </a:endParaRPr>
          </a:p>
        </p:txBody>
      </p:sp>
      <p:sp>
        <p:nvSpPr>
          <p:cNvPr id="11" name="Google Shape;35;p2">
            <a:extLst>
              <a:ext uri="{FF2B5EF4-FFF2-40B4-BE49-F238E27FC236}">
                <a16:creationId xmlns:a16="http://schemas.microsoft.com/office/drawing/2014/main" id="{C01B6FE5-C586-4B84-8172-CA3F92263FDC}"/>
              </a:ext>
            </a:extLst>
          </p:cNvPr>
          <p:cNvSpPr/>
          <p:nvPr/>
        </p:nvSpPr>
        <p:spPr>
          <a:xfrm>
            <a:off x="1473150" y="952065"/>
            <a:ext cx="6077701" cy="3154501"/>
          </a:xfrm>
          <a:prstGeom prst="ellipse">
            <a:avLst/>
          </a:prstGeom>
          <a:noFill/>
          <a:ln w="19050" cap="flat" cmpd="sng">
            <a:solidFill>
              <a:srgbClr val="BFBFBF"/>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12" name="Google Shape;36;p2" descr="Google Shape;69;p14">
            <a:extLst>
              <a:ext uri="{FF2B5EF4-FFF2-40B4-BE49-F238E27FC236}">
                <a16:creationId xmlns:a16="http://schemas.microsoft.com/office/drawing/2014/main" id="{B6BBA83B-FC1F-4247-843F-AEC58A9FC979}"/>
              </a:ext>
            </a:extLst>
          </p:cNvPr>
          <p:cNvPicPr preferRelativeResize="0"/>
          <p:nvPr/>
        </p:nvPicPr>
        <p:blipFill rotWithShape="1">
          <a:blip r:embed="rId3">
            <a:alphaModFix/>
          </a:blip>
          <a:srcRect/>
          <a:stretch/>
        </p:blipFill>
        <p:spPr>
          <a:xfrm>
            <a:off x="3676244" y="2192070"/>
            <a:ext cx="450136" cy="448200"/>
          </a:xfrm>
          <a:prstGeom prst="rect">
            <a:avLst/>
          </a:prstGeom>
          <a:noFill/>
          <a:ln>
            <a:noFill/>
          </a:ln>
        </p:spPr>
      </p:pic>
      <p:sp>
        <p:nvSpPr>
          <p:cNvPr id="13" name="Google Shape;37;p2">
            <a:extLst>
              <a:ext uri="{FF2B5EF4-FFF2-40B4-BE49-F238E27FC236}">
                <a16:creationId xmlns:a16="http://schemas.microsoft.com/office/drawing/2014/main" id="{895AA0F5-FDB9-48F1-B233-D7BEB223041E}"/>
              </a:ext>
            </a:extLst>
          </p:cNvPr>
          <p:cNvSpPr/>
          <p:nvPr/>
        </p:nvSpPr>
        <p:spPr>
          <a:xfrm>
            <a:off x="3917245" y="2129769"/>
            <a:ext cx="1391400" cy="917701"/>
          </a:xfrm>
          <a:prstGeom prst="roundRect">
            <a:avLst>
              <a:gd name="adj" fmla="val 10318"/>
            </a:avLst>
          </a:prstGeom>
          <a:solidFill>
            <a:srgbClr val="FFFFFF"/>
          </a:solidFill>
          <a:ln w="9525" cap="flat" cmpd="sng">
            <a:solidFill>
              <a:srgbClr val="918D8E"/>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17" name="Google Shape;42;p2">
            <a:extLst>
              <a:ext uri="{FF2B5EF4-FFF2-40B4-BE49-F238E27FC236}">
                <a16:creationId xmlns:a16="http://schemas.microsoft.com/office/drawing/2014/main" id="{8F97612C-8D64-429B-AC79-C1C62A858BA8}"/>
              </a:ext>
            </a:extLst>
          </p:cNvPr>
          <p:cNvSpPr/>
          <p:nvPr/>
        </p:nvSpPr>
        <p:spPr>
          <a:xfrm>
            <a:off x="5637255" y="792514"/>
            <a:ext cx="1391401" cy="917701"/>
          </a:xfrm>
          <a:prstGeom prst="roundRect">
            <a:avLst>
              <a:gd name="adj" fmla="val 10318"/>
            </a:avLst>
          </a:prstGeom>
          <a:solidFill>
            <a:srgbClr val="918D8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2ACE6"/>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18" name="Google Shape;43;p2">
            <a:extLst>
              <a:ext uri="{FF2B5EF4-FFF2-40B4-BE49-F238E27FC236}">
                <a16:creationId xmlns:a16="http://schemas.microsoft.com/office/drawing/2014/main" id="{2A1C087D-7284-409E-8121-A28A21C43982}"/>
              </a:ext>
            </a:extLst>
          </p:cNvPr>
          <p:cNvSpPr/>
          <p:nvPr/>
        </p:nvSpPr>
        <p:spPr>
          <a:xfrm>
            <a:off x="3942908" y="471225"/>
            <a:ext cx="1391401" cy="917701"/>
          </a:xfrm>
          <a:prstGeom prst="roundRect">
            <a:avLst>
              <a:gd name="adj" fmla="val 10318"/>
            </a:avLst>
          </a:prstGeom>
          <a:solidFill>
            <a:srgbClr val="B7B7B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7B7B7"/>
              </a:solidFill>
              <a:latin typeface="Assistant"/>
              <a:ea typeface="Assistant"/>
              <a:cs typeface="Assistant"/>
              <a:sym typeface="Assistant"/>
            </a:endParaRPr>
          </a:p>
        </p:txBody>
      </p:sp>
      <p:sp>
        <p:nvSpPr>
          <p:cNvPr id="19" name="Google Shape;44;p2">
            <a:extLst>
              <a:ext uri="{FF2B5EF4-FFF2-40B4-BE49-F238E27FC236}">
                <a16:creationId xmlns:a16="http://schemas.microsoft.com/office/drawing/2014/main" id="{B8D047E9-364E-4418-A26C-C79DC792FF81}"/>
              </a:ext>
            </a:extLst>
          </p:cNvPr>
          <p:cNvSpPr/>
          <p:nvPr/>
        </p:nvSpPr>
        <p:spPr>
          <a:xfrm>
            <a:off x="2164970" y="827904"/>
            <a:ext cx="1391401" cy="917701"/>
          </a:xfrm>
          <a:prstGeom prst="roundRect">
            <a:avLst>
              <a:gd name="adj" fmla="val 10318"/>
            </a:avLst>
          </a:prstGeom>
          <a:solidFill>
            <a:srgbClr val="027EA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20" name="Google Shape;45;p2">
            <a:extLst>
              <a:ext uri="{FF2B5EF4-FFF2-40B4-BE49-F238E27FC236}">
                <a16:creationId xmlns:a16="http://schemas.microsoft.com/office/drawing/2014/main" id="{3C1BEC41-6B9E-4650-AFD7-CA5DCD6A758F}"/>
              </a:ext>
            </a:extLst>
          </p:cNvPr>
          <p:cNvSpPr/>
          <p:nvPr/>
        </p:nvSpPr>
        <p:spPr>
          <a:xfrm>
            <a:off x="1109562" y="2035125"/>
            <a:ext cx="1391401" cy="917700"/>
          </a:xfrm>
          <a:prstGeom prst="roundRect">
            <a:avLst>
              <a:gd name="adj" fmla="val 10318"/>
            </a:avLst>
          </a:prstGeom>
          <a:solidFill>
            <a:srgbClr val="00AC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1B7A9"/>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21" name="Google Shape;46;p2">
            <a:extLst>
              <a:ext uri="{FF2B5EF4-FFF2-40B4-BE49-F238E27FC236}">
                <a16:creationId xmlns:a16="http://schemas.microsoft.com/office/drawing/2014/main" id="{905BD189-5D26-4F41-A0E5-B5FF0EC9BD07}"/>
              </a:ext>
            </a:extLst>
          </p:cNvPr>
          <p:cNvSpPr/>
          <p:nvPr/>
        </p:nvSpPr>
        <p:spPr>
          <a:xfrm>
            <a:off x="2164982" y="3242386"/>
            <a:ext cx="1391401" cy="917701"/>
          </a:xfrm>
          <a:prstGeom prst="roundRect">
            <a:avLst>
              <a:gd name="adj" fmla="val 10318"/>
            </a:avLst>
          </a:prstGeom>
          <a:solidFill>
            <a:srgbClr val="68C1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22" name="Google Shape;47;p2">
            <a:extLst>
              <a:ext uri="{FF2B5EF4-FFF2-40B4-BE49-F238E27FC236}">
                <a16:creationId xmlns:a16="http://schemas.microsoft.com/office/drawing/2014/main" id="{1E884490-58DB-4FC3-9C3F-55FA825C29CE}"/>
              </a:ext>
            </a:extLst>
          </p:cNvPr>
          <p:cNvSpPr/>
          <p:nvPr/>
        </p:nvSpPr>
        <p:spPr>
          <a:xfrm>
            <a:off x="3942922" y="3754558"/>
            <a:ext cx="1391401" cy="917701"/>
          </a:xfrm>
          <a:prstGeom prst="roundRect">
            <a:avLst>
              <a:gd name="adj" fmla="val 10318"/>
            </a:avLst>
          </a:prstGeom>
          <a:solidFill>
            <a:srgbClr val="AE7F1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grpSp>
        <p:nvGrpSpPr>
          <p:cNvPr id="3" name="קבוצה 2">
            <a:extLst>
              <a:ext uri="{FF2B5EF4-FFF2-40B4-BE49-F238E27FC236}">
                <a16:creationId xmlns:a16="http://schemas.microsoft.com/office/drawing/2014/main" id="{B1D5EAD8-66F3-460B-A860-9EA7E9136DA3}"/>
              </a:ext>
            </a:extLst>
          </p:cNvPr>
          <p:cNvGrpSpPr/>
          <p:nvPr/>
        </p:nvGrpSpPr>
        <p:grpSpPr>
          <a:xfrm>
            <a:off x="5637200" y="3242398"/>
            <a:ext cx="1391401" cy="917701"/>
            <a:chOff x="5637200" y="3242398"/>
            <a:chExt cx="1391401" cy="917701"/>
          </a:xfrm>
        </p:grpSpPr>
        <p:sp>
          <p:nvSpPr>
            <p:cNvPr id="14" name="Google Shape;38;p2">
              <a:extLst>
                <a:ext uri="{FF2B5EF4-FFF2-40B4-BE49-F238E27FC236}">
                  <a16:creationId xmlns:a16="http://schemas.microsoft.com/office/drawing/2014/main" id="{0BE95B58-4496-4CA4-90B5-41700E103E79}"/>
                </a:ext>
              </a:extLst>
            </p:cNvPr>
            <p:cNvSpPr/>
            <p:nvPr/>
          </p:nvSpPr>
          <p:spPr>
            <a:xfrm>
              <a:off x="5637200" y="3242398"/>
              <a:ext cx="1391401" cy="917701"/>
            </a:xfrm>
            <a:prstGeom prst="roundRect">
              <a:avLst>
                <a:gd name="adj" fmla="val 10318"/>
              </a:avLst>
            </a:prstGeom>
            <a:solidFill>
              <a:srgbClr val="E0A31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ACE6"/>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15" name="Google Shape;40;p2" descr="Google Shape;74;p14">
              <a:extLst>
                <a:ext uri="{FF2B5EF4-FFF2-40B4-BE49-F238E27FC236}">
                  <a16:creationId xmlns:a16="http://schemas.microsoft.com/office/drawing/2014/main" id="{8FD56D46-180C-4102-885B-B6961158F83B}"/>
                </a:ext>
              </a:extLst>
            </p:cNvPr>
            <p:cNvPicPr preferRelativeResize="0"/>
            <p:nvPr/>
          </p:nvPicPr>
          <p:blipFill rotWithShape="1">
            <a:blip r:embed="rId4">
              <a:alphaModFix/>
            </a:blip>
            <a:srcRect/>
            <a:stretch/>
          </p:blipFill>
          <p:spPr>
            <a:xfrm>
              <a:off x="6178096" y="3402014"/>
              <a:ext cx="309415" cy="280077"/>
            </a:xfrm>
            <a:prstGeom prst="rect">
              <a:avLst/>
            </a:prstGeom>
            <a:noFill/>
            <a:ln>
              <a:noFill/>
            </a:ln>
          </p:spPr>
        </p:pic>
        <p:sp>
          <p:nvSpPr>
            <p:cNvPr id="24" name="Google Shape;49;p2">
              <a:extLst>
                <a:ext uri="{FF2B5EF4-FFF2-40B4-BE49-F238E27FC236}">
                  <a16:creationId xmlns:a16="http://schemas.microsoft.com/office/drawing/2014/main" id="{3833EDFE-582F-4D8F-8690-641729392FAC}"/>
                </a:ext>
              </a:extLst>
            </p:cNvPr>
            <p:cNvSpPr txBox="1"/>
            <p:nvPr/>
          </p:nvSpPr>
          <p:spPr>
            <a:xfrm>
              <a:off x="5786006" y="3651410"/>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chemeClr val="lt1"/>
                </a:buClr>
                <a:buSzPts val="1050"/>
                <a:buFont typeface="Assistant"/>
                <a:buNone/>
              </a:pPr>
              <a:r>
                <a:rPr lang="iw-IL" sz="1050" b="1" i="0" u="none" strike="noStrike" cap="none">
                  <a:solidFill>
                    <a:schemeClr val="lt1"/>
                  </a:solidFill>
                  <a:latin typeface="Assistant"/>
                  <a:ea typeface="Assistant"/>
                  <a:cs typeface="Assistant"/>
                  <a:sym typeface="Assistant"/>
                </a:rPr>
                <a:t>ניקוי ואינטגרציה</a:t>
              </a:r>
              <a:endParaRPr sz="1050" b="1" i="0" u="none" strike="noStrike" cap="none">
                <a:solidFill>
                  <a:schemeClr val="lt1"/>
                </a:solidFill>
                <a:latin typeface="Assistant"/>
                <a:ea typeface="Assistant"/>
                <a:cs typeface="Assistant"/>
                <a:sym typeface="Assistant"/>
              </a:endParaRPr>
            </a:p>
            <a:p>
              <a:pPr marL="0" marR="0" lvl="0" indent="0" algn="ctr" rtl="1">
                <a:lnSpc>
                  <a:spcPct val="100000"/>
                </a:lnSpc>
                <a:spcBef>
                  <a:spcPts val="0"/>
                </a:spcBef>
                <a:spcAft>
                  <a:spcPts val="0"/>
                </a:spcAft>
                <a:buClr>
                  <a:schemeClr val="lt1"/>
                </a:buClr>
                <a:buSzPts val="1050"/>
                <a:buFont typeface="Assistant"/>
                <a:buNone/>
              </a:pPr>
              <a:r>
                <a:rPr lang="iw-IL" sz="1050" b="1" i="0" u="none" strike="noStrike" cap="none">
                  <a:solidFill>
                    <a:schemeClr val="lt1"/>
                  </a:solidFill>
                  <a:latin typeface="Assistant"/>
                  <a:ea typeface="Assistant"/>
                  <a:cs typeface="Assistant"/>
                  <a:sym typeface="Assistant"/>
                </a:rPr>
                <a:t>של נתונים</a:t>
              </a:r>
              <a:endParaRPr sz="1050" b="1" i="0" u="none" strike="noStrike" cap="none">
                <a:solidFill>
                  <a:schemeClr val="lt1"/>
                </a:solidFill>
                <a:latin typeface="Assistant"/>
                <a:ea typeface="Assistant"/>
                <a:cs typeface="Assistant"/>
                <a:sym typeface="Assistant"/>
              </a:endParaRPr>
            </a:p>
          </p:txBody>
        </p:sp>
      </p:grpSp>
      <p:sp>
        <p:nvSpPr>
          <p:cNvPr id="26" name="Google Shape;51;p2">
            <a:extLst>
              <a:ext uri="{FF2B5EF4-FFF2-40B4-BE49-F238E27FC236}">
                <a16:creationId xmlns:a16="http://schemas.microsoft.com/office/drawing/2014/main" id="{725FD197-568A-43B0-AF4B-6ECD7381DF48}"/>
              </a:ext>
            </a:extLst>
          </p:cNvPr>
          <p:cNvSpPr txBox="1"/>
          <p:nvPr/>
        </p:nvSpPr>
        <p:spPr>
          <a:xfrm>
            <a:off x="5786061" y="1201527"/>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איתור וזיהוי </a:t>
            </a:r>
            <a:br>
              <a:rPr lang="iw-IL" sz="1050" b="1" i="0" u="none" strike="noStrike" cap="none" dirty="0">
                <a:solidFill>
                  <a:srgbClr val="FFFFFF"/>
                </a:solidFill>
                <a:latin typeface="Assistant"/>
                <a:ea typeface="Assistant"/>
                <a:cs typeface="Assistant"/>
                <a:sym typeface="Assistant"/>
              </a:rPr>
            </a:br>
            <a:r>
              <a:rPr lang="iw-IL" sz="1050" b="1" i="0" u="none" strike="noStrike" cap="none" dirty="0">
                <a:solidFill>
                  <a:srgbClr val="FFFFFF"/>
                </a:solidFill>
                <a:latin typeface="Assistant"/>
                <a:ea typeface="Assistant"/>
                <a:cs typeface="Assistant"/>
                <a:sym typeface="Assistant"/>
              </a:rPr>
              <a:t>מקורות נתונים</a:t>
            </a:r>
            <a:endParaRPr sz="1050" b="1" i="0" u="none" strike="noStrike" cap="none" dirty="0">
              <a:solidFill>
                <a:srgbClr val="000000"/>
              </a:solidFill>
              <a:latin typeface="Assistant"/>
              <a:ea typeface="Assistant"/>
              <a:cs typeface="Assistant"/>
              <a:sym typeface="Assistant"/>
            </a:endParaRPr>
          </a:p>
        </p:txBody>
      </p:sp>
      <p:sp>
        <p:nvSpPr>
          <p:cNvPr id="27" name="Google Shape;52;p2">
            <a:extLst>
              <a:ext uri="{FF2B5EF4-FFF2-40B4-BE49-F238E27FC236}">
                <a16:creationId xmlns:a16="http://schemas.microsoft.com/office/drawing/2014/main" id="{3FAE2764-7E59-4C00-9A3D-BB0DF564CBE1}"/>
              </a:ext>
            </a:extLst>
          </p:cNvPr>
          <p:cNvSpPr txBox="1"/>
          <p:nvPr/>
        </p:nvSpPr>
        <p:spPr>
          <a:xfrm>
            <a:off x="4091713" y="953232"/>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a:solidFill>
                  <a:srgbClr val="FFFFFF"/>
                </a:solidFill>
                <a:latin typeface="Assistant"/>
                <a:ea typeface="Assistant"/>
                <a:cs typeface="Assistant"/>
                <a:sym typeface="Assistant"/>
              </a:rPr>
              <a:t>הגדרת הבעיה</a:t>
            </a:r>
            <a:endParaRPr sz="1050" b="1" i="0" u="none" strike="noStrike" cap="none">
              <a:solidFill>
                <a:srgbClr val="FFFFFF"/>
              </a:solidFill>
              <a:latin typeface="Assistant"/>
              <a:ea typeface="Assistant"/>
              <a:cs typeface="Assistant"/>
              <a:sym typeface="Assistant"/>
            </a:endParaRPr>
          </a:p>
        </p:txBody>
      </p:sp>
      <p:sp>
        <p:nvSpPr>
          <p:cNvPr id="28" name="Google Shape;53;p2">
            <a:extLst>
              <a:ext uri="{FF2B5EF4-FFF2-40B4-BE49-F238E27FC236}">
                <a16:creationId xmlns:a16="http://schemas.microsoft.com/office/drawing/2014/main" id="{BE0A5E74-37F7-45E1-8664-41D400F977CC}"/>
              </a:ext>
            </a:extLst>
          </p:cNvPr>
          <p:cNvSpPr txBox="1"/>
          <p:nvPr/>
        </p:nvSpPr>
        <p:spPr>
          <a:xfrm>
            <a:off x="2313776" y="131947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a:solidFill>
                  <a:srgbClr val="FFFFFF"/>
                </a:solidFill>
                <a:latin typeface="Assistant"/>
                <a:ea typeface="Assistant"/>
                <a:cs typeface="Assistant"/>
                <a:sym typeface="Assistant"/>
              </a:rPr>
              <a:t>משוב</a:t>
            </a:r>
            <a:endParaRPr sz="1050" b="1" i="0" u="none" strike="noStrike" cap="none">
              <a:solidFill>
                <a:srgbClr val="FFFFFF"/>
              </a:solidFill>
              <a:latin typeface="Assistant"/>
              <a:ea typeface="Assistant"/>
              <a:cs typeface="Assistant"/>
              <a:sym typeface="Assistant"/>
            </a:endParaRPr>
          </a:p>
        </p:txBody>
      </p:sp>
      <p:sp>
        <p:nvSpPr>
          <p:cNvPr id="29" name="Google Shape;54;p2">
            <a:extLst>
              <a:ext uri="{FF2B5EF4-FFF2-40B4-BE49-F238E27FC236}">
                <a16:creationId xmlns:a16="http://schemas.microsoft.com/office/drawing/2014/main" id="{8538BE33-F4E4-459C-BD83-D83DDFD33A37}"/>
              </a:ext>
            </a:extLst>
          </p:cNvPr>
          <p:cNvSpPr txBox="1"/>
          <p:nvPr/>
        </p:nvSpPr>
        <p:spPr>
          <a:xfrm>
            <a:off x="1258369" y="2483156"/>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a:solidFill>
                  <a:srgbClr val="FFFFFF"/>
                </a:solidFill>
                <a:latin typeface="Assistant"/>
                <a:ea typeface="Assistant"/>
                <a:cs typeface="Assistant"/>
                <a:sym typeface="Assistant"/>
              </a:rPr>
              <a:t>קבלת החלטות</a:t>
            </a:r>
            <a:endParaRPr sz="1050" b="1" i="0" u="none" strike="noStrike" cap="none">
              <a:solidFill>
                <a:srgbClr val="FFFFFF"/>
              </a:solidFill>
              <a:latin typeface="Assistant"/>
              <a:ea typeface="Assistant"/>
              <a:cs typeface="Assistant"/>
              <a:sym typeface="Assistant"/>
            </a:endParaRPr>
          </a:p>
        </p:txBody>
      </p:sp>
      <p:sp>
        <p:nvSpPr>
          <p:cNvPr id="30" name="Google Shape;55;p2">
            <a:extLst>
              <a:ext uri="{FF2B5EF4-FFF2-40B4-BE49-F238E27FC236}">
                <a16:creationId xmlns:a16="http://schemas.microsoft.com/office/drawing/2014/main" id="{594CF8B4-4EA2-47C5-A313-3B3B6CC21106}"/>
              </a:ext>
            </a:extLst>
          </p:cNvPr>
          <p:cNvSpPr txBox="1"/>
          <p:nvPr/>
        </p:nvSpPr>
        <p:spPr>
          <a:xfrm>
            <a:off x="2313789" y="370073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a:solidFill>
                  <a:srgbClr val="FFFFFF"/>
                </a:solidFill>
                <a:latin typeface="Assistant"/>
                <a:ea typeface="Assistant"/>
                <a:cs typeface="Assistant"/>
                <a:sym typeface="Assistant"/>
              </a:rPr>
              <a:t>פרזנטציה</a:t>
            </a:r>
            <a:endParaRPr sz="1050" b="1" i="0" u="none" strike="noStrike" cap="none">
              <a:solidFill>
                <a:srgbClr val="FFFFFF"/>
              </a:solidFill>
              <a:latin typeface="Assistant"/>
              <a:ea typeface="Assistant"/>
              <a:cs typeface="Assistant"/>
              <a:sym typeface="Assistant"/>
            </a:endParaRPr>
          </a:p>
        </p:txBody>
      </p:sp>
      <p:sp>
        <p:nvSpPr>
          <p:cNvPr id="31" name="Google Shape;56;p2">
            <a:extLst>
              <a:ext uri="{FF2B5EF4-FFF2-40B4-BE49-F238E27FC236}">
                <a16:creationId xmlns:a16="http://schemas.microsoft.com/office/drawing/2014/main" id="{0EA8905A-EA43-46B8-B99C-FE1B27E58963}"/>
              </a:ext>
            </a:extLst>
          </p:cNvPr>
          <p:cNvSpPr txBox="1"/>
          <p:nvPr/>
        </p:nvSpPr>
        <p:spPr>
          <a:xfrm>
            <a:off x="3936205" y="4160075"/>
            <a:ext cx="1400176"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a:solidFill>
                  <a:srgbClr val="FFFFFF"/>
                </a:solidFill>
                <a:latin typeface="Assistant"/>
                <a:ea typeface="Assistant"/>
                <a:cs typeface="Assistant"/>
                <a:sym typeface="Assistant"/>
              </a:rPr>
              <a:t>עיבוד, ניתוח נתונים וויזואליזציה</a:t>
            </a:r>
            <a:endParaRPr sz="1050" b="1" i="0" u="none" strike="noStrike" cap="none">
              <a:solidFill>
                <a:srgbClr val="FFFFFF"/>
              </a:solidFill>
              <a:latin typeface="Assistant"/>
              <a:ea typeface="Assistant"/>
              <a:cs typeface="Assistant"/>
              <a:sym typeface="Assistant"/>
            </a:endParaRPr>
          </a:p>
        </p:txBody>
      </p:sp>
      <p:sp>
        <p:nvSpPr>
          <p:cNvPr id="32" name="Google Shape;57;p2">
            <a:extLst>
              <a:ext uri="{FF2B5EF4-FFF2-40B4-BE49-F238E27FC236}">
                <a16:creationId xmlns:a16="http://schemas.microsoft.com/office/drawing/2014/main" id="{FABC05FD-FB95-4254-B562-138509B7D141}"/>
              </a:ext>
            </a:extLst>
          </p:cNvPr>
          <p:cNvSpPr txBox="1"/>
          <p:nvPr/>
        </p:nvSpPr>
        <p:spPr>
          <a:xfrm>
            <a:off x="4066147" y="2329994"/>
            <a:ext cx="1093800" cy="600300"/>
          </a:xfrm>
          <a:prstGeom prst="rect">
            <a:avLst/>
          </a:prstGeom>
          <a:noFill/>
          <a:ln>
            <a:noFill/>
          </a:ln>
        </p:spPr>
        <p:txBody>
          <a:bodyPr spcFirstLastPara="1" wrap="square" lIns="91400" tIns="91400" rIns="91400" bIns="91400" anchor="t" anchorCtr="0">
            <a:spAutoFit/>
          </a:bodyPr>
          <a:lstStyle/>
          <a:p>
            <a:pPr marL="0" marR="0" lvl="0" indent="0" algn="ctr" rtl="1">
              <a:lnSpc>
                <a:spcPct val="125000"/>
              </a:lnSpc>
              <a:spcBef>
                <a:spcPts val="0"/>
              </a:spcBef>
              <a:spcAft>
                <a:spcPts val="0"/>
              </a:spcAft>
              <a:buClr>
                <a:srgbClr val="232752"/>
              </a:buClr>
              <a:buSzPts val="1200"/>
              <a:buFont typeface="Assistant ExtraBold"/>
              <a:buNone/>
            </a:pPr>
            <a:r>
              <a:rPr lang="iw-IL" sz="1200" b="0" i="0" u="none" strike="noStrike" cap="none">
                <a:solidFill>
                  <a:srgbClr val="232752"/>
                </a:solidFill>
                <a:latin typeface="Assistant ExtraBold"/>
                <a:ea typeface="Assistant ExtraBold"/>
                <a:cs typeface="Assistant ExtraBold"/>
                <a:sym typeface="Assistant ExtraBold"/>
              </a:rPr>
              <a:t>אינפואתיקה </a:t>
            </a:r>
            <a:endParaRPr sz="1400" b="0" i="0" u="none" strike="noStrike" cap="none">
              <a:solidFill>
                <a:srgbClr val="000000"/>
              </a:solidFill>
              <a:latin typeface="Arial"/>
              <a:ea typeface="Arial"/>
              <a:cs typeface="Arial"/>
              <a:sym typeface="Arial"/>
            </a:endParaRPr>
          </a:p>
          <a:p>
            <a:pPr marL="0" marR="0" lvl="0" indent="0" algn="ctr" rtl="1">
              <a:lnSpc>
                <a:spcPct val="125000"/>
              </a:lnSpc>
              <a:spcBef>
                <a:spcPts val="0"/>
              </a:spcBef>
              <a:spcAft>
                <a:spcPts val="0"/>
              </a:spcAft>
              <a:buClr>
                <a:srgbClr val="232752"/>
              </a:buClr>
              <a:buSzPts val="1200"/>
              <a:buFont typeface="Assistant ExtraBold"/>
              <a:buNone/>
            </a:pPr>
            <a:r>
              <a:rPr lang="iw-IL" sz="1200" b="0" i="0" u="none" strike="noStrike" cap="none">
                <a:solidFill>
                  <a:srgbClr val="232752"/>
                </a:solidFill>
                <a:latin typeface="Assistant ExtraBold"/>
                <a:ea typeface="Assistant ExtraBold"/>
                <a:cs typeface="Assistant ExtraBold"/>
                <a:sym typeface="Assistant ExtraBold"/>
              </a:rPr>
              <a:t>וניהול ידע</a:t>
            </a:r>
            <a:endParaRPr sz="1400" b="0" i="0" u="none" strike="noStrike" cap="none">
              <a:solidFill>
                <a:srgbClr val="000000"/>
              </a:solidFill>
              <a:latin typeface="Arial"/>
              <a:ea typeface="Arial"/>
              <a:cs typeface="Arial"/>
              <a:sym typeface="Arial"/>
            </a:endParaRPr>
          </a:p>
        </p:txBody>
      </p:sp>
      <p:grpSp>
        <p:nvGrpSpPr>
          <p:cNvPr id="2" name="קבוצה 1">
            <a:extLst>
              <a:ext uri="{FF2B5EF4-FFF2-40B4-BE49-F238E27FC236}">
                <a16:creationId xmlns:a16="http://schemas.microsoft.com/office/drawing/2014/main" id="{0ED65F51-215F-4561-B8FE-157C96243FCF}"/>
              </a:ext>
            </a:extLst>
          </p:cNvPr>
          <p:cNvGrpSpPr/>
          <p:nvPr/>
        </p:nvGrpSpPr>
        <p:grpSpPr>
          <a:xfrm>
            <a:off x="6643045" y="2007478"/>
            <a:ext cx="1391401" cy="917701"/>
            <a:chOff x="6643045" y="2007478"/>
            <a:chExt cx="1391401" cy="917701"/>
          </a:xfrm>
        </p:grpSpPr>
        <p:sp>
          <p:nvSpPr>
            <p:cNvPr id="16" name="Google Shape;41;p2">
              <a:extLst>
                <a:ext uri="{FF2B5EF4-FFF2-40B4-BE49-F238E27FC236}">
                  <a16:creationId xmlns:a16="http://schemas.microsoft.com/office/drawing/2014/main" id="{BE65E3C9-C54F-426F-A52B-DD70097011D8}"/>
                </a:ext>
              </a:extLst>
            </p:cNvPr>
            <p:cNvSpPr/>
            <p:nvPr/>
          </p:nvSpPr>
          <p:spPr>
            <a:xfrm>
              <a:off x="6643045" y="2007478"/>
              <a:ext cx="1391401" cy="917701"/>
            </a:xfrm>
            <a:prstGeom prst="roundRect">
              <a:avLst>
                <a:gd name="adj" fmla="val 10318"/>
              </a:avLst>
            </a:prstGeom>
            <a:solidFill>
              <a:srgbClr val="FEC2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25" name="Google Shape;50;p2">
              <a:extLst>
                <a:ext uri="{FF2B5EF4-FFF2-40B4-BE49-F238E27FC236}">
                  <a16:creationId xmlns:a16="http://schemas.microsoft.com/office/drawing/2014/main" id="{3B820433-DBD0-49A5-9013-E5CA453D35E1}"/>
                </a:ext>
              </a:extLst>
            </p:cNvPr>
            <p:cNvSpPr txBox="1"/>
            <p:nvPr/>
          </p:nvSpPr>
          <p:spPr>
            <a:xfrm>
              <a:off x="6791900" y="2393583"/>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אחזור ואחסון נתונים</a:t>
              </a:r>
              <a:endParaRPr sz="1050" b="1" i="0" u="none" strike="noStrike" cap="none" dirty="0">
                <a:solidFill>
                  <a:srgbClr val="FFFFFF"/>
                </a:solidFill>
                <a:latin typeface="Assistant"/>
                <a:ea typeface="Assistant"/>
                <a:cs typeface="Assistant"/>
                <a:sym typeface="Assistant"/>
              </a:endParaRPr>
            </a:p>
          </p:txBody>
        </p:sp>
        <p:pic>
          <p:nvPicPr>
            <p:cNvPr id="33" name="Google Shape;58;p2" descr="Google Shape;91;p14">
              <a:extLst>
                <a:ext uri="{FF2B5EF4-FFF2-40B4-BE49-F238E27FC236}">
                  <a16:creationId xmlns:a16="http://schemas.microsoft.com/office/drawing/2014/main" id="{CA13765E-0E3E-4ACB-87A0-6F1780A06C16}"/>
                </a:ext>
              </a:extLst>
            </p:cNvPr>
            <p:cNvPicPr preferRelativeResize="0"/>
            <p:nvPr/>
          </p:nvPicPr>
          <p:blipFill rotWithShape="1">
            <a:blip r:embed="rId5">
              <a:alphaModFix/>
            </a:blip>
            <a:srcRect/>
            <a:stretch/>
          </p:blipFill>
          <p:spPr>
            <a:xfrm>
              <a:off x="7184087" y="2144184"/>
              <a:ext cx="309419" cy="280084"/>
            </a:xfrm>
            <a:prstGeom prst="rect">
              <a:avLst/>
            </a:prstGeom>
            <a:noFill/>
            <a:ln>
              <a:noFill/>
            </a:ln>
          </p:spPr>
        </p:pic>
      </p:grpSp>
      <p:pic>
        <p:nvPicPr>
          <p:cNvPr id="34" name="Google Shape;59;p2" descr="Google Shape;92;p14">
            <a:extLst>
              <a:ext uri="{FF2B5EF4-FFF2-40B4-BE49-F238E27FC236}">
                <a16:creationId xmlns:a16="http://schemas.microsoft.com/office/drawing/2014/main" id="{C6BE4EA5-BA48-4128-A6E7-D4242649DE54}"/>
              </a:ext>
            </a:extLst>
          </p:cNvPr>
          <p:cNvPicPr preferRelativeResize="0"/>
          <p:nvPr/>
        </p:nvPicPr>
        <p:blipFill rotWithShape="1">
          <a:blip r:embed="rId6">
            <a:alphaModFix/>
          </a:blip>
          <a:srcRect/>
          <a:stretch/>
        </p:blipFill>
        <p:spPr>
          <a:xfrm>
            <a:off x="6156623" y="924473"/>
            <a:ext cx="352650" cy="319221"/>
          </a:xfrm>
          <a:prstGeom prst="rect">
            <a:avLst/>
          </a:prstGeom>
          <a:noFill/>
          <a:ln>
            <a:noFill/>
          </a:ln>
        </p:spPr>
      </p:pic>
      <p:pic>
        <p:nvPicPr>
          <p:cNvPr id="35" name="Google Shape;60;p2" descr="Google Shape;93;p14">
            <a:extLst>
              <a:ext uri="{FF2B5EF4-FFF2-40B4-BE49-F238E27FC236}">
                <a16:creationId xmlns:a16="http://schemas.microsoft.com/office/drawing/2014/main" id="{D8C028CF-ED86-4CF8-B2A3-806374F0C342}"/>
              </a:ext>
            </a:extLst>
          </p:cNvPr>
          <p:cNvPicPr preferRelativeResize="0"/>
          <p:nvPr/>
        </p:nvPicPr>
        <p:blipFill rotWithShape="1">
          <a:blip r:embed="rId7">
            <a:alphaModFix/>
          </a:blip>
          <a:srcRect/>
          <a:stretch/>
        </p:blipFill>
        <p:spPr>
          <a:xfrm>
            <a:off x="4462276" y="653950"/>
            <a:ext cx="352632" cy="319200"/>
          </a:xfrm>
          <a:prstGeom prst="rect">
            <a:avLst/>
          </a:prstGeom>
          <a:noFill/>
          <a:ln>
            <a:noFill/>
          </a:ln>
        </p:spPr>
      </p:pic>
      <p:pic>
        <p:nvPicPr>
          <p:cNvPr id="36" name="Google Shape;61;p2" descr="Google Shape;94;p14">
            <a:extLst>
              <a:ext uri="{FF2B5EF4-FFF2-40B4-BE49-F238E27FC236}">
                <a16:creationId xmlns:a16="http://schemas.microsoft.com/office/drawing/2014/main" id="{32E9322A-B3BC-4F1D-A27F-A4A043815EB8}"/>
              </a:ext>
            </a:extLst>
          </p:cNvPr>
          <p:cNvPicPr preferRelativeResize="0"/>
          <p:nvPr/>
        </p:nvPicPr>
        <p:blipFill rotWithShape="1">
          <a:blip r:embed="rId8">
            <a:alphaModFix/>
          </a:blip>
          <a:srcRect/>
          <a:stretch/>
        </p:blipFill>
        <p:spPr>
          <a:xfrm>
            <a:off x="2672981" y="952070"/>
            <a:ext cx="375370" cy="339784"/>
          </a:xfrm>
          <a:prstGeom prst="rect">
            <a:avLst/>
          </a:prstGeom>
          <a:noFill/>
          <a:ln>
            <a:noFill/>
          </a:ln>
        </p:spPr>
      </p:pic>
      <p:pic>
        <p:nvPicPr>
          <p:cNvPr id="37" name="Google Shape;62;p2" descr="Google Shape;95;p14">
            <a:extLst>
              <a:ext uri="{FF2B5EF4-FFF2-40B4-BE49-F238E27FC236}">
                <a16:creationId xmlns:a16="http://schemas.microsoft.com/office/drawing/2014/main" id="{2D39B49D-E0B0-488F-B798-FF22AAD7CD9D}"/>
              </a:ext>
            </a:extLst>
          </p:cNvPr>
          <p:cNvPicPr preferRelativeResize="0"/>
          <p:nvPr/>
        </p:nvPicPr>
        <p:blipFill rotWithShape="1">
          <a:blip r:embed="rId9">
            <a:alphaModFix/>
          </a:blip>
          <a:srcRect/>
          <a:stretch/>
        </p:blipFill>
        <p:spPr>
          <a:xfrm>
            <a:off x="1645578" y="2185853"/>
            <a:ext cx="319221" cy="288954"/>
          </a:xfrm>
          <a:prstGeom prst="rect">
            <a:avLst/>
          </a:prstGeom>
          <a:noFill/>
          <a:ln>
            <a:noFill/>
          </a:ln>
        </p:spPr>
      </p:pic>
      <p:pic>
        <p:nvPicPr>
          <p:cNvPr id="47" name="Google Shape;64;p2" descr="Google Shape;98;p14">
            <a:extLst>
              <a:ext uri="{FF2B5EF4-FFF2-40B4-BE49-F238E27FC236}">
                <a16:creationId xmlns:a16="http://schemas.microsoft.com/office/drawing/2014/main" id="{5F37163D-D96E-4AD7-B5B5-F758646FA44D}"/>
              </a:ext>
            </a:extLst>
          </p:cNvPr>
          <p:cNvPicPr preferRelativeResize="0"/>
          <p:nvPr/>
        </p:nvPicPr>
        <p:blipFill rotWithShape="1">
          <a:blip r:embed="rId10">
            <a:alphaModFix/>
          </a:blip>
          <a:srcRect/>
          <a:stretch/>
        </p:blipFill>
        <p:spPr>
          <a:xfrm>
            <a:off x="4631864" y="1867847"/>
            <a:ext cx="1128479" cy="1056765"/>
          </a:xfrm>
          <a:prstGeom prst="rect">
            <a:avLst/>
          </a:prstGeom>
          <a:noFill/>
          <a:ln>
            <a:noFill/>
          </a:ln>
        </p:spPr>
      </p:pic>
      <p:pic>
        <p:nvPicPr>
          <p:cNvPr id="48" name="Google Shape;65;p2" descr="Google Shape;99;p14">
            <a:extLst>
              <a:ext uri="{FF2B5EF4-FFF2-40B4-BE49-F238E27FC236}">
                <a16:creationId xmlns:a16="http://schemas.microsoft.com/office/drawing/2014/main" id="{AA372C88-C470-49A6-89D4-E74F76659708}"/>
              </a:ext>
            </a:extLst>
          </p:cNvPr>
          <p:cNvPicPr preferRelativeResize="0"/>
          <p:nvPr/>
        </p:nvPicPr>
        <p:blipFill rotWithShape="1">
          <a:blip r:embed="rId11">
            <a:alphaModFix/>
          </a:blip>
          <a:srcRect/>
          <a:stretch/>
        </p:blipFill>
        <p:spPr>
          <a:xfrm>
            <a:off x="3598938" y="2544231"/>
            <a:ext cx="1093658" cy="772650"/>
          </a:xfrm>
          <a:prstGeom prst="rect">
            <a:avLst/>
          </a:prstGeom>
          <a:noFill/>
          <a:ln>
            <a:noFill/>
          </a:ln>
        </p:spPr>
      </p:pic>
      <p:pic>
        <p:nvPicPr>
          <p:cNvPr id="49" name="Google Shape;68;p2" descr="תמונה 3">
            <a:extLst>
              <a:ext uri="{FF2B5EF4-FFF2-40B4-BE49-F238E27FC236}">
                <a16:creationId xmlns:a16="http://schemas.microsoft.com/office/drawing/2014/main" id="{6F560C94-2D8E-4344-8280-98D01401CAAB}"/>
              </a:ext>
            </a:extLst>
          </p:cNvPr>
          <p:cNvPicPr preferRelativeResize="0"/>
          <p:nvPr/>
        </p:nvPicPr>
        <p:blipFill rotWithShape="1">
          <a:blip r:embed="rId12">
            <a:alphaModFix/>
          </a:blip>
          <a:srcRect/>
          <a:stretch/>
        </p:blipFill>
        <p:spPr>
          <a:xfrm>
            <a:off x="2679405" y="3390141"/>
            <a:ext cx="330672" cy="319091"/>
          </a:xfrm>
          <a:prstGeom prst="rect">
            <a:avLst/>
          </a:prstGeom>
          <a:noFill/>
          <a:ln>
            <a:noFill/>
          </a:ln>
        </p:spPr>
      </p:pic>
      <p:pic>
        <p:nvPicPr>
          <p:cNvPr id="50" name="Google Shape;69;p2" descr="תמונה 169">
            <a:extLst>
              <a:ext uri="{FF2B5EF4-FFF2-40B4-BE49-F238E27FC236}">
                <a16:creationId xmlns:a16="http://schemas.microsoft.com/office/drawing/2014/main" id="{DF576A96-0D73-442C-B135-0F4CF8DE1D91}"/>
              </a:ext>
            </a:extLst>
          </p:cNvPr>
          <p:cNvPicPr preferRelativeResize="0"/>
          <p:nvPr/>
        </p:nvPicPr>
        <p:blipFill rotWithShape="1">
          <a:blip r:embed="rId13">
            <a:alphaModFix/>
          </a:blip>
          <a:srcRect/>
          <a:stretch/>
        </p:blipFill>
        <p:spPr>
          <a:xfrm>
            <a:off x="4462277" y="3863355"/>
            <a:ext cx="352663" cy="319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3</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39" name="Google Shape;74;p3" descr="Google Shape;91;p14">
            <a:extLst>
              <a:ext uri="{FF2B5EF4-FFF2-40B4-BE49-F238E27FC236}">
                <a16:creationId xmlns:a16="http://schemas.microsoft.com/office/drawing/2014/main" id="{6D50657B-B873-4721-A2B7-FA7BFD143890}"/>
              </a:ext>
            </a:extLst>
          </p:cNvPr>
          <p:cNvPicPr preferRelativeResize="0"/>
          <p:nvPr/>
        </p:nvPicPr>
        <p:blipFill rotWithShape="1">
          <a:blip r:embed="rId3">
            <a:alphaModFix/>
          </a:blip>
          <a:srcRect/>
          <a:stretch/>
        </p:blipFill>
        <p:spPr>
          <a:xfrm>
            <a:off x="7184087" y="2144184"/>
            <a:ext cx="309419" cy="280084"/>
          </a:xfrm>
          <a:prstGeom prst="rect">
            <a:avLst/>
          </a:prstGeom>
          <a:noFill/>
          <a:ln>
            <a:noFill/>
          </a:ln>
        </p:spPr>
      </p:pic>
      <p:sp>
        <p:nvSpPr>
          <p:cNvPr id="40" name="Google Shape;75;p3">
            <a:extLst>
              <a:ext uri="{FF2B5EF4-FFF2-40B4-BE49-F238E27FC236}">
                <a16:creationId xmlns:a16="http://schemas.microsoft.com/office/drawing/2014/main" id="{E45E6935-DAD5-45D6-BF3E-2AEE51EAC61B}"/>
              </a:ext>
            </a:extLst>
          </p:cNvPr>
          <p:cNvSpPr/>
          <p:nvPr/>
        </p:nvSpPr>
        <p:spPr>
          <a:xfrm>
            <a:off x="3917245" y="2129769"/>
            <a:ext cx="1391400" cy="917701"/>
          </a:xfrm>
          <a:prstGeom prst="roundRect">
            <a:avLst>
              <a:gd name="adj" fmla="val 10318"/>
            </a:avLst>
          </a:prstGeom>
          <a:solidFill>
            <a:srgbClr val="F3F3F3"/>
          </a:solidFill>
          <a:ln w="9525" cap="flat" cmpd="sng">
            <a:solidFill>
              <a:srgbClr val="D9D9D9"/>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1" name="Google Shape;76;p3" descr="Google Shape;136;p15">
            <a:extLst>
              <a:ext uri="{FF2B5EF4-FFF2-40B4-BE49-F238E27FC236}">
                <a16:creationId xmlns:a16="http://schemas.microsoft.com/office/drawing/2014/main" id="{F4E2E4F6-15A6-4B8C-85F8-532A46A83D1A}"/>
              </a:ext>
            </a:extLst>
          </p:cNvPr>
          <p:cNvPicPr preferRelativeResize="0"/>
          <p:nvPr/>
        </p:nvPicPr>
        <p:blipFill rotWithShape="1">
          <a:blip r:embed="rId4">
            <a:alphaModFix amt="30000"/>
          </a:blip>
          <a:srcRect/>
          <a:stretch/>
        </p:blipFill>
        <p:spPr>
          <a:xfrm>
            <a:off x="4631864" y="1867847"/>
            <a:ext cx="1128479" cy="1056765"/>
          </a:xfrm>
          <a:prstGeom prst="rect">
            <a:avLst/>
          </a:prstGeom>
          <a:noFill/>
          <a:ln>
            <a:noFill/>
          </a:ln>
        </p:spPr>
      </p:pic>
      <p:pic>
        <p:nvPicPr>
          <p:cNvPr id="42" name="Google Shape;77;p3" descr="Google Shape;137;p15">
            <a:extLst>
              <a:ext uri="{FF2B5EF4-FFF2-40B4-BE49-F238E27FC236}">
                <a16:creationId xmlns:a16="http://schemas.microsoft.com/office/drawing/2014/main" id="{2C4BFA59-0457-46E5-8565-19F6F4E38833}"/>
              </a:ext>
            </a:extLst>
          </p:cNvPr>
          <p:cNvPicPr preferRelativeResize="0"/>
          <p:nvPr/>
        </p:nvPicPr>
        <p:blipFill rotWithShape="1">
          <a:blip r:embed="rId5">
            <a:alphaModFix amt="30000"/>
          </a:blip>
          <a:srcRect/>
          <a:stretch/>
        </p:blipFill>
        <p:spPr>
          <a:xfrm>
            <a:off x="3598938" y="2544231"/>
            <a:ext cx="1093658" cy="772650"/>
          </a:xfrm>
          <a:prstGeom prst="rect">
            <a:avLst/>
          </a:prstGeom>
          <a:noFill/>
          <a:ln>
            <a:noFill/>
          </a:ln>
        </p:spPr>
      </p:pic>
      <p:sp>
        <p:nvSpPr>
          <p:cNvPr id="43" name="Google Shape;78;p3">
            <a:extLst>
              <a:ext uri="{FF2B5EF4-FFF2-40B4-BE49-F238E27FC236}">
                <a16:creationId xmlns:a16="http://schemas.microsoft.com/office/drawing/2014/main" id="{B256008D-F1F8-4653-A1FF-A9A0FE96E83C}"/>
              </a:ext>
            </a:extLst>
          </p:cNvPr>
          <p:cNvSpPr txBox="1"/>
          <p:nvPr/>
        </p:nvSpPr>
        <p:spPr>
          <a:xfrm>
            <a:off x="4066147" y="2329994"/>
            <a:ext cx="1093800" cy="600300"/>
          </a:xfrm>
          <a:prstGeom prst="rect">
            <a:avLst/>
          </a:prstGeom>
          <a:noFill/>
          <a:ln>
            <a:noFill/>
          </a:ln>
        </p:spPr>
        <p:txBody>
          <a:bodyPr spcFirstLastPara="1" wrap="square" lIns="91400" tIns="91400" rIns="91400" bIns="91400" anchor="t" anchorCtr="0">
            <a:spAutoFit/>
          </a:bodyPr>
          <a:lstStyle/>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אינפואתיקה </a:t>
            </a:r>
            <a:endParaRPr sz="1400" b="0" i="0" u="none" strike="noStrike" cap="none">
              <a:solidFill>
                <a:srgbClr val="000000"/>
              </a:solidFill>
              <a:latin typeface="Arial"/>
              <a:ea typeface="Arial"/>
              <a:cs typeface="Arial"/>
              <a:sym typeface="Arial"/>
            </a:endParaRPr>
          </a:p>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וניהול ידע</a:t>
            </a:r>
            <a:endParaRPr sz="1400" b="0" i="0" u="none" strike="noStrike" cap="none">
              <a:solidFill>
                <a:srgbClr val="000000"/>
              </a:solidFill>
              <a:latin typeface="Arial"/>
              <a:ea typeface="Arial"/>
              <a:cs typeface="Arial"/>
              <a:sym typeface="Arial"/>
            </a:endParaRPr>
          </a:p>
        </p:txBody>
      </p:sp>
      <p:sp>
        <p:nvSpPr>
          <p:cNvPr id="44" name="Google Shape;79;p3">
            <a:extLst>
              <a:ext uri="{FF2B5EF4-FFF2-40B4-BE49-F238E27FC236}">
                <a16:creationId xmlns:a16="http://schemas.microsoft.com/office/drawing/2014/main" id="{6F7C4DB4-704B-437F-BA88-02E2582A1FF3}"/>
              </a:ext>
            </a:extLst>
          </p:cNvPr>
          <p:cNvSpPr/>
          <p:nvPr/>
        </p:nvSpPr>
        <p:spPr>
          <a:xfrm>
            <a:off x="1533150" y="889065"/>
            <a:ext cx="6077700" cy="3154500"/>
          </a:xfrm>
          <a:prstGeom prst="ellipse">
            <a:avLst/>
          </a:prstGeom>
          <a:noFill/>
          <a:ln w="19050" cap="flat" cmpd="sng">
            <a:solidFill>
              <a:srgbClr val="918D8E"/>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5" name="Google Shape;80;p3" descr="Google Shape;108;p15">
            <a:extLst>
              <a:ext uri="{FF2B5EF4-FFF2-40B4-BE49-F238E27FC236}">
                <a16:creationId xmlns:a16="http://schemas.microsoft.com/office/drawing/2014/main" id="{B3AC733E-42D1-44EC-BAAA-44E3122DB9DA}"/>
              </a:ext>
            </a:extLst>
          </p:cNvPr>
          <p:cNvPicPr preferRelativeResize="0"/>
          <p:nvPr/>
        </p:nvPicPr>
        <p:blipFill rotWithShape="1">
          <a:blip r:embed="rId6">
            <a:alphaModFix amt="30000"/>
          </a:blip>
          <a:srcRect/>
          <a:stretch/>
        </p:blipFill>
        <p:spPr>
          <a:xfrm>
            <a:off x="3676244" y="2192070"/>
            <a:ext cx="450136" cy="448200"/>
          </a:xfrm>
          <a:prstGeom prst="rect">
            <a:avLst/>
          </a:prstGeom>
          <a:noFill/>
          <a:ln>
            <a:noFill/>
          </a:ln>
        </p:spPr>
      </p:pic>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a:buSzPts val="1400"/>
            </a:pPr>
            <a:endParaRPr>
              <a:latin typeface="Assistant"/>
              <a:cs typeface="Assistant"/>
              <a:sym typeface="Assistant"/>
            </a:endParaRPr>
          </a:p>
        </p:txBody>
      </p:sp>
      <p:sp>
        <p:nvSpPr>
          <p:cNvPr id="51" name="Google Shape;83;p3">
            <a:extLst>
              <a:ext uri="{FF2B5EF4-FFF2-40B4-BE49-F238E27FC236}">
                <a16:creationId xmlns:a16="http://schemas.microsoft.com/office/drawing/2014/main" id="{914BF54A-2ED8-4391-BA62-0690A32A4606}"/>
              </a:ext>
            </a:extLst>
          </p:cNvPr>
          <p:cNvSpPr/>
          <p:nvPr/>
        </p:nvSpPr>
        <p:spPr>
          <a:xfrm>
            <a:off x="5637200" y="324239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52" name="Google Shape;84;p3" descr="Google Shape;116;p15">
            <a:extLst>
              <a:ext uri="{FF2B5EF4-FFF2-40B4-BE49-F238E27FC236}">
                <a16:creationId xmlns:a16="http://schemas.microsoft.com/office/drawing/2014/main" id="{F7DD7926-F880-4824-834E-3C0A7ECDF54A}"/>
              </a:ext>
            </a:extLst>
          </p:cNvPr>
          <p:cNvPicPr preferRelativeResize="0"/>
          <p:nvPr/>
        </p:nvPicPr>
        <p:blipFill rotWithShape="1">
          <a:blip r:embed="rId7">
            <a:alphaModFix amt="40000"/>
          </a:blip>
          <a:srcRect/>
          <a:stretch/>
        </p:blipFill>
        <p:spPr>
          <a:xfrm>
            <a:off x="6178096" y="3402014"/>
            <a:ext cx="309415" cy="280077"/>
          </a:xfrm>
          <a:prstGeom prst="rect">
            <a:avLst/>
          </a:prstGeom>
          <a:noFill/>
          <a:ln>
            <a:noFill/>
          </a:ln>
        </p:spPr>
      </p:pic>
      <p:sp>
        <p:nvSpPr>
          <p:cNvPr id="53" name="Google Shape;85;p3">
            <a:extLst>
              <a:ext uri="{FF2B5EF4-FFF2-40B4-BE49-F238E27FC236}">
                <a16:creationId xmlns:a16="http://schemas.microsoft.com/office/drawing/2014/main" id="{6769758C-6D1D-4A73-8BFE-B64F119ECF2E}"/>
              </a:ext>
            </a:extLst>
          </p:cNvPr>
          <p:cNvSpPr/>
          <p:nvPr/>
        </p:nvSpPr>
        <p:spPr>
          <a:xfrm>
            <a:off x="6643045" y="200747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5" name="Google Shape;87;p3">
            <a:extLst>
              <a:ext uri="{FF2B5EF4-FFF2-40B4-BE49-F238E27FC236}">
                <a16:creationId xmlns:a16="http://schemas.microsoft.com/office/drawing/2014/main" id="{36627861-2F7E-4385-80EB-CB429846A70C}"/>
              </a:ext>
            </a:extLst>
          </p:cNvPr>
          <p:cNvSpPr/>
          <p:nvPr/>
        </p:nvSpPr>
        <p:spPr>
          <a:xfrm>
            <a:off x="2164970" y="827904"/>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6" name="Google Shape;88;p3">
            <a:extLst>
              <a:ext uri="{FF2B5EF4-FFF2-40B4-BE49-F238E27FC236}">
                <a16:creationId xmlns:a16="http://schemas.microsoft.com/office/drawing/2014/main" id="{C08D9483-5794-4D6B-A653-2C897B3C48C8}"/>
              </a:ext>
            </a:extLst>
          </p:cNvPr>
          <p:cNvSpPr/>
          <p:nvPr/>
        </p:nvSpPr>
        <p:spPr>
          <a:xfrm>
            <a:off x="1109562" y="2035125"/>
            <a:ext cx="1391401" cy="917700"/>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7" name="Google Shape;89;p3">
            <a:extLst>
              <a:ext uri="{FF2B5EF4-FFF2-40B4-BE49-F238E27FC236}">
                <a16:creationId xmlns:a16="http://schemas.microsoft.com/office/drawing/2014/main" id="{D54A50E4-117B-446F-8566-4A6615A6316B}"/>
              </a:ext>
            </a:extLst>
          </p:cNvPr>
          <p:cNvSpPr/>
          <p:nvPr/>
        </p:nvSpPr>
        <p:spPr>
          <a:xfrm>
            <a:off x="2164982" y="3242386"/>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8" name="Google Shape;90;p3">
            <a:extLst>
              <a:ext uri="{FF2B5EF4-FFF2-40B4-BE49-F238E27FC236}">
                <a16:creationId xmlns:a16="http://schemas.microsoft.com/office/drawing/2014/main" id="{1D6789DA-9131-43C8-A502-FEFC5F5BE1BA}"/>
              </a:ext>
            </a:extLst>
          </p:cNvPr>
          <p:cNvSpPr/>
          <p:nvPr/>
        </p:nvSpPr>
        <p:spPr>
          <a:xfrm>
            <a:off x="3942922" y="375455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59" name="Google Shape;91;p3" descr="Google Shape;130;p15">
            <a:extLst>
              <a:ext uri="{FF2B5EF4-FFF2-40B4-BE49-F238E27FC236}">
                <a16:creationId xmlns:a16="http://schemas.microsoft.com/office/drawing/2014/main" id="{04F07304-FC45-44D8-84EF-82B76FA33D3B}"/>
              </a:ext>
            </a:extLst>
          </p:cNvPr>
          <p:cNvPicPr preferRelativeResize="0"/>
          <p:nvPr/>
        </p:nvPicPr>
        <p:blipFill rotWithShape="1">
          <a:blip r:embed="rId3">
            <a:alphaModFix amt="30000"/>
          </a:blip>
          <a:srcRect/>
          <a:stretch/>
        </p:blipFill>
        <p:spPr>
          <a:xfrm>
            <a:off x="7184087" y="2155755"/>
            <a:ext cx="309419" cy="280084"/>
          </a:xfrm>
          <a:prstGeom prst="rect">
            <a:avLst/>
          </a:prstGeom>
          <a:noFill/>
          <a:ln>
            <a:noFill/>
          </a:ln>
        </p:spPr>
      </p:pic>
      <p:pic>
        <p:nvPicPr>
          <p:cNvPr id="61" name="Google Shape;93;p3" descr="Google Shape;132;p15">
            <a:extLst>
              <a:ext uri="{FF2B5EF4-FFF2-40B4-BE49-F238E27FC236}">
                <a16:creationId xmlns:a16="http://schemas.microsoft.com/office/drawing/2014/main" id="{F3882C94-CAD1-4896-8C3D-982D2039E960}"/>
              </a:ext>
            </a:extLst>
          </p:cNvPr>
          <p:cNvPicPr preferRelativeResize="0"/>
          <p:nvPr/>
        </p:nvPicPr>
        <p:blipFill rotWithShape="1">
          <a:blip r:embed="rId8">
            <a:alphaModFix amt="30000"/>
          </a:blip>
          <a:srcRect/>
          <a:stretch/>
        </p:blipFill>
        <p:spPr>
          <a:xfrm>
            <a:off x="2672981" y="952070"/>
            <a:ext cx="375370" cy="339784"/>
          </a:xfrm>
          <a:prstGeom prst="rect">
            <a:avLst/>
          </a:prstGeom>
          <a:noFill/>
          <a:ln>
            <a:noFill/>
          </a:ln>
        </p:spPr>
      </p:pic>
      <p:pic>
        <p:nvPicPr>
          <p:cNvPr id="62" name="Google Shape;94;p3" descr="Google Shape;133;p15">
            <a:extLst>
              <a:ext uri="{FF2B5EF4-FFF2-40B4-BE49-F238E27FC236}">
                <a16:creationId xmlns:a16="http://schemas.microsoft.com/office/drawing/2014/main" id="{2605D778-A796-408C-BF8F-E5182DEF382A}"/>
              </a:ext>
            </a:extLst>
          </p:cNvPr>
          <p:cNvPicPr preferRelativeResize="0"/>
          <p:nvPr/>
        </p:nvPicPr>
        <p:blipFill rotWithShape="1">
          <a:blip r:embed="rId9">
            <a:alphaModFix amt="30000"/>
          </a:blip>
          <a:srcRect/>
          <a:stretch/>
        </p:blipFill>
        <p:spPr>
          <a:xfrm>
            <a:off x="1645578" y="2185853"/>
            <a:ext cx="319221" cy="288954"/>
          </a:xfrm>
          <a:prstGeom prst="rect">
            <a:avLst/>
          </a:prstGeom>
          <a:noFill/>
          <a:ln>
            <a:noFill/>
          </a:ln>
        </p:spPr>
      </p:pic>
      <p:pic>
        <p:nvPicPr>
          <p:cNvPr id="63" name="Google Shape;96;p3" descr="Google Shape;143;p15">
            <a:extLst>
              <a:ext uri="{FF2B5EF4-FFF2-40B4-BE49-F238E27FC236}">
                <a16:creationId xmlns:a16="http://schemas.microsoft.com/office/drawing/2014/main" id="{8E63E265-9B29-4076-8FC8-C11B5209F2C8}"/>
              </a:ext>
            </a:extLst>
          </p:cNvPr>
          <p:cNvPicPr preferRelativeResize="0"/>
          <p:nvPr/>
        </p:nvPicPr>
        <p:blipFill rotWithShape="1">
          <a:blip r:embed="rId10">
            <a:alphaModFix amt="30000"/>
          </a:blip>
          <a:srcRect/>
          <a:stretch/>
        </p:blipFill>
        <p:spPr>
          <a:xfrm>
            <a:off x="4462276" y="653950"/>
            <a:ext cx="352632" cy="319200"/>
          </a:xfrm>
          <a:prstGeom prst="rect">
            <a:avLst/>
          </a:prstGeom>
          <a:noFill/>
          <a:ln>
            <a:noFill/>
          </a:ln>
        </p:spPr>
      </p:pic>
      <p:pic>
        <p:nvPicPr>
          <p:cNvPr id="64" name="Google Shape;97;p3" descr="תמונה 2">
            <a:extLst>
              <a:ext uri="{FF2B5EF4-FFF2-40B4-BE49-F238E27FC236}">
                <a16:creationId xmlns:a16="http://schemas.microsoft.com/office/drawing/2014/main" id="{3130510E-02E4-4B26-8546-E7EAFCCFDEB2}"/>
              </a:ext>
            </a:extLst>
          </p:cNvPr>
          <p:cNvPicPr preferRelativeResize="0"/>
          <p:nvPr/>
        </p:nvPicPr>
        <p:blipFill rotWithShape="1">
          <a:blip r:embed="rId11">
            <a:alphaModFix amt="30000"/>
          </a:blip>
          <a:srcRect/>
          <a:stretch/>
        </p:blipFill>
        <p:spPr>
          <a:xfrm>
            <a:off x="2679405" y="3390141"/>
            <a:ext cx="330672" cy="319091"/>
          </a:xfrm>
          <a:prstGeom prst="rect">
            <a:avLst/>
          </a:prstGeom>
          <a:noFill/>
          <a:ln>
            <a:noFill/>
          </a:ln>
        </p:spPr>
      </p:pic>
      <p:pic>
        <p:nvPicPr>
          <p:cNvPr id="65" name="Google Shape;100;p3" descr="תמונה 169">
            <a:extLst>
              <a:ext uri="{FF2B5EF4-FFF2-40B4-BE49-F238E27FC236}">
                <a16:creationId xmlns:a16="http://schemas.microsoft.com/office/drawing/2014/main" id="{DAD305BF-7E9A-49EC-BD04-C9BAB1BF9057}"/>
              </a:ext>
            </a:extLst>
          </p:cNvPr>
          <p:cNvPicPr preferRelativeResize="0"/>
          <p:nvPr/>
        </p:nvPicPr>
        <p:blipFill rotWithShape="1">
          <a:blip r:embed="rId12">
            <a:alphaModFix amt="30415"/>
          </a:blip>
          <a:srcRect/>
          <a:stretch/>
        </p:blipFill>
        <p:spPr>
          <a:xfrm>
            <a:off x="4462277" y="3863354"/>
            <a:ext cx="352663" cy="319221"/>
          </a:xfrm>
          <a:prstGeom prst="rect">
            <a:avLst/>
          </a:prstGeom>
          <a:noFill/>
          <a:ln>
            <a:noFill/>
          </a:ln>
        </p:spPr>
      </p:pic>
      <p:sp>
        <p:nvSpPr>
          <p:cNvPr id="67" name="Google Shape;102;p3">
            <a:extLst>
              <a:ext uri="{FF2B5EF4-FFF2-40B4-BE49-F238E27FC236}">
                <a16:creationId xmlns:a16="http://schemas.microsoft.com/office/drawing/2014/main" id="{E1B2BD15-350F-4889-A834-745CC6C537DF}"/>
              </a:ext>
            </a:extLst>
          </p:cNvPr>
          <p:cNvSpPr txBox="1"/>
          <p:nvPr/>
        </p:nvSpPr>
        <p:spPr>
          <a:xfrm>
            <a:off x="5786006" y="3651410"/>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ניקוי ואינטגרציה</a:t>
            </a:r>
            <a:endParaRPr sz="1050" b="1" i="0" u="none" strike="noStrike" cap="none">
              <a:solidFill>
                <a:srgbClr val="B7B7B7"/>
              </a:solidFill>
              <a:latin typeface="Assistant"/>
              <a:ea typeface="Assistant"/>
              <a:cs typeface="Assistant"/>
              <a:sym typeface="Assistant"/>
            </a:endParaRPr>
          </a:p>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של נתונים</a:t>
            </a:r>
            <a:endParaRPr sz="1050" b="1" i="0" u="none" strike="noStrike" cap="none">
              <a:solidFill>
                <a:srgbClr val="B7B7B7"/>
              </a:solidFill>
              <a:latin typeface="Assistant"/>
              <a:ea typeface="Assistant"/>
              <a:cs typeface="Assistant"/>
              <a:sym typeface="Assistant"/>
            </a:endParaRPr>
          </a:p>
        </p:txBody>
      </p:sp>
      <p:sp>
        <p:nvSpPr>
          <p:cNvPr id="68" name="Google Shape;103;p3">
            <a:extLst>
              <a:ext uri="{FF2B5EF4-FFF2-40B4-BE49-F238E27FC236}">
                <a16:creationId xmlns:a16="http://schemas.microsoft.com/office/drawing/2014/main" id="{2A62203C-883A-47EB-AFE1-5A1FB3ACC7C9}"/>
              </a:ext>
            </a:extLst>
          </p:cNvPr>
          <p:cNvSpPr txBox="1"/>
          <p:nvPr/>
        </p:nvSpPr>
        <p:spPr>
          <a:xfrm>
            <a:off x="6791900" y="2393583"/>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אחזור ואחסון נתונים</a:t>
            </a:r>
            <a:endParaRPr sz="1050" b="1" i="0" u="none" strike="noStrike" cap="none">
              <a:solidFill>
                <a:srgbClr val="B7B7B7"/>
              </a:solidFill>
              <a:latin typeface="Assistant"/>
              <a:ea typeface="Assistant"/>
              <a:cs typeface="Assistant"/>
              <a:sym typeface="Assistant"/>
            </a:endParaRPr>
          </a:p>
        </p:txBody>
      </p:sp>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dirty="0">
                <a:solidFill>
                  <a:srgbClr val="B7B7B7"/>
                </a:solidFill>
                <a:latin typeface="Assistant"/>
                <a:cs typeface="Assistant"/>
                <a:sym typeface="Assistant"/>
              </a:rPr>
              <a:t>הגדרת הבעיה</a:t>
            </a:r>
            <a:endParaRPr sz="1050" b="1" dirty="0">
              <a:solidFill>
                <a:srgbClr val="B7B7B7"/>
              </a:solidFill>
              <a:latin typeface="Assistant"/>
              <a:cs typeface="Assistant"/>
              <a:sym typeface="Assistant"/>
            </a:endParaRPr>
          </a:p>
        </p:txBody>
      </p:sp>
      <p:sp>
        <p:nvSpPr>
          <p:cNvPr id="71" name="Google Shape;106;p3">
            <a:extLst>
              <a:ext uri="{FF2B5EF4-FFF2-40B4-BE49-F238E27FC236}">
                <a16:creationId xmlns:a16="http://schemas.microsoft.com/office/drawing/2014/main" id="{36A87F28-ADB3-4DEF-99E0-F6A4183707B0}"/>
              </a:ext>
            </a:extLst>
          </p:cNvPr>
          <p:cNvSpPr txBox="1"/>
          <p:nvPr/>
        </p:nvSpPr>
        <p:spPr>
          <a:xfrm>
            <a:off x="2313776" y="131947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dirty="0">
                <a:solidFill>
                  <a:srgbClr val="B7B7B7"/>
                </a:solidFill>
                <a:latin typeface="Assistant"/>
                <a:ea typeface="Assistant"/>
                <a:cs typeface="Assistant"/>
                <a:sym typeface="Assistant"/>
              </a:rPr>
              <a:t>משוב</a:t>
            </a:r>
            <a:endParaRPr sz="1050" b="1" i="0" u="none" strike="noStrike" cap="none" dirty="0">
              <a:solidFill>
                <a:srgbClr val="B7B7B7"/>
              </a:solidFill>
              <a:latin typeface="Assistant"/>
              <a:ea typeface="Assistant"/>
              <a:cs typeface="Assistant"/>
              <a:sym typeface="Assistant"/>
            </a:endParaRPr>
          </a:p>
        </p:txBody>
      </p:sp>
      <p:sp>
        <p:nvSpPr>
          <p:cNvPr id="72" name="Google Shape;107;p3">
            <a:extLst>
              <a:ext uri="{FF2B5EF4-FFF2-40B4-BE49-F238E27FC236}">
                <a16:creationId xmlns:a16="http://schemas.microsoft.com/office/drawing/2014/main" id="{3D2C763F-4025-4C2D-B44B-A89A018F5C1E}"/>
              </a:ext>
            </a:extLst>
          </p:cNvPr>
          <p:cNvSpPr txBox="1"/>
          <p:nvPr/>
        </p:nvSpPr>
        <p:spPr>
          <a:xfrm>
            <a:off x="1258369" y="2483156"/>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קבלת החלטות</a:t>
            </a:r>
            <a:endParaRPr sz="1050" b="1" i="0" u="none" strike="noStrike" cap="none">
              <a:solidFill>
                <a:srgbClr val="B7B7B7"/>
              </a:solidFill>
              <a:latin typeface="Assistant"/>
              <a:ea typeface="Assistant"/>
              <a:cs typeface="Assistant"/>
              <a:sym typeface="Assistant"/>
            </a:endParaRPr>
          </a:p>
        </p:txBody>
      </p:sp>
      <p:sp>
        <p:nvSpPr>
          <p:cNvPr id="73" name="Google Shape;108;p3">
            <a:extLst>
              <a:ext uri="{FF2B5EF4-FFF2-40B4-BE49-F238E27FC236}">
                <a16:creationId xmlns:a16="http://schemas.microsoft.com/office/drawing/2014/main" id="{20394538-CCBC-44A5-9CDC-C441E9E21589}"/>
              </a:ext>
            </a:extLst>
          </p:cNvPr>
          <p:cNvSpPr txBox="1"/>
          <p:nvPr/>
        </p:nvSpPr>
        <p:spPr>
          <a:xfrm>
            <a:off x="2313789" y="370073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פרזנטציה</a:t>
            </a:r>
            <a:endParaRPr sz="1050" b="1" i="0" u="none" strike="noStrike" cap="none">
              <a:solidFill>
                <a:srgbClr val="B7B7B7"/>
              </a:solidFill>
              <a:latin typeface="Assistant"/>
              <a:ea typeface="Assistant"/>
              <a:cs typeface="Assistant"/>
              <a:sym typeface="Assistant"/>
            </a:endParaRPr>
          </a:p>
        </p:txBody>
      </p:sp>
      <p:sp>
        <p:nvSpPr>
          <p:cNvPr id="74" name="Google Shape;109;p3">
            <a:extLst>
              <a:ext uri="{FF2B5EF4-FFF2-40B4-BE49-F238E27FC236}">
                <a16:creationId xmlns:a16="http://schemas.microsoft.com/office/drawing/2014/main" id="{5B6C8ADF-5576-4ADF-A414-B0520C37F7B0}"/>
              </a:ext>
            </a:extLst>
          </p:cNvPr>
          <p:cNvSpPr txBox="1"/>
          <p:nvPr/>
        </p:nvSpPr>
        <p:spPr>
          <a:xfrm>
            <a:off x="3936205" y="4160075"/>
            <a:ext cx="1400176"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עיבוד, ניתוח נתונים וויזואליזציה</a:t>
            </a:r>
            <a:endParaRPr sz="1050" b="1" i="0" u="none" strike="noStrike" cap="none">
              <a:solidFill>
                <a:srgbClr val="B7B7B7"/>
              </a:solidFill>
              <a:latin typeface="Assistant"/>
              <a:ea typeface="Assistant"/>
              <a:cs typeface="Assistant"/>
              <a:sym typeface="Assistant"/>
            </a:endParaRPr>
          </a:p>
        </p:txBody>
      </p:sp>
      <p:grpSp>
        <p:nvGrpSpPr>
          <p:cNvPr id="2" name="קבוצה 1">
            <a:extLst>
              <a:ext uri="{FF2B5EF4-FFF2-40B4-BE49-F238E27FC236}">
                <a16:creationId xmlns:a16="http://schemas.microsoft.com/office/drawing/2014/main" id="{41152D8E-25CC-4C1A-A1E8-3D07D70CD7E2}"/>
              </a:ext>
            </a:extLst>
          </p:cNvPr>
          <p:cNvGrpSpPr/>
          <p:nvPr/>
        </p:nvGrpSpPr>
        <p:grpSpPr>
          <a:xfrm>
            <a:off x="5637102" y="790628"/>
            <a:ext cx="1391401" cy="917701"/>
            <a:chOff x="5789655" y="944914"/>
            <a:chExt cx="1391401" cy="917701"/>
          </a:xfrm>
        </p:grpSpPr>
        <p:sp>
          <p:nvSpPr>
            <p:cNvPr id="35" name="Google Shape;42;p2">
              <a:extLst>
                <a:ext uri="{FF2B5EF4-FFF2-40B4-BE49-F238E27FC236}">
                  <a16:creationId xmlns:a16="http://schemas.microsoft.com/office/drawing/2014/main" id="{9EADFB64-1698-46AD-A16A-9E08DEBACB05}"/>
                </a:ext>
              </a:extLst>
            </p:cNvPr>
            <p:cNvSpPr/>
            <p:nvPr/>
          </p:nvSpPr>
          <p:spPr>
            <a:xfrm>
              <a:off x="5789655" y="944914"/>
              <a:ext cx="1391401" cy="917701"/>
            </a:xfrm>
            <a:prstGeom prst="roundRect">
              <a:avLst>
                <a:gd name="adj" fmla="val 10318"/>
              </a:avLst>
            </a:prstGeom>
            <a:solidFill>
              <a:srgbClr val="918D8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2ACE6"/>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36" name="Google Shape;51;p2">
              <a:extLst>
                <a:ext uri="{FF2B5EF4-FFF2-40B4-BE49-F238E27FC236}">
                  <a16:creationId xmlns:a16="http://schemas.microsoft.com/office/drawing/2014/main" id="{5CA4318F-8E0A-40B5-B1FD-503570EF4486}"/>
                </a:ext>
              </a:extLst>
            </p:cNvPr>
            <p:cNvSpPr txBox="1"/>
            <p:nvPr/>
          </p:nvSpPr>
          <p:spPr>
            <a:xfrm>
              <a:off x="5938461" y="1353927"/>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איתור וזיהוי </a:t>
              </a:r>
              <a:br>
                <a:rPr lang="iw-IL" sz="1050" b="1" i="0" u="none" strike="noStrike" cap="none" dirty="0">
                  <a:solidFill>
                    <a:srgbClr val="FFFFFF"/>
                  </a:solidFill>
                  <a:latin typeface="Assistant"/>
                  <a:ea typeface="Assistant"/>
                  <a:cs typeface="Assistant"/>
                  <a:sym typeface="Assistant"/>
                </a:rPr>
              </a:br>
              <a:r>
                <a:rPr lang="iw-IL" sz="1050" b="1" i="0" u="none" strike="noStrike" cap="none" dirty="0">
                  <a:solidFill>
                    <a:srgbClr val="FFFFFF"/>
                  </a:solidFill>
                  <a:latin typeface="Assistant"/>
                  <a:ea typeface="Assistant"/>
                  <a:cs typeface="Assistant"/>
                  <a:sym typeface="Assistant"/>
                </a:rPr>
                <a:t>מקורות נתונים</a:t>
              </a:r>
              <a:endParaRPr sz="1050" b="1" i="0" u="none" strike="noStrike" cap="none" dirty="0">
                <a:solidFill>
                  <a:srgbClr val="000000"/>
                </a:solidFill>
                <a:latin typeface="Assistant"/>
                <a:ea typeface="Assistant"/>
                <a:cs typeface="Assistant"/>
                <a:sym typeface="Assistant"/>
              </a:endParaRPr>
            </a:p>
          </p:txBody>
        </p:sp>
        <p:pic>
          <p:nvPicPr>
            <p:cNvPr id="37" name="Google Shape;59;p2" descr="Google Shape;92;p14">
              <a:extLst>
                <a:ext uri="{FF2B5EF4-FFF2-40B4-BE49-F238E27FC236}">
                  <a16:creationId xmlns:a16="http://schemas.microsoft.com/office/drawing/2014/main" id="{0663DB77-3D70-4BEB-88FE-6D49C5CC5BA6}"/>
                </a:ext>
              </a:extLst>
            </p:cNvPr>
            <p:cNvPicPr preferRelativeResize="0"/>
            <p:nvPr/>
          </p:nvPicPr>
          <p:blipFill rotWithShape="1">
            <a:blip r:embed="rId13">
              <a:alphaModFix/>
            </a:blip>
            <a:srcRect/>
            <a:stretch/>
          </p:blipFill>
          <p:spPr>
            <a:xfrm>
              <a:off x="6309023" y="1076873"/>
              <a:ext cx="352650" cy="319221"/>
            </a:xfrm>
            <a:prstGeom prst="rect">
              <a:avLst/>
            </a:prstGeom>
            <a:noFill/>
            <a:ln>
              <a:noFill/>
            </a:ln>
          </p:spPr>
        </p:pic>
      </p:grpSp>
    </p:spTree>
    <p:extLst>
      <p:ext uri="{BB962C8B-B14F-4D97-AF65-F5344CB8AC3E}">
        <p14:creationId xmlns:p14="http://schemas.microsoft.com/office/powerpoint/2010/main" val="358107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4</a:t>
            </a:fld>
            <a:endParaRPr sz="900" b="0" i="0" u="none" strike="noStrike" cap="none">
              <a:solidFill>
                <a:srgbClr val="232752"/>
              </a:solidFill>
              <a:latin typeface="Assistant SemiBold"/>
              <a:ea typeface="Assistant SemiBold"/>
              <a:cs typeface="Assistant SemiBold"/>
              <a:sym typeface="Assistant SemiBold"/>
            </a:endParaRPr>
          </a:p>
        </p:txBody>
      </p:sp>
      <p:sp>
        <p:nvSpPr>
          <p:cNvPr id="40" name="Google Shape;75;p3">
            <a:extLst>
              <a:ext uri="{FF2B5EF4-FFF2-40B4-BE49-F238E27FC236}">
                <a16:creationId xmlns:a16="http://schemas.microsoft.com/office/drawing/2014/main" id="{E45E6935-DAD5-45D6-BF3E-2AEE51EAC61B}"/>
              </a:ext>
            </a:extLst>
          </p:cNvPr>
          <p:cNvSpPr/>
          <p:nvPr/>
        </p:nvSpPr>
        <p:spPr>
          <a:xfrm>
            <a:off x="3917245" y="2129769"/>
            <a:ext cx="1391400" cy="917701"/>
          </a:xfrm>
          <a:prstGeom prst="roundRect">
            <a:avLst>
              <a:gd name="adj" fmla="val 10318"/>
            </a:avLst>
          </a:prstGeom>
          <a:solidFill>
            <a:srgbClr val="F3F3F3"/>
          </a:solidFill>
          <a:ln w="9525" cap="flat" cmpd="sng">
            <a:solidFill>
              <a:srgbClr val="D9D9D9"/>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1" name="Google Shape;76;p3" descr="Google Shape;136;p15">
            <a:extLst>
              <a:ext uri="{FF2B5EF4-FFF2-40B4-BE49-F238E27FC236}">
                <a16:creationId xmlns:a16="http://schemas.microsoft.com/office/drawing/2014/main" id="{F4E2E4F6-15A6-4B8C-85F8-532A46A83D1A}"/>
              </a:ext>
            </a:extLst>
          </p:cNvPr>
          <p:cNvPicPr preferRelativeResize="0"/>
          <p:nvPr/>
        </p:nvPicPr>
        <p:blipFill rotWithShape="1">
          <a:blip r:embed="rId3">
            <a:alphaModFix amt="30000"/>
          </a:blip>
          <a:srcRect/>
          <a:stretch/>
        </p:blipFill>
        <p:spPr>
          <a:xfrm>
            <a:off x="4631864" y="1867847"/>
            <a:ext cx="1128479" cy="1056765"/>
          </a:xfrm>
          <a:prstGeom prst="rect">
            <a:avLst/>
          </a:prstGeom>
          <a:noFill/>
          <a:ln>
            <a:noFill/>
          </a:ln>
        </p:spPr>
      </p:pic>
      <p:pic>
        <p:nvPicPr>
          <p:cNvPr id="42" name="Google Shape;77;p3" descr="Google Shape;137;p15">
            <a:extLst>
              <a:ext uri="{FF2B5EF4-FFF2-40B4-BE49-F238E27FC236}">
                <a16:creationId xmlns:a16="http://schemas.microsoft.com/office/drawing/2014/main" id="{2C4BFA59-0457-46E5-8565-19F6F4E38833}"/>
              </a:ext>
            </a:extLst>
          </p:cNvPr>
          <p:cNvPicPr preferRelativeResize="0"/>
          <p:nvPr/>
        </p:nvPicPr>
        <p:blipFill rotWithShape="1">
          <a:blip r:embed="rId4">
            <a:alphaModFix amt="30000"/>
          </a:blip>
          <a:srcRect/>
          <a:stretch/>
        </p:blipFill>
        <p:spPr>
          <a:xfrm>
            <a:off x="3598938" y="2544231"/>
            <a:ext cx="1093658" cy="772650"/>
          </a:xfrm>
          <a:prstGeom prst="rect">
            <a:avLst/>
          </a:prstGeom>
          <a:noFill/>
          <a:ln>
            <a:noFill/>
          </a:ln>
        </p:spPr>
      </p:pic>
      <p:sp>
        <p:nvSpPr>
          <p:cNvPr id="43" name="Google Shape;78;p3">
            <a:extLst>
              <a:ext uri="{FF2B5EF4-FFF2-40B4-BE49-F238E27FC236}">
                <a16:creationId xmlns:a16="http://schemas.microsoft.com/office/drawing/2014/main" id="{B256008D-F1F8-4653-A1FF-A9A0FE96E83C}"/>
              </a:ext>
            </a:extLst>
          </p:cNvPr>
          <p:cNvSpPr txBox="1"/>
          <p:nvPr/>
        </p:nvSpPr>
        <p:spPr>
          <a:xfrm>
            <a:off x="4066147" y="2329994"/>
            <a:ext cx="1093800" cy="600300"/>
          </a:xfrm>
          <a:prstGeom prst="rect">
            <a:avLst/>
          </a:prstGeom>
          <a:noFill/>
          <a:ln>
            <a:noFill/>
          </a:ln>
        </p:spPr>
        <p:txBody>
          <a:bodyPr spcFirstLastPara="1" wrap="square" lIns="91400" tIns="91400" rIns="91400" bIns="91400" anchor="t" anchorCtr="0">
            <a:spAutoFit/>
          </a:bodyPr>
          <a:lstStyle/>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אינפואתיקה </a:t>
            </a:r>
            <a:endParaRPr sz="1400" b="0" i="0" u="none" strike="noStrike" cap="none">
              <a:solidFill>
                <a:srgbClr val="000000"/>
              </a:solidFill>
              <a:latin typeface="Arial"/>
              <a:ea typeface="Arial"/>
              <a:cs typeface="Arial"/>
              <a:sym typeface="Arial"/>
            </a:endParaRPr>
          </a:p>
          <a:p>
            <a:pPr marL="0" marR="0" lvl="0" indent="0" algn="ctr" rtl="1">
              <a:lnSpc>
                <a:spcPct val="125000"/>
              </a:lnSpc>
              <a:spcBef>
                <a:spcPts val="0"/>
              </a:spcBef>
              <a:spcAft>
                <a:spcPts val="0"/>
              </a:spcAft>
              <a:buClr>
                <a:srgbClr val="CDCDCD"/>
              </a:buClr>
              <a:buSzPts val="1200"/>
              <a:buFont typeface="Assistant ExtraBold"/>
              <a:buNone/>
            </a:pPr>
            <a:r>
              <a:rPr lang="iw-IL" sz="1200" b="0" i="0" u="none" strike="noStrike" cap="none">
                <a:solidFill>
                  <a:srgbClr val="CDCDCD"/>
                </a:solidFill>
                <a:latin typeface="Assistant ExtraBold"/>
                <a:ea typeface="Assistant ExtraBold"/>
                <a:cs typeface="Assistant ExtraBold"/>
                <a:sym typeface="Assistant ExtraBold"/>
              </a:rPr>
              <a:t>וניהול ידע</a:t>
            </a:r>
            <a:endParaRPr sz="1400" b="0" i="0" u="none" strike="noStrike" cap="none">
              <a:solidFill>
                <a:srgbClr val="000000"/>
              </a:solidFill>
              <a:latin typeface="Arial"/>
              <a:ea typeface="Arial"/>
              <a:cs typeface="Arial"/>
              <a:sym typeface="Arial"/>
            </a:endParaRPr>
          </a:p>
        </p:txBody>
      </p:sp>
      <p:sp>
        <p:nvSpPr>
          <p:cNvPr id="44" name="Google Shape;79;p3">
            <a:extLst>
              <a:ext uri="{FF2B5EF4-FFF2-40B4-BE49-F238E27FC236}">
                <a16:creationId xmlns:a16="http://schemas.microsoft.com/office/drawing/2014/main" id="{6F7C4DB4-704B-437F-BA88-02E2582A1FF3}"/>
              </a:ext>
            </a:extLst>
          </p:cNvPr>
          <p:cNvSpPr/>
          <p:nvPr/>
        </p:nvSpPr>
        <p:spPr>
          <a:xfrm>
            <a:off x="1533150" y="889065"/>
            <a:ext cx="6077700" cy="3154500"/>
          </a:xfrm>
          <a:prstGeom prst="ellipse">
            <a:avLst/>
          </a:prstGeom>
          <a:noFill/>
          <a:ln w="19050" cap="flat" cmpd="sng">
            <a:solidFill>
              <a:srgbClr val="918D8E"/>
            </a:solidFill>
            <a:prstDash val="dot"/>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5" name="Google Shape;80;p3" descr="Google Shape;108;p15">
            <a:extLst>
              <a:ext uri="{FF2B5EF4-FFF2-40B4-BE49-F238E27FC236}">
                <a16:creationId xmlns:a16="http://schemas.microsoft.com/office/drawing/2014/main" id="{B3AC733E-42D1-44EC-BAAA-44E3122DB9DA}"/>
              </a:ext>
            </a:extLst>
          </p:cNvPr>
          <p:cNvPicPr preferRelativeResize="0"/>
          <p:nvPr/>
        </p:nvPicPr>
        <p:blipFill rotWithShape="1">
          <a:blip r:embed="rId5">
            <a:alphaModFix amt="30000"/>
          </a:blip>
          <a:srcRect/>
          <a:stretch/>
        </p:blipFill>
        <p:spPr>
          <a:xfrm>
            <a:off x="3676244" y="2192070"/>
            <a:ext cx="450136" cy="448200"/>
          </a:xfrm>
          <a:prstGeom prst="rect">
            <a:avLst/>
          </a:prstGeom>
          <a:noFill/>
          <a:ln>
            <a:noFill/>
          </a:ln>
        </p:spPr>
      </p:pic>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a:buSzPts val="1400"/>
            </a:pPr>
            <a:endParaRPr>
              <a:latin typeface="Assistant"/>
              <a:cs typeface="Assistant"/>
              <a:sym typeface="Assistant"/>
            </a:endParaRPr>
          </a:p>
        </p:txBody>
      </p:sp>
      <p:sp>
        <p:nvSpPr>
          <p:cNvPr id="55" name="Google Shape;87;p3">
            <a:extLst>
              <a:ext uri="{FF2B5EF4-FFF2-40B4-BE49-F238E27FC236}">
                <a16:creationId xmlns:a16="http://schemas.microsoft.com/office/drawing/2014/main" id="{36627861-2F7E-4385-80EB-CB429846A70C}"/>
              </a:ext>
            </a:extLst>
          </p:cNvPr>
          <p:cNvSpPr/>
          <p:nvPr/>
        </p:nvSpPr>
        <p:spPr>
          <a:xfrm>
            <a:off x="2164970" y="827904"/>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6" name="Google Shape;88;p3">
            <a:extLst>
              <a:ext uri="{FF2B5EF4-FFF2-40B4-BE49-F238E27FC236}">
                <a16:creationId xmlns:a16="http://schemas.microsoft.com/office/drawing/2014/main" id="{C08D9483-5794-4D6B-A653-2C897B3C48C8}"/>
              </a:ext>
            </a:extLst>
          </p:cNvPr>
          <p:cNvSpPr/>
          <p:nvPr/>
        </p:nvSpPr>
        <p:spPr>
          <a:xfrm>
            <a:off x="1109562" y="2035125"/>
            <a:ext cx="1391401" cy="917700"/>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7" name="Google Shape;89;p3">
            <a:extLst>
              <a:ext uri="{FF2B5EF4-FFF2-40B4-BE49-F238E27FC236}">
                <a16:creationId xmlns:a16="http://schemas.microsoft.com/office/drawing/2014/main" id="{D54A50E4-117B-446F-8566-4A6615A6316B}"/>
              </a:ext>
            </a:extLst>
          </p:cNvPr>
          <p:cNvSpPr/>
          <p:nvPr/>
        </p:nvSpPr>
        <p:spPr>
          <a:xfrm>
            <a:off x="2164982" y="3242386"/>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58" name="Google Shape;90;p3">
            <a:extLst>
              <a:ext uri="{FF2B5EF4-FFF2-40B4-BE49-F238E27FC236}">
                <a16:creationId xmlns:a16="http://schemas.microsoft.com/office/drawing/2014/main" id="{1D6789DA-9131-43C8-A502-FEFC5F5BE1BA}"/>
              </a:ext>
            </a:extLst>
          </p:cNvPr>
          <p:cNvSpPr/>
          <p:nvPr/>
        </p:nvSpPr>
        <p:spPr>
          <a:xfrm>
            <a:off x="3942922" y="3754558"/>
            <a:ext cx="1391401" cy="917701"/>
          </a:xfrm>
          <a:prstGeom prst="roundRect">
            <a:avLst>
              <a:gd name="adj" fmla="val 10318"/>
            </a:avLst>
          </a:prstGeom>
          <a:solidFill>
            <a:srgbClr val="F3F3F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61" name="Google Shape;93;p3" descr="Google Shape;132;p15">
            <a:extLst>
              <a:ext uri="{FF2B5EF4-FFF2-40B4-BE49-F238E27FC236}">
                <a16:creationId xmlns:a16="http://schemas.microsoft.com/office/drawing/2014/main" id="{F3882C94-CAD1-4896-8C3D-982D2039E960}"/>
              </a:ext>
            </a:extLst>
          </p:cNvPr>
          <p:cNvPicPr preferRelativeResize="0"/>
          <p:nvPr/>
        </p:nvPicPr>
        <p:blipFill rotWithShape="1">
          <a:blip r:embed="rId6">
            <a:alphaModFix amt="30000"/>
          </a:blip>
          <a:srcRect/>
          <a:stretch/>
        </p:blipFill>
        <p:spPr>
          <a:xfrm>
            <a:off x="2672981" y="952070"/>
            <a:ext cx="375370" cy="339784"/>
          </a:xfrm>
          <a:prstGeom prst="rect">
            <a:avLst/>
          </a:prstGeom>
          <a:noFill/>
          <a:ln>
            <a:noFill/>
          </a:ln>
        </p:spPr>
      </p:pic>
      <p:pic>
        <p:nvPicPr>
          <p:cNvPr id="62" name="Google Shape;94;p3" descr="Google Shape;133;p15">
            <a:extLst>
              <a:ext uri="{FF2B5EF4-FFF2-40B4-BE49-F238E27FC236}">
                <a16:creationId xmlns:a16="http://schemas.microsoft.com/office/drawing/2014/main" id="{2605D778-A796-408C-BF8F-E5182DEF382A}"/>
              </a:ext>
            </a:extLst>
          </p:cNvPr>
          <p:cNvPicPr preferRelativeResize="0"/>
          <p:nvPr/>
        </p:nvPicPr>
        <p:blipFill rotWithShape="1">
          <a:blip r:embed="rId7">
            <a:alphaModFix amt="30000"/>
          </a:blip>
          <a:srcRect/>
          <a:stretch/>
        </p:blipFill>
        <p:spPr>
          <a:xfrm>
            <a:off x="1645578" y="2185853"/>
            <a:ext cx="319221" cy="288954"/>
          </a:xfrm>
          <a:prstGeom prst="rect">
            <a:avLst/>
          </a:prstGeom>
          <a:noFill/>
          <a:ln>
            <a:noFill/>
          </a:ln>
        </p:spPr>
      </p:pic>
      <p:pic>
        <p:nvPicPr>
          <p:cNvPr id="63" name="Google Shape;96;p3" descr="Google Shape;143;p15">
            <a:extLst>
              <a:ext uri="{FF2B5EF4-FFF2-40B4-BE49-F238E27FC236}">
                <a16:creationId xmlns:a16="http://schemas.microsoft.com/office/drawing/2014/main" id="{8E63E265-9B29-4076-8FC8-C11B5209F2C8}"/>
              </a:ext>
            </a:extLst>
          </p:cNvPr>
          <p:cNvPicPr preferRelativeResize="0"/>
          <p:nvPr/>
        </p:nvPicPr>
        <p:blipFill rotWithShape="1">
          <a:blip r:embed="rId8">
            <a:alphaModFix amt="30000"/>
          </a:blip>
          <a:srcRect/>
          <a:stretch/>
        </p:blipFill>
        <p:spPr>
          <a:xfrm>
            <a:off x="4462276" y="653950"/>
            <a:ext cx="352632" cy="319200"/>
          </a:xfrm>
          <a:prstGeom prst="rect">
            <a:avLst/>
          </a:prstGeom>
          <a:noFill/>
          <a:ln>
            <a:noFill/>
          </a:ln>
        </p:spPr>
      </p:pic>
      <p:pic>
        <p:nvPicPr>
          <p:cNvPr id="64" name="Google Shape;97;p3" descr="תמונה 2">
            <a:extLst>
              <a:ext uri="{FF2B5EF4-FFF2-40B4-BE49-F238E27FC236}">
                <a16:creationId xmlns:a16="http://schemas.microsoft.com/office/drawing/2014/main" id="{3130510E-02E4-4B26-8546-E7EAFCCFDEB2}"/>
              </a:ext>
            </a:extLst>
          </p:cNvPr>
          <p:cNvPicPr preferRelativeResize="0"/>
          <p:nvPr/>
        </p:nvPicPr>
        <p:blipFill rotWithShape="1">
          <a:blip r:embed="rId9">
            <a:alphaModFix amt="30000"/>
          </a:blip>
          <a:srcRect/>
          <a:stretch/>
        </p:blipFill>
        <p:spPr>
          <a:xfrm>
            <a:off x="2679405" y="3390141"/>
            <a:ext cx="330672" cy="319091"/>
          </a:xfrm>
          <a:prstGeom prst="rect">
            <a:avLst/>
          </a:prstGeom>
          <a:noFill/>
          <a:ln>
            <a:noFill/>
          </a:ln>
        </p:spPr>
      </p:pic>
      <p:pic>
        <p:nvPicPr>
          <p:cNvPr id="65" name="Google Shape;100;p3" descr="תמונה 169">
            <a:extLst>
              <a:ext uri="{FF2B5EF4-FFF2-40B4-BE49-F238E27FC236}">
                <a16:creationId xmlns:a16="http://schemas.microsoft.com/office/drawing/2014/main" id="{DAD305BF-7E9A-49EC-BD04-C9BAB1BF9057}"/>
              </a:ext>
            </a:extLst>
          </p:cNvPr>
          <p:cNvPicPr preferRelativeResize="0"/>
          <p:nvPr/>
        </p:nvPicPr>
        <p:blipFill rotWithShape="1">
          <a:blip r:embed="rId10">
            <a:alphaModFix amt="30415"/>
          </a:blip>
          <a:srcRect/>
          <a:stretch/>
        </p:blipFill>
        <p:spPr>
          <a:xfrm>
            <a:off x="4462277" y="3863354"/>
            <a:ext cx="352663" cy="319221"/>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dirty="0">
                <a:solidFill>
                  <a:srgbClr val="B7B7B7"/>
                </a:solidFill>
                <a:latin typeface="Assistant"/>
                <a:cs typeface="Assistant"/>
                <a:sym typeface="Assistant"/>
              </a:rPr>
              <a:t>הגדרת הבעיה</a:t>
            </a:r>
            <a:endParaRPr sz="1050" b="1" dirty="0">
              <a:solidFill>
                <a:srgbClr val="B7B7B7"/>
              </a:solidFill>
              <a:latin typeface="Assistant"/>
              <a:cs typeface="Assistant"/>
              <a:sym typeface="Assistant"/>
            </a:endParaRPr>
          </a:p>
        </p:txBody>
      </p:sp>
      <p:sp>
        <p:nvSpPr>
          <p:cNvPr id="71" name="Google Shape;106;p3">
            <a:extLst>
              <a:ext uri="{FF2B5EF4-FFF2-40B4-BE49-F238E27FC236}">
                <a16:creationId xmlns:a16="http://schemas.microsoft.com/office/drawing/2014/main" id="{36A87F28-ADB3-4DEF-99E0-F6A4183707B0}"/>
              </a:ext>
            </a:extLst>
          </p:cNvPr>
          <p:cNvSpPr txBox="1"/>
          <p:nvPr/>
        </p:nvSpPr>
        <p:spPr>
          <a:xfrm>
            <a:off x="2313776" y="131947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dirty="0">
                <a:solidFill>
                  <a:srgbClr val="B7B7B7"/>
                </a:solidFill>
                <a:latin typeface="Assistant"/>
                <a:ea typeface="Assistant"/>
                <a:cs typeface="Assistant"/>
                <a:sym typeface="Assistant"/>
              </a:rPr>
              <a:t>משוב</a:t>
            </a:r>
            <a:endParaRPr sz="1050" b="1" i="0" u="none" strike="noStrike" cap="none" dirty="0">
              <a:solidFill>
                <a:srgbClr val="B7B7B7"/>
              </a:solidFill>
              <a:latin typeface="Assistant"/>
              <a:ea typeface="Assistant"/>
              <a:cs typeface="Assistant"/>
              <a:sym typeface="Assistant"/>
            </a:endParaRPr>
          </a:p>
        </p:txBody>
      </p:sp>
      <p:sp>
        <p:nvSpPr>
          <p:cNvPr id="72" name="Google Shape;107;p3">
            <a:extLst>
              <a:ext uri="{FF2B5EF4-FFF2-40B4-BE49-F238E27FC236}">
                <a16:creationId xmlns:a16="http://schemas.microsoft.com/office/drawing/2014/main" id="{3D2C763F-4025-4C2D-B44B-A89A018F5C1E}"/>
              </a:ext>
            </a:extLst>
          </p:cNvPr>
          <p:cNvSpPr txBox="1"/>
          <p:nvPr/>
        </p:nvSpPr>
        <p:spPr>
          <a:xfrm>
            <a:off x="1258369" y="2483156"/>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קבלת החלטות</a:t>
            </a:r>
            <a:endParaRPr sz="1050" b="1" i="0" u="none" strike="noStrike" cap="none">
              <a:solidFill>
                <a:srgbClr val="B7B7B7"/>
              </a:solidFill>
              <a:latin typeface="Assistant"/>
              <a:ea typeface="Assistant"/>
              <a:cs typeface="Assistant"/>
              <a:sym typeface="Assistant"/>
            </a:endParaRPr>
          </a:p>
        </p:txBody>
      </p:sp>
      <p:sp>
        <p:nvSpPr>
          <p:cNvPr id="73" name="Google Shape;108;p3">
            <a:extLst>
              <a:ext uri="{FF2B5EF4-FFF2-40B4-BE49-F238E27FC236}">
                <a16:creationId xmlns:a16="http://schemas.microsoft.com/office/drawing/2014/main" id="{20394538-CCBC-44A5-9CDC-C441E9E21589}"/>
              </a:ext>
            </a:extLst>
          </p:cNvPr>
          <p:cNvSpPr txBox="1"/>
          <p:nvPr/>
        </p:nvSpPr>
        <p:spPr>
          <a:xfrm>
            <a:off x="2313789" y="3700738"/>
            <a:ext cx="1093801" cy="346216"/>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פרזנטציה</a:t>
            </a:r>
            <a:endParaRPr sz="1050" b="1" i="0" u="none" strike="noStrike" cap="none">
              <a:solidFill>
                <a:srgbClr val="B7B7B7"/>
              </a:solidFill>
              <a:latin typeface="Assistant"/>
              <a:ea typeface="Assistant"/>
              <a:cs typeface="Assistant"/>
              <a:sym typeface="Assistant"/>
            </a:endParaRPr>
          </a:p>
        </p:txBody>
      </p:sp>
      <p:sp>
        <p:nvSpPr>
          <p:cNvPr id="74" name="Google Shape;109;p3">
            <a:extLst>
              <a:ext uri="{FF2B5EF4-FFF2-40B4-BE49-F238E27FC236}">
                <a16:creationId xmlns:a16="http://schemas.microsoft.com/office/drawing/2014/main" id="{5B6C8ADF-5576-4ADF-A414-B0520C37F7B0}"/>
              </a:ext>
            </a:extLst>
          </p:cNvPr>
          <p:cNvSpPr txBox="1"/>
          <p:nvPr/>
        </p:nvSpPr>
        <p:spPr>
          <a:xfrm>
            <a:off x="3936205" y="4160075"/>
            <a:ext cx="1400176"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B7B7B7"/>
              </a:buClr>
              <a:buSzPts val="1050"/>
              <a:buFont typeface="Assistant"/>
              <a:buNone/>
            </a:pPr>
            <a:r>
              <a:rPr lang="iw-IL" sz="1050" b="1" i="0" u="none" strike="noStrike" cap="none">
                <a:solidFill>
                  <a:srgbClr val="B7B7B7"/>
                </a:solidFill>
                <a:latin typeface="Assistant"/>
                <a:ea typeface="Assistant"/>
                <a:cs typeface="Assistant"/>
                <a:sym typeface="Assistant"/>
              </a:rPr>
              <a:t>עיבוד, ניתוח נתונים וויזואליזציה</a:t>
            </a:r>
            <a:endParaRPr sz="1050" b="1" i="0" u="none" strike="noStrike" cap="none">
              <a:solidFill>
                <a:srgbClr val="B7B7B7"/>
              </a:solidFill>
              <a:latin typeface="Assistant"/>
              <a:ea typeface="Assistant"/>
              <a:cs typeface="Assistant"/>
              <a:sym typeface="Assistant"/>
            </a:endParaRPr>
          </a:p>
        </p:txBody>
      </p:sp>
      <p:grpSp>
        <p:nvGrpSpPr>
          <p:cNvPr id="2" name="קבוצה 1">
            <a:extLst>
              <a:ext uri="{FF2B5EF4-FFF2-40B4-BE49-F238E27FC236}">
                <a16:creationId xmlns:a16="http://schemas.microsoft.com/office/drawing/2014/main" id="{41152D8E-25CC-4C1A-A1E8-3D07D70CD7E2}"/>
              </a:ext>
            </a:extLst>
          </p:cNvPr>
          <p:cNvGrpSpPr/>
          <p:nvPr/>
        </p:nvGrpSpPr>
        <p:grpSpPr>
          <a:xfrm>
            <a:off x="5637102" y="790628"/>
            <a:ext cx="1391401" cy="917701"/>
            <a:chOff x="5789655" y="944914"/>
            <a:chExt cx="1391401" cy="917701"/>
          </a:xfrm>
        </p:grpSpPr>
        <p:sp>
          <p:nvSpPr>
            <p:cNvPr id="35" name="Google Shape;42;p2">
              <a:extLst>
                <a:ext uri="{FF2B5EF4-FFF2-40B4-BE49-F238E27FC236}">
                  <a16:creationId xmlns:a16="http://schemas.microsoft.com/office/drawing/2014/main" id="{9EADFB64-1698-46AD-A16A-9E08DEBACB05}"/>
                </a:ext>
              </a:extLst>
            </p:cNvPr>
            <p:cNvSpPr/>
            <p:nvPr/>
          </p:nvSpPr>
          <p:spPr>
            <a:xfrm>
              <a:off x="5789655" y="944914"/>
              <a:ext cx="1391401" cy="917701"/>
            </a:xfrm>
            <a:prstGeom prst="roundRect">
              <a:avLst>
                <a:gd name="adj" fmla="val 10318"/>
              </a:avLst>
            </a:prstGeom>
            <a:solidFill>
              <a:srgbClr val="918D8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2ACE6"/>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36" name="Google Shape;51;p2">
              <a:extLst>
                <a:ext uri="{FF2B5EF4-FFF2-40B4-BE49-F238E27FC236}">
                  <a16:creationId xmlns:a16="http://schemas.microsoft.com/office/drawing/2014/main" id="{5CA4318F-8E0A-40B5-B1FD-503570EF4486}"/>
                </a:ext>
              </a:extLst>
            </p:cNvPr>
            <p:cNvSpPr txBox="1"/>
            <p:nvPr/>
          </p:nvSpPr>
          <p:spPr>
            <a:xfrm>
              <a:off x="5938461" y="1353927"/>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איתור וזיהוי </a:t>
              </a:r>
              <a:br>
                <a:rPr lang="iw-IL" sz="1050" b="1" i="0" u="none" strike="noStrike" cap="none" dirty="0">
                  <a:solidFill>
                    <a:srgbClr val="FFFFFF"/>
                  </a:solidFill>
                  <a:latin typeface="Assistant"/>
                  <a:ea typeface="Assistant"/>
                  <a:cs typeface="Assistant"/>
                  <a:sym typeface="Assistant"/>
                </a:rPr>
              </a:br>
              <a:r>
                <a:rPr lang="iw-IL" sz="1050" b="1" i="0" u="none" strike="noStrike" cap="none" dirty="0">
                  <a:solidFill>
                    <a:srgbClr val="FFFFFF"/>
                  </a:solidFill>
                  <a:latin typeface="Assistant"/>
                  <a:ea typeface="Assistant"/>
                  <a:cs typeface="Assistant"/>
                  <a:sym typeface="Assistant"/>
                </a:rPr>
                <a:t>מקורות נתונים</a:t>
              </a:r>
              <a:endParaRPr sz="1050" b="1" i="0" u="none" strike="noStrike" cap="none" dirty="0">
                <a:solidFill>
                  <a:srgbClr val="000000"/>
                </a:solidFill>
                <a:latin typeface="Assistant"/>
                <a:ea typeface="Assistant"/>
                <a:cs typeface="Assistant"/>
                <a:sym typeface="Assistant"/>
              </a:endParaRPr>
            </a:p>
          </p:txBody>
        </p:sp>
        <p:pic>
          <p:nvPicPr>
            <p:cNvPr id="37" name="Google Shape;59;p2" descr="Google Shape;92;p14">
              <a:extLst>
                <a:ext uri="{FF2B5EF4-FFF2-40B4-BE49-F238E27FC236}">
                  <a16:creationId xmlns:a16="http://schemas.microsoft.com/office/drawing/2014/main" id="{0663DB77-3D70-4BEB-88FE-6D49C5CC5BA6}"/>
                </a:ext>
              </a:extLst>
            </p:cNvPr>
            <p:cNvPicPr preferRelativeResize="0"/>
            <p:nvPr/>
          </p:nvPicPr>
          <p:blipFill rotWithShape="1">
            <a:blip r:embed="rId11">
              <a:alphaModFix/>
            </a:blip>
            <a:srcRect/>
            <a:stretch/>
          </p:blipFill>
          <p:spPr>
            <a:xfrm>
              <a:off x="6309023" y="1076873"/>
              <a:ext cx="352650" cy="319221"/>
            </a:xfrm>
            <a:prstGeom prst="rect">
              <a:avLst/>
            </a:prstGeom>
            <a:noFill/>
            <a:ln>
              <a:noFill/>
            </a:ln>
          </p:spPr>
        </p:pic>
      </p:grpSp>
      <p:grpSp>
        <p:nvGrpSpPr>
          <p:cNvPr id="47" name="קבוצה 46">
            <a:extLst>
              <a:ext uri="{FF2B5EF4-FFF2-40B4-BE49-F238E27FC236}">
                <a16:creationId xmlns:a16="http://schemas.microsoft.com/office/drawing/2014/main" id="{4CA3F8EB-4773-4315-A889-F8A25A456546}"/>
              </a:ext>
            </a:extLst>
          </p:cNvPr>
          <p:cNvGrpSpPr/>
          <p:nvPr/>
        </p:nvGrpSpPr>
        <p:grpSpPr>
          <a:xfrm>
            <a:off x="5651929" y="3241887"/>
            <a:ext cx="1391401" cy="917701"/>
            <a:chOff x="5637200" y="3242398"/>
            <a:chExt cx="1391401" cy="917701"/>
          </a:xfrm>
        </p:grpSpPr>
        <p:sp>
          <p:nvSpPr>
            <p:cNvPr id="48" name="Google Shape;38;p2">
              <a:extLst>
                <a:ext uri="{FF2B5EF4-FFF2-40B4-BE49-F238E27FC236}">
                  <a16:creationId xmlns:a16="http://schemas.microsoft.com/office/drawing/2014/main" id="{06FAC4DA-610C-4D6C-A533-5A50FB31F03C}"/>
                </a:ext>
              </a:extLst>
            </p:cNvPr>
            <p:cNvSpPr/>
            <p:nvPr/>
          </p:nvSpPr>
          <p:spPr>
            <a:xfrm>
              <a:off x="5637200" y="3242398"/>
              <a:ext cx="1391401" cy="917701"/>
            </a:xfrm>
            <a:prstGeom prst="roundRect">
              <a:avLst>
                <a:gd name="adj" fmla="val 10318"/>
              </a:avLst>
            </a:prstGeom>
            <a:solidFill>
              <a:srgbClr val="E0A31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ACE6"/>
                </a:buClr>
                <a:buSzPts val="1400"/>
                <a:buFont typeface="Arial"/>
                <a:buNone/>
              </a:pPr>
              <a:endParaRPr sz="1400" b="0" i="0" u="none" strike="noStrike" cap="none">
                <a:solidFill>
                  <a:srgbClr val="000000"/>
                </a:solidFill>
                <a:latin typeface="Assistant"/>
                <a:ea typeface="Assistant"/>
                <a:cs typeface="Assistant"/>
                <a:sym typeface="Assistant"/>
              </a:endParaRPr>
            </a:p>
          </p:txBody>
        </p:sp>
        <p:pic>
          <p:nvPicPr>
            <p:cNvPr id="49" name="Google Shape;40;p2" descr="Google Shape;74;p14">
              <a:extLst>
                <a:ext uri="{FF2B5EF4-FFF2-40B4-BE49-F238E27FC236}">
                  <a16:creationId xmlns:a16="http://schemas.microsoft.com/office/drawing/2014/main" id="{2FB20852-9A4A-4689-83E0-C58435167DA2}"/>
                </a:ext>
              </a:extLst>
            </p:cNvPr>
            <p:cNvPicPr preferRelativeResize="0"/>
            <p:nvPr/>
          </p:nvPicPr>
          <p:blipFill rotWithShape="1">
            <a:blip r:embed="rId12">
              <a:alphaModFix/>
            </a:blip>
            <a:srcRect/>
            <a:stretch/>
          </p:blipFill>
          <p:spPr>
            <a:xfrm>
              <a:off x="6178096" y="3402014"/>
              <a:ext cx="309415" cy="280077"/>
            </a:xfrm>
            <a:prstGeom prst="rect">
              <a:avLst/>
            </a:prstGeom>
            <a:noFill/>
            <a:ln>
              <a:noFill/>
            </a:ln>
          </p:spPr>
        </p:pic>
        <p:sp>
          <p:nvSpPr>
            <p:cNvPr id="50" name="Google Shape;49;p2">
              <a:extLst>
                <a:ext uri="{FF2B5EF4-FFF2-40B4-BE49-F238E27FC236}">
                  <a16:creationId xmlns:a16="http://schemas.microsoft.com/office/drawing/2014/main" id="{86175709-6066-4BE5-BCE7-0227F5CAE643}"/>
                </a:ext>
              </a:extLst>
            </p:cNvPr>
            <p:cNvSpPr txBox="1"/>
            <p:nvPr/>
          </p:nvSpPr>
          <p:spPr>
            <a:xfrm>
              <a:off x="5786006" y="3651410"/>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chemeClr val="lt1"/>
                </a:buClr>
                <a:buSzPts val="1050"/>
                <a:buFont typeface="Assistant"/>
                <a:buNone/>
              </a:pPr>
              <a:r>
                <a:rPr lang="iw-IL" sz="1050" b="1" i="0" u="none" strike="noStrike" cap="none">
                  <a:solidFill>
                    <a:schemeClr val="lt1"/>
                  </a:solidFill>
                  <a:latin typeface="Assistant"/>
                  <a:ea typeface="Assistant"/>
                  <a:cs typeface="Assistant"/>
                  <a:sym typeface="Assistant"/>
                </a:rPr>
                <a:t>ניקוי ואינטגרציה</a:t>
              </a:r>
              <a:endParaRPr sz="1050" b="1" i="0" u="none" strike="noStrike" cap="none">
                <a:solidFill>
                  <a:schemeClr val="lt1"/>
                </a:solidFill>
                <a:latin typeface="Assistant"/>
                <a:ea typeface="Assistant"/>
                <a:cs typeface="Assistant"/>
                <a:sym typeface="Assistant"/>
              </a:endParaRPr>
            </a:p>
            <a:p>
              <a:pPr marL="0" marR="0" lvl="0" indent="0" algn="ctr" rtl="1">
                <a:lnSpc>
                  <a:spcPct val="100000"/>
                </a:lnSpc>
                <a:spcBef>
                  <a:spcPts val="0"/>
                </a:spcBef>
                <a:spcAft>
                  <a:spcPts val="0"/>
                </a:spcAft>
                <a:buClr>
                  <a:schemeClr val="lt1"/>
                </a:buClr>
                <a:buSzPts val="1050"/>
                <a:buFont typeface="Assistant"/>
                <a:buNone/>
              </a:pPr>
              <a:r>
                <a:rPr lang="iw-IL" sz="1050" b="1" i="0" u="none" strike="noStrike" cap="none">
                  <a:solidFill>
                    <a:schemeClr val="lt1"/>
                  </a:solidFill>
                  <a:latin typeface="Assistant"/>
                  <a:ea typeface="Assistant"/>
                  <a:cs typeface="Assistant"/>
                  <a:sym typeface="Assistant"/>
                </a:rPr>
                <a:t>של נתונים</a:t>
              </a:r>
              <a:endParaRPr sz="1050" b="1" i="0" u="none" strike="noStrike" cap="none">
                <a:solidFill>
                  <a:schemeClr val="lt1"/>
                </a:solidFill>
                <a:latin typeface="Assistant"/>
                <a:ea typeface="Assistant"/>
                <a:cs typeface="Assistant"/>
                <a:sym typeface="Assistant"/>
              </a:endParaRPr>
            </a:p>
          </p:txBody>
        </p:sp>
      </p:grpSp>
      <p:grpSp>
        <p:nvGrpSpPr>
          <p:cNvPr id="54" name="קבוצה 53">
            <a:extLst>
              <a:ext uri="{FF2B5EF4-FFF2-40B4-BE49-F238E27FC236}">
                <a16:creationId xmlns:a16="http://schemas.microsoft.com/office/drawing/2014/main" id="{AC1ECC75-2D27-4B47-9340-960208D04615}"/>
              </a:ext>
            </a:extLst>
          </p:cNvPr>
          <p:cNvGrpSpPr/>
          <p:nvPr/>
        </p:nvGrpSpPr>
        <p:grpSpPr>
          <a:xfrm>
            <a:off x="6644947" y="2006143"/>
            <a:ext cx="1391401" cy="917701"/>
            <a:chOff x="6643045" y="2007478"/>
            <a:chExt cx="1391401" cy="917701"/>
          </a:xfrm>
        </p:grpSpPr>
        <p:sp>
          <p:nvSpPr>
            <p:cNvPr id="60" name="Google Shape;41;p2">
              <a:extLst>
                <a:ext uri="{FF2B5EF4-FFF2-40B4-BE49-F238E27FC236}">
                  <a16:creationId xmlns:a16="http://schemas.microsoft.com/office/drawing/2014/main" id="{38BD0E80-ED47-4F2F-9C39-E0C974A54022}"/>
                </a:ext>
              </a:extLst>
            </p:cNvPr>
            <p:cNvSpPr/>
            <p:nvPr/>
          </p:nvSpPr>
          <p:spPr>
            <a:xfrm>
              <a:off x="6643045" y="2007478"/>
              <a:ext cx="1391401" cy="917701"/>
            </a:xfrm>
            <a:prstGeom prst="roundRect">
              <a:avLst>
                <a:gd name="adj" fmla="val 10318"/>
              </a:avLst>
            </a:prstGeom>
            <a:solidFill>
              <a:srgbClr val="FEC2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ssistant"/>
                <a:ea typeface="Assistant"/>
                <a:cs typeface="Assistant"/>
                <a:sym typeface="Assistant"/>
              </a:endParaRPr>
            </a:p>
          </p:txBody>
        </p:sp>
        <p:sp>
          <p:nvSpPr>
            <p:cNvPr id="66" name="Google Shape;50;p2">
              <a:extLst>
                <a:ext uri="{FF2B5EF4-FFF2-40B4-BE49-F238E27FC236}">
                  <a16:creationId xmlns:a16="http://schemas.microsoft.com/office/drawing/2014/main" id="{6B6933D2-45F2-4597-8B1E-834BBF5754B7}"/>
                </a:ext>
              </a:extLst>
            </p:cNvPr>
            <p:cNvSpPr txBox="1"/>
            <p:nvPr/>
          </p:nvSpPr>
          <p:spPr>
            <a:xfrm>
              <a:off x="6791900" y="2393583"/>
              <a:ext cx="1093801" cy="507799"/>
            </a:xfrm>
            <a:prstGeom prst="rect">
              <a:avLst/>
            </a:prstGeom>
            <a:noFill/>
            <a:ln>
              <a:noFill/>
            </a:ln>
          </p:spPr>
          <p:txBody>
            <a:bodyPr spcFirstLastPara="1" wrap="square" lIns="91400" tIns="91400" rIns="91400" bIns="91400" anchor="t" anchorCtr="0">
              <a:spAutoFit/>
            </a:bodyPr>
            <a:lstStyle/>
            <a:p>
              <a:pPr marL="0" marR="0" lvl="0" indent="0" algn="ctr" rtl="1">
                <a:lnSpc>
                  <a:spcPct val="100000"/>
                </a:lnSpc>
                <a:spcBef>
                  <a:spcPts val="0"/>
                </a:spcBef>
                <a:spcAft>
                  <a:spcPts val="0"/>
                </a:spcAft>
                <a:buClr>
                  <a:srgbClr val="FFFFFF"/>
                </a:buClr>
                <a:buSzPts val="1050"/>
                <a:buFont typeface="Assistant"/>
                <a:buNone/>
              </a:pPr>
              <a:r>
                <a:rPr lang="iw-IL" sz="1050" b="1" i="0" u="none" strike="noStrike" cap="none" dirty="0">
                  <a:solidFill>
                    <a:srgbClr val="FFFFFF"/>
                  </a:solidFill>
                  <a:latin typeface="Assistant"/>
                  <a:ea typeface="Assistant"/>
                  <a:cs typeface="Assistant"/>
                  <a:sym typeface="Assistant"/>
                </a:rPr>
                <a:t>אחזור ואחסון נתונים</a:t>
              </a:r>
              <a:endParaRPr sz="1050" b="1" i="0" u="none" strike="noStrike" cap="none" dirty="0">
                <a:solidFill>
                  <a:srgbClr val="FFFFFF"/>
                </a:solidFill>
                <a:latin typeface="Assistant"/>
                <a:ea typeface="Assistant"/>
                <a:cs typeface="Assistant"/>
                <a:sym typeface="Assistant"/>
              </a:endParaRPr>
            </a:p>
          </p:txBody>
        </p:sp>
        <p:pic>
          <p:nvPicPr>
            <p:cNvPr id="69" name="Google Shape;58;p2" descr="Google Shape;91;p14">
              <a:extLst>
                <a:ext uri="{FF2B5EF4-FFF2-40B4-BE49-F238E27FC236}">
                  <a16:creationId xmlns:a16="http://schemas.microsoft.com/office/drawing/2014/main" id="{03511B02-3BC5-4B64-A349-8599B0F094A3}"/>
                </a:ext>
              </a:extLst>
            </p:cNvPr>
            <p:cNvPicPr preferRelativeResize="0"/>
            <p:nvPr/>
          </p:nvPicPr>
          <p:blipFill rotWithShape="1">
            <a:blip r:embed="rId13">
              <a:alphaModFix/>
            </a:blip>
            <a:srcRect/>
            <a:stretch/>
          </p:blipFill>
          <p:spPr>
            <a:xfrm>
              <a:off x="7184087" y="2144184"/>
              <a:ext cx="309419" cy="280084"/>
            </a:xfrm>
            <a:prstGeom prst="rect">
              <a:avLst/>
            </a:prstGeom>
            <a:noFill/>
            <a:ln>
              <a:noFill/>
            </a:ln>
          </p:spPr>
        </p:pic>
      </p:grpSp>
    </p:spTree>
    <p:extLst>
      <p:ext uri="{BB962C8B-B14F-4D97-AF65-F5344CB8AC3E}">
        <p14:creationId xmlns:p14="http://schemas.microsoft.com/office/powerpoint/2010/main" val="267891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5</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11" name="Google Shape;60;p13" descr="Google Shape;60;p13">
            <a:extLst>
              <a:ext uri="{FF2B5EF4-FFF2-40B4-BE49-F238E27FC236}">
                <a16:creationId xmlns:a16="http://schemas.microsoft.com/office/drawing/2014/main" id="{FB78CB5A-42D4-45E0-B0BB-DDCED4682136}"/>
              </a:ext>
            </a:extLst>
          </p:cNvPr>
          <p:cNvPicPr>
            <a:picLocks noChangeAspect="1"/>
          </p:cNvPicPr>
          <p:nvPr/>
        </p:nvPicPr>
        <p:blipFill>
          <a:blip r:embed="rId3"/>
          <a:stretch>
            <a:fillRect/>
          </a:stretch>
        </p:blipFill>
        <p:spPr>
          <a:xfrm rot="3173668">
            <a:off x="703780" y="1801888"/>
            <a:ext cx="271944" cy="600133"/>
          </a:xfrm>
          <a:prstGeom prst="rect">
            <a:avLst/>
          </a:prstGeom>
          <a:ln w="12700">
            <a:miter lim="400000"/>
          </a:ln>
        </p:spPr>
      </p:pic>
      <p:pic>
        <p:nvPicPr>
          <p:cNvPr id="12" name="תמונה 11">
            <a:extLst>
              <a:ext uri="{FF2B5EF4-FFF2-40B4-BE49-F238E27FC236}">
                <a16:creationId xmlns:a16="http://schemas.microsoft.com/office/drawing/2014/main" id="{201ECE88-4577-41DA-A528-7CF749818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314" y="776687"/>
            <a:ext cx="6448424" cy="3813464"/>
          </a:xfrm>
          <a:prstGeom prst="rect">
            <a:avLst/>
          </a:prstGeom>
        </p:spPr>
      </p:pic>
    </p:spTree>
    <p:extLst>
      <p:ext uri="{BB962C8B-B14F-4D97-AF65-F5344CB8AC3E}">
        <p14:creationId xmlns:p14="http://schemas.microsoft.com/office/powerpoint/2010/main" val="18845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6</a:t>
            </a:fld>
            <a:endParaRPr sz="900" b="0" i="0" u="none" strike="noStrike" cap="none">
              <a:solidFill>
                <a:srgbClr val="232752"/>
              </a:solidFill>
              <a:latin typeface="Assistant SemiBold"/>
              <a:ea typeface="Assistant SemiBold"/>
              <a:cs typeface="Assistant SemiBold"/>
              <a:sym typeface="Assistant SemiBold"/>
            </a:endParaRPr>
          </a:p>
        </p:txBody>
      </p:sp>
      <p:pic>
        <p:nvPicPr>
          <p:cNvPr id="48" name="Google Shape;139;p4">
            <a:extLst>
              <a:ext uri="{FF2B5EF4-FFF2-40B4-BE49-F238E27FC236}">
                <a16:creationId xmlns:a16="http://schemas.microsoft.com/office/drawing/2014/main" id="{B7DBCFE0-446E-4AF4-80C6-DC121151CA69}"/>
              </a:ext>
            </a:extLst>
          </p:cNvPr>
          <p:cNvPicPr preferRelativeResize="0"/>
          <p:nvPr/>
        </p:nvPicPr>
        <p:blipFill rotWithShape="1">
          <a:blip r:embed="rId3">
            <a:alphaModFix/>
          </a:blip>
          <a:srcRect/>
          <a:stretch/>
        </p:blipFill>
        <p:spPr>
          <a:xfrm>
            <a:off x="5768191" y="2571750"/>
            <a:ext cx="315358" cy="553714"/>
          </a:xfrm>
          <a:prstGeom prst="rect">
            <a:avLst/>
          </a:prstGeom>
          <a:noFill/>
          <a:ln>
            <a:noFill/>
          </a:ln>
        </p:spPr>
      </p:pic>
      <p:pic>
        <p:nvPicPr>
          <p:cNvPr id="49" name="Google Shape;143;p4">
            <a:extLst>
              <a:ext uri="{FF2B5EF4-FFF2-40B4-BE49-F238E27FC236}">
                <a16:creationId xmlns:a16="http://schemas.microsoft.com/office/drawing/2014/main" id="{56D55ADE-C910-48E5-B0C7-9B40430249D6}"/>
              </a:ext>
            </a:extLst>
          </p:cNvPr>
          <p:cNvPicPr preferRelativeResize="0"/>
          <p:nvPr/>
        </p:nvPicPr>
        <p:blipFill rotWithShape="1">
          <a:blip r:embed="rId4">
            <a:alphaModFix/>
          </a:blip>
          <a:srcRect/>
          <a:stretch/>
        </p:blipFill>
        <p:spPr>
          <a:xfrm>
            <a:off x="5659937" y="3439363"/>
            <a:ext cx="531866" cy="531866"/>
          </a:xfrm>
          <a:prstGeom prst="ellipse">
            <a:avLst/>
          </a:prstGeom>
          <a:noFill/>
          <a:ln w="25400">
            <a:solidFill>
              <a:schemeClr val="bg2">
                <a:lumMod val="50000"/>
              </a:schemeClr>
            </a:solidFill>
          </a:ln>
        </p:spPr>
      </p:pic>
      <p:pic>
        <p:nvPicPr>
          <p:cNvPr id="50" name="Google Shape;145;p4">
            <a:extLst>
              <a:ext uri="{FF2B5EF4-FFF2-40B4-BE49-F238E27FC236}">
                <a16:creationId xmlns:a16="http://schemas.microsoft.com/office/drawing/2014/main" id="{061F8770-9DC4-4459-8C7E-760A263D0C00}"/>
              </a:ext>
            </a:extLst>
          </p:cNvPr>
          <p:cNvPicPr preferRelativeResize="0"/>
          <p:nvPr/>
        </p:nvPicPr>
        <p:blipFill rotWithShape="1">
          <a:blip r:embed="rId5">
            <a:alphaModFix/>
          </a:blip>
          <a:srcRect/>
          <a:stretch/>
        </p:blipFill>
        <p:spPr>
          <a:xfrm>
            <a:off x="5692306" y="1725986"/>
            <a:ext cx="531865" cy="531865"/>
          </a:xfrm>
          <a:prstGeom prst="rect">
            <a:avLst/>
          </a:prstGeom>
          <a:noFill/>
          <a:ln>
            <a:noFill/>
          </a:ln>
        </p:spPr>
      </p:pic>
      <p:sp>
        <p:nvSpPr>
          <p:cNvPr id="75" name="Google Shape;107;p6">
            <a:extLst>
              <a:ext uri="{FF2B5EF4-FFF2-40B4-BE49-F238E27FC236}">
                <a16:creationId xmlns:a16="http://schemas.microsoft.com/office/drawing/2014/main" id="{754427FE-298D-4264-8405-323EA284C409}"/>
              </a:ext>
            </a:extLst>
          </p:cNvPr>
          <p:cNvSpPr txBox="1"/>
          <p:nvPr/>
        </p:nvSpPr>
        <p:spPr>
          <a:xfrm>
            <a:off x="614994" y="1758354"/>
            <a:ext cx="4776491" cy="484688"/>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b="0" i="0" u="none" strike="noStrike" cap="none" dirty="0">
                <a:solidFill>
                  <a:srgbClr val="232752"/>
                </a:solidFill>
                <a:latin typeface="Assistant ExtraBold"/>
                <a:ea typeface="Assistant ExtraBold"/>
                <a:cs typeface="Assistant ExtraBold"/>
                <a:sym typeface="Assistant ExtraBold"/>
              </a:rPr>
              <a:t>מה </a:t>
            </a:r>
            <a:r>
              <a:rPr lang="he-IL" sz="1500" b="0" i="0" u="none" strike="noStrike" cap="none" dirty="0">
                <a:solidFill>
                  <a:srgbClr val="232752"/>
                </a:solidFill>
                <a:latin typeface="Assistant" pitchFamily="2" charset="-79"/>
                <a:ea typeface="Assistant ExtraBold"/>
                <a:cs typeface="Assistant" pitchFamily="2" charset="-79"/>
                <a:sym typeface="Assistant ExtraBold"/>
              </a:rPr>
              <a:t>לחפש</a:t>
            </a:r>
            <a:endParaRPr dirty="0">
              <a:latin typeface="Assistant" pitchFamily="2" charset="-79"/>
              <a:cs typeface="Assistant" pitchFamily="2" charset="-79"/>
            </a:endParaRPr>
          </a:p>
        </p:txBody>
      </p:sp>
      <p:sp>
        <p:nvSpPr>
          <p:cNvPr id="76" name="Google Shape;107;p6">
            <a:extLst>
              <a:ext uri="{FF2B5EF4-FFF2-40B4-BE49-F238E27FC236}">
                <a16:creationId xmlns:a16="http://schemas.microsoft.com/office/drawing/2014/main" id="{AC0E8021-E081-4ADF-92E2-782D1BB8C3C8}"/>
              </a:ext>
            </a:extLst>
          </p:cNvPr>
          <p:cNvSpPr txBox="1"/>
          <p:nvPr/>
        </p:nvSpPr>
        <p:spPr>
          <a:xfrm>
            <a:off x="614994" y="2567557"/>
            <a:ext cx="4776491" cy="484688"/>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dirty="0">
                <a:solidFill>
                  <a:srgbClr val="232752"/>
                </a:solidFill>
                <a:latin typeface="Assistant ExtraBold"/>
                <a:cs typeface="Assistant ExtraBold"/>
                <a:sym typeface="Assistant ExtraBold"/>
              </a:rPr>
              <a:t>היכן </a:t>
            </a:r>
            <a:r>
              <a:rPr lang="he-IL" sz="1500" dirty="0">
                <a:solidFill>
                  <a:srgbClr val="232752"/>
                </a:solidFill>
                <a:latin typeface="Assistant" pitchFamily="2" charset="-79"/>
                <a:cs typeface="Assistant" pitchFamily="2" charset="-79"/>
                <a:sym typeface="Assistant ExtraBold"/>
              </a:rPr>
              <a:t>לחפש</a:t>
            </a:r>
            <a:endParaRPr dirty="0">
              <a:latin typeface="Assistant" pitchFamily="2" charset="-79"/>
              <a:cs typeface="Assistant" pitchFamily="2" charset="-79"/>
            </a:endParaRPr>
          </a:p>
        </p:txBody>
      </p:sp>
      <p:sp>
        <p:nvSpPr>
          <p:cNvPr id="77" name="Google Shape;107;p6">
            <a:extLst>
              <a:ext uri="{FF2B5EF4-FFF2-40B4-BE49-F238E27FC236}">
                <a16:creationId xmlns:a16="http://schemas.microsoft.com/office/drawing/2014/main" id="{51A0EC55-694F-4193-92A3-13DB0FA00479}"/>
              </a:ext>
            </a:extLst>
          </p:cNvPr>
          <p:cNvSpPr txBox="1"/>
          <p:nvPr/>
        </p:nvSpPr>
        <p:spPr>
          <a:xfrm>
            <a:off x="1438102" y="3276466"/>
            <a:ext cx="3953383" cy="830936"/>
          </a:xfrm>
          <a:prstGeom prst="rect">
            <a:avLst/>
          </a:prstGeom>
          <a:noFill/>
          <a:ln>
            <a:noFill/>
          </a:ln>
        </p:spPr>
        <p:txBody>
          <a:bodyPr spcFirstLastPara="1" wrap="square" lIns="68550" tIns="68550" rIns="68550" bIns="68550" anchor="ctr"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500" b="0" i="0" u="none" strike="noStrike" cap="none" dirty="0">
                <a:solidFill>
                  <a:srgbClr val="232752"/>
                </a:solidFill>
                <a:latin typeface="Assistant ExtraBold"/>
                <a:ea typeface="Assistant ExtraBold"/>
                <a:cs typeface="Assistant ExtraBold"/>
                <a:sym typeface="Assistant ExtraBold"/>
              </a:rPr>
              <a:t>להשקיע ולהתאמץ </a:t>
            </a:r>
            <a:r>
              <a:rPr lang="he-IL" sz="1500" i="0" u="none" strike="noStrike" cap="none" dirty="0">
                <a:solidFill>
                  <a:srgbClr val="232752"/>
                </a:solidFill>
                <a:latin typeface="Assistant" pitchFamily="2" charset="-79"/>
                <a:ea typeface="Assistant ExtraBold"/>
                <a:cs typeface="Assistant" pitchFamily="2" charset="-79"/>
                <a:sym typeface="Assistant ExtraBold"/>
              </a:rPr>
              <a:t>בחיפוש עצמו, כמו שנאמר: </a:t>
            </a:r>
            <a:br>
              <a:rPr lang="en-US" sz="1500" i="0" u="none" strike="noStrike" cap="none" dirty="0">
                <a:solidFill>
                  <a:srgbClr val="232752"/>
                </a:solidFill>
                <a:latin typeface="Assistant" pitchFamily="2" charset="-79"/>
                <a:ea typeface="Assistant ExtraBold"/>
                <a:cs typeface="Assistant" pitchFamily="2" charset="-79"/>
                <a:sym typeface="Assistant ExtraBold"/>
              </a:rPr>
            </a:br>
            <a:r>
              <a:rPr lang="he-IL" sz="1500" i="0" u="none" strike="noStrike" cap="none" dirty="0">
                <a:solidFill>
                  <a:srgbClr val="232752"/>
                </a:solidFill>
                <a:latin typeface="Assistant" pitchFamily="2" charset="-79"/>
                <a:ea typeface="Assistant ExtraBold"/>
                <a:cs typeface="Assistant" pitchFamily="2" charset="-79"/>
                <a:sym typeface="Assistant ExtraBold"/>
              </a:rPr>
              <a:t>"יגעת ומצאת – תאמין".</a:t>
            </a:r>
            <a:endParaRPr dirty="0">
              <a:latin typeface="Assistant" pitchFamily="2" charset="-79"/>
              <a:cs typeface="Assistant" pitchFamily="2" charset="-79"/>
            </a:endParaRPr>
          </a:p>
        </p:txBody>
      </p:sp>
      <p:sp>
        <p:nvSpPr>
          <p:cNvPr id="14" name="Google Shape;41;p5">
            <a:extLst>
              <a:ext uri="{FF2B5EF4-FFF2-40B4-BE49-F238E27FC236}">
                <a16:creationId xmlns:a16="http://schemas.microsoft.com/office/drawing/2014/main" id="{1C6EE3FE-2EED-44A9-AA58-85C0C715BF29}"/>
              </a:ext>
            </a:extLst>
          </p:cNvPr>
          <p:cNvSpPr txBox="1"/>
          <p:nvPr/>
        </p:nvSpPr>
        <p:spPr>
          <a:xfrm>
            <a:off x="1642683" y="766652"/>
            <a:ext cx="6184504" cy="507771"/>
          </a:xfrm>
          <a:prstGeom prst="rect">
            <a:avLst/>
          </a:prstGeom>
          <a:noFill/>
          <a:ln>
            <a:noFill/>
          </a:ln>
        </p:spPr>
        <p:txBody>
          <a:bodyPr spcFirstLastPara="1" wrap="square" lIns="68550" tIns="68550" rIns="68550" bIns="68550" anchor="t" anchorCtr="0">
            <a:spAutoFit/>
          </a:bodyPr>
          <a:lstStyle/>
          <a:p>
            <a:pPr lvl="0" algn="ctr" rtl="1">
              <a:lnSpc>
                <a:spcPct val="150000"/>
              </a:lnSpc>
              <a:buClr>
                <a:schemeClr val="dk1"/>
              </a:buClr>
              <a:buSzPct val="100000"/>
            </a:pPr>
            <a:r>
              <a:rPr lang="he-IL" sz="1600" dirty="0">
                <a:solidFill>
                  <a:srgbClr val="232752"/>
                </a:solidFill>
                <a:latin typeface="Assistant"/>
                <a:ea typeface="Assistant"/>
                <a:cs typeface="Assistant"/>
                <a:sym typeface="Quattrocento Sans"/>
              </a:rPr>
              <a:t>כמו כל חיפוש באשר הוא, כדי לאתר ולזהות בהצלחה מקורות נתונים עלינו לדעת:</a:t>
            </a:r>
          </a:p>
        </p:txBody>
      </p:sp>
      <p:pic>
        <p:nvPicPr>
          <p:cNvPr id="15" name="Google Shape;166;p6">
            <a:extLst>
              <a:ext uri="{FF2B5EF4-FFF2-40B4-BE49-F238E27FC236}">
                <a16:creationId xmlns:a16="http://schemas.microsoft.com/office/drawing/2014/main" id="{FA2A035F-4722-431E-B23C-E8B92F337136}"/>
              </a:ext>
            </a:extLst>
          </p:cNvPr>
          <p:cNvPicPr preferRelativeResize="0"/>
          <p:nvPr/>
        </p:nvPicPr>
        <p:blipFill rotWithShape="1">
          <a:blip r:embed="rId6">
            <a:alphaModFix/>
          </a:blip>
          <a:srcRect/>
          <a:stretch/>
        </p:blipFill>
        <p:spPr>
          <a:xfrm>
            <a:off x="5167642" y="549716"/>
            <a:ext cx="3421513" cy="3421513"/>
          </a:xfrm>
          <a:prstGeom prst="rect">
            <a:avLst/>
          </a:prstGeom>
          <a:noFill/>
          <a:ln>
            <a:noFill/>
          </a:ln>
        </p:spPr>
      </p:pic>
    </p:spTree>
    <p:extLst>
      <p:ext uri="{BB962C8B-B14F-4D97-AF65-F5344CB8AC3E}">
        <p14:creationId xmlns:p14="http://schemas.microsoft.com/office/powerpoint/2010/main" val="344501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7</a:t>
            </a:fld>
            <a:endParaRPr sz="900" b="0" i="0" u="none" strike="noStrike" cap="none">
              <a:solidFill>
                <a:srgbClr val="232752"/>
              </a:solidFill>
              <a:latin typeface="Assistant SemiBold"/>
              <a:ea typeface="Assistant SemiBold"/>
              <a:cs typeface="Assistant SemiBold"/>
              <a:sym typeface="Assistant SemiBold"/>
            </a:endParaRPr>
          </a:p>
        </p:txBody>
      </p:sp>
      <p:sp>
        <p:nvSpPr>
          <p:cNvPr id="11" name="Google Shape;165;p9">
            <a:extLst>
              <a:ext uri="{FF2B5EF4-FFF2-40B4-BE49-F238E27FC236}">
                <a16:creationId xmlns:a16="http://schemas.microsoft.com/office/drawing/2014/main" id="{B00173FB-C70F-4A62-858C-71D95030D12C}"/>
              </a:ext>
            </a:extLst>
          </p:cNvPr>
          <p:cNvSpPr txBox="1"/>
          <p:nvPr/>
        </p:nvSpPr>
        <p:spPr>
          <a:xfrm>
            <a:off x="354265" y="3256145"/>
            <a:ext cx="4224043" cy="1954347"/>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2F2F2"/>
              </a:buClr>
              <a:buSzPts val="11500"/>
              <a:buFont typeface="Assistant ExtraBold"/>
              <a:buNone/>
            </a:pPr>
            <a:r>
              <a:rPr lang="en-US" sz="11500" b="0" i="0" u="none" strike="noStrike" cap="none" dirty="0">
                <a:solidFill>
                  <a:srgbClr val="F2F2F2"/>
                </a:solidFill>
                <a:latin typeface="Assistant ExtraBold"/>
                <a:ea typeface="Assistant ExtraBold"/>
                <a:cs typeface="Assistant ExtraBold"/>
                <a:sym typeface="Assistant ExtraBold"/>
              </a:rPr>
              <a:t>DATA</a:t>
            </a:r>
            <a:endParaRPr dirty="0"/>
          </a:p>
        </p:txBody>
      </p:sp>
      <p:sp>
        <p:nvSpPr>
          <p:cNvPr id="25" name="Google Shape;131;p7">
            <a:extLst>
              <a:ext uri="{FF2B5EF4-FFF2-40B4-BE49-F238E27FC236}">
                <a16:creationId xmlns:a16="http://schemas.microsoft.com/office/drawing/2014/main" id="{90A8045A-D410-491C-B141-EB631C6A1374}"/>
              </a:ext>
            </a:extLst>
          </p:cNvPr>
          <p:cNvSpPr txBox="1"/>
          <p:nvPr/>
        </p:nvSpPr>
        <p:spPr>
          <a:xfrm>
            <a:off x="6860027" y="3313956"/>
            <a:ext cx="1610785" cy="507771"/>
          </a:xfrm>
          <a:prstGeom prst="rect">
            <a:avLst/>
          </a:prstGeom>
          <a:noFill/>
          <a:ln>
            <a:noFill/>
          </a:ln>
        </p:spPr>
        <p:txBody>
          <a:bodyPr spcFirstLastPara="1" wrap="square" lIns="68550" tIns="68550" rIns="68550" bIns="68550" anchor="t"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600" dirty="0">
                <a:solidFill>
                  <a:srgbClr val="232752"/>
                </a:solidFill>
                <a:latin typeface="Assistant ExtraBold"/>
                <a:ea typeface="Assistant ExtraBold"/>
                <a:cs typeface="Assistant ExtraBold"/>
                <a:sym typeface="Assistant ExtraBold"/>
              </a:rPr>
              <a:t>טקסט</a:t>
            </a:r>
            <a:endParaRPr sz="1600" b="0" i="0" u="none" strike="noStrike" cap="none" dirty="0">
              <a:solidFill>
                <a:srgbClr val="232752"/>
              </a:solidFill>
              <a:latin typeface="Assistant ExtraBold"/>
              <a:ea typeface="Assistant ExtraBold"/>
              <a:cs typeface="Assistant ExtraBold"/>
              <a:sym typeface="Assistant ExtraBold"/>
            </a:endParaRPr>
          </a:p>
        </p:txBody>
      </p:sp>
      <p:sp>
        <p:nvSpPr>
          <p:cNvPr id="26" name="Google Shape;131;p7">
            <a:extLst>
              <a:ext uri="{FF2B5EF4-FFF2-40B4-BE49-F238E27FC236}">
                <a16:creationId xmlns:a16="http://schemas.microsoft.com/office/drawing/2014/main" id="{19FFBAEA-57FC-4D25-9022-E87089B5885E}"/>
              </a:ext>
            </a:extLst>
          </p:cNvPr>
          <p:cNvSpPr txBox="1"/>
          <p:nvPr/>
        </p:nvSpPr>
        <p:spPr>
          <a:xfrm>
            <a:off x="2961215" y="3313956"/>
            <a:ext cx="1610785" cy="507771"/>
          </a:xfrm>
          <a:prstGeom prst="rect">
            <a:avLst/>
          </a:prstGeom>
          <a:noFill/>
          <a:ln>
            <a:noFill/>
          </a:ln>
        </p:spPr>
        <p:txBody>
          <a:bodyPr spcFirstLastPara="1" wrap="square" lIns="68550" tIns="68550" rIns="68550" bIns="68550" anchor="t"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600" dirty="0">
                <a:solidFill>
                  <a:srgbClr val="232752"/>
                </a:solidFill>
                <a:latin typeface="Assistant ExtraBold"/>
                <a:ea typeface="Assistant ExtraBold"/>
                <a:cs typeface="Assistant ExtraBold"/>
                <a:sym typeface="Assistant ExtraBold"/>
              </a:rPr>
              <a:t>קול</a:t>
            </a:r>
            <a:endParaRPr sz="1600" b="0" i="0" u="none" strike="noStrike" cap="none" dirty="0">
              <a:solidFill>
                <a:srgbClr val="232752"/>
              </a:solidFill>
              <a:latin typeface="Assistant ExtraBold"/>
              <a:ea typeface="Assistant ExtraBold"/>
              <a:cs typeface="Assistant ExtraBold"/>
              <a:sym typeface="Assistant ExtraBold"/>
            </a:endParaRPr>
          </a:p>
        </p:txBody>
      </p:sp>
      <p:sp>
        <p:nvSpPr>
          <p:cNvPr id="27" name="Google Shape;131;p7">
            <a:extLst>
              <a:ext uri="{FF2B5EF4-FFF2-40B4-BE49-F238E27FC236}">
                <a16:creationId xmlns:a16="http://schemas.microsoft.com/office/drawing/2014/main" id="{C8E3C8F8-8E08-4A1B-8FFF-46B96E6BBB02}"/>
              </a:ext>
            </a:extLst>
          </p:cNvPr>
          <p:cNvSpPr txBox="1"/>
          <p:nvPr/>
        </p:nvSpPr>
        <p:spPr>
          <a:xfrm>
            <a:off x="4910621" y="3874220"/>
            <a:ext cx="1610785" cy="507771"/>
          </a:xfrm>
          <a:prstGeom prst="rect">
            <a:avLst/>
          </a:prstGeom>
          <a:noFill/>
          <a:ln>
            <a:noFill/>
          </a:ln>
        </p:spPr>
        <p:txBody>
          <a:bodyPr spcFirstLastPara="1" wrap="square" lIns="68550" tIns="68550" rIns="68550" bIns="68550" anchor="t"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600" b="0" i="0" u="none" strike="noStrike" cap="none" dirty="0">
                <a:solidFill>
                  <a:srgbClr val="232752"/>
                </a:solidFill>
                <a:latin typeface="Assistant ExtraBold"/>
                <a:ea typeface="Assistant ExtraBold"/>
                <a:cs typeface="Assistant ExtraBold"/>
                <a:sym typeface="Assistant ExtraBold"/>
              </a:rPr>
              <a:t>תמונות</a:t>
            </a:r>
            <a:endParaRPr sz="1600" b="0" i="0" u="none" strike="noStrike" cap="none" dirty="0">
              <a:solidFill>
                <a:srgbClr val="232752"/>
              </a:solidFill>
              <a:latin typeface="Assistant ExtraBold"/>
              <a:ea typeface="Assistant ExtraBold"/>
              <a:cs typeface="Assistant ExtraBold"/>
              <a:sym typeface="Assistant ExtraBold"/>
            </a:endParaRPr>
          </a:p>
        </p:txBody>
      </p:sp>
      <p:sp>
        <p:nvSpPr>
          <p:cNvPr id="30" name="Google Shape;131;p7">
            <a:extLst>
              <a:ext uri="{FF2B5EF4-FFF2-40B4-BE49-F238E27FC236}">
                <a16:creationId xmlns:a16="http://schemas.microsoft.com/office/drawing/2014/main" id="{2545E8F5-B3A4-4F9D-A5C7-B31B6891A9D2}"/>
              </a:ext>
            </a:extLst>
          </p:cNvPr>
          <p:cNvSpPr txBox="1"/>
          <p:nvPr/>
        </p:nvSpPr>
        <p:spPr>
          <a:xfrm>
            <a:off x="994075" y="3874220"/>
            <a:ext cx="1610785" cy="507771"/>
          </a:xfrm>
          <a:prstGeom prst="rect">
            <a:avLst/>
          </a:prstGeom>
          <a:noFill/>
          <a:ln>
            <a:noFill/>
          </a:ln>
        </p:spPr>
        <p:txBody>
          <a:bodyPr spcFirstLastPara="1" wrap="square" lIns="68550" tIns="68550" rIns="68550" bIns="68550" anchor="t" anchorCtr="0">
            <a:spAutoFit/>
          </a:bodyPr>
          <a:lstStyle/>
          <a:p>
            <a:pPr marL="0" marR="0" lvl="0" indent="0" algn="r" rtl="1">
              <a:lnSpc>
                <a:spcPct val="150000"/>
              </a:lnSpc>
              <a:spcBef>
                <a:spcPts val="0"/>
              </a:spcBef>
              <a:spcAft>
                <a:spcPts val="0"/>
              </a:spcAft>
              <a:buClr>
                <a:srgbClr val="232752"/>
              </a:buClr>
              <a:buSzPts val="1500"/>
              <a:buFont typeface="Assistant ExtraBold"/>
              <a:buNone/>
            </a:pPr>
            <a:r>
              <a:rPr lang="he-IL" sz="1600" dirty="0">
                <a:solidFill>
                  <a:srgbClr val="232752"/>
                </a:solidFill>
                <a:latin typeface="Assistant ExtraBold"/>
                <a:ea typeface="Assistant ExtraBold"/>
                <a:cs typeface="Assistant ExtraBold"/>
                <a:sym typeface="Assistant ExtraBold"/>
              </a:rPr>
              <a:t>סרטונים</a:t>
            </a:r>
            <a:endParaRPr sz="1600" b="0" i="0" u="none" strike="noStrike" cap="none" dirty="0">
              <a:solidFill>
                <a:srgbClr val="232752"/>
              </a:solidFill>
              <a:latin typeface="Assistant ExtraBold"/>
              <a:ea typeface="Assistant ExtraBold"/>
              <a:cs typeface="Assistant ExtraBold"/>
              <a:sym typeface="Assistant ExtraBold"/>
            </a:endParaRPr>
          </a:p>
        </p:txBody>
      </p:sp>
      <p:sp>
        <p:nvSpPr>
          <p:cNvPr id="2" name="מלבן: פינות מעוגלות 1">
            <a:extLst>
              <a:ext uri="{FF2B5EF4-FFF2-40B4-BE49-F238E27FC236}">
                <a16:creationId xmlns:a16="http://schemas.microsoft.com/office/drawing/2014/main" id="{58868177-79ED-4F8A-8840-7A591D7A6B00}"/>
              </a:ext>
            </a:extLst>
          </p:cNvPr>
          <p:cNvSpPr/>
          <p:nvPr/>
        </p:nvSpPr>
        <p:spPr>
          <a:xfrm>
            <a:off x="6596882" y="823369"/>
            <a:ext cx="1958274" cy="2599560"/>
          </a:xfrm>
          <a:prstGeom prst="roundRect">
            <a:avLst>
              <a:gd name="adj" fmla="val 7750"/>
            </a:avLst>
          </a:prstGeom>
          <a:solidFill>
            <a:srgbClr val="23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פינות מעוגלות 34">
            <a:extLst>
              <a:ext uri="{FF2B5EF4-FFF2-40B4-BE49-F238E27FC236}">
                <a16:creationId xmlns:a16="http://schemas.microsoft.com/office/drawing/2014/main" id="{B398EBA9-7104-42E3-BEE3-089F8923AC0D}"/>
              </a:ext>
            </a:extLst>
          </p:cNvPr>
          <p:cNvSpPr/>
          <p:nvPr/>
        </p:nvSpPr>
        <p:spPr>
          <a:xfrm>
            <a:off x="4604529" y="1373629"/>
            <a:ext cx="1958274" cy="2599560"/>
          </a:xfrm>
          <a:prstGeom prst="roundRect">
            <a:avLst>
              <a:gd name="adj" fmla="val 7317"/>
            </a:avLst>
          </a:prstGeom>
          <a:solidFill>
            <a:srgbClr val="23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פינות מעוגלות 35">
            <a:extLst>
              <a:ext uri="{FF2B5EF4-FFF2-40B4-BE49-F238E27FC236}">
                <a16:creationId xmlns:a16="http://schemas.microsoft.com/office/drawing/2014/main" id="{B3896F73-7739-4A53-9F73-D4070A222909}"/>
              </a:ext>
            </a:extLst>
          </p:cNvPr>
          <p:cNvSpPr/>
          <p:nvPr/>
        </p:nvSpPr>
        <p:spPr>
          <a:xfrm>
            <a:off x="2608284" y="823370"/>
            <a:ext cx="1958274" cy="2599560"/>
          </a:xfrm>
          <a:prstGeom prst="roundRect">
            <a:avLst>
              <a:gd name="adj" fmla="val 7750"/>
            </a:avLst>
          </a:prstGeom>
          <a:solidFill>
            <a:srgbClr val="23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פינות מעוגלות 36">
            <a:extLst>
              <a:ext uri="{FF2B5EF4-FFF2-40B4-BE49-F238E27FC236}">
                <a16:creationId xmlns:a16="http://schemas.microsoft.com/office/drawing/2014/main" id="{66936C73-23CD-4465-A908-FFF753F86192}"/>
              </a:ext>
            </a:extLst>
          </p:cNvPr>
          <p:cNvSpPr/>
          <p:nvPr/>
        </p:nvSpPr>
        <p:spPr>
          <a:xfrm>
            <a:off x="606282" y="1373629"/>
            <a:ext cx="1958274" cy="2599560"/>
          </a:xfrm>
          <a:prstGeom prst="roundRect">
            <a:avLst>
              <a:gd name="adj" fmla="val 7317"/>
            </a:avLst>
          </a:prstGeom>
          <a:solidFill>
            <a:srgbClr val="23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0" name="Google Shape;205;p7">
            <a:extLst>
              <a:ext uri="{FF2B5EF4-FFF2-40B4-BE49-F238E27FC236}">
                <a16:creationId xmlns:a16="http://schemas.microsoft.com/office/drawing/2014/main" id="{0D1CE79F-05A9-4119-8B7F-A5140ED75413}"/>
              </a:ext>
            </a:extLst>
          </p:cNvPr>
          <p:cNvPicPr preferRelativeResize="0"/>
          <p:nvPr/>
        </p:nvPicPr>
        <p:blipFill rotWithShape="1">
          <a:blip r:embed="rId3">
            <a:alphaModFix/>
          </a:blip>
          <a:srcRect l="14815" r="14814"/>
          <a:stretch/>
        </p:blipFill>
        <p:spPr>
          <a:xfrm>
            <a:off x="6598324" y="823369"/>
            <a:ext cx="1955391" cy="1564313"/>
          </a:xfrm>
          <a:prstGeom prst="round2SameRect">
            <a:avLst>
              <a:gd name="adj1" fmla="val 10715"/>
              <a:gd name="adj2" fmla="val 0"/>
            </a:avLst>
          </a:prstGeom>
          <a:blipFill rotWithShape="1">
            <a:blip r:embed="rId4">
              <a:alphaModFix/>
            </a:blip>
            <a:stretch>
              <a:fillRect/>
            </a:stretch>
          </a:blipFill>
          <a:ln>
            <a:noFill/>
          </a:ln>
        </p:spPr>
      </p:pic>
      <p:pic>
        <p:nvPicPr>
          <p:cNvPr id="43" name="Google Shape;206;p7">
            <a:extLst>
              <a:ext uri="{FF2B5EF4-FFF2-40B4-BE49-F238E27FC236}">
                <a16:creationId xmlns:a16="http://schemas.microsoft.com/office/drawing/2014/main" id="{411AE76B-89EC-472C-9379-B3B73C9422CD}"/>
              </a:ext>
            </a:extLst>
          </p:cNvPr>
          <p:cNvPicPr preferRelativeResize="0"/>
          <p:nvPr/>
        </p:nvPicPr>
        <p:blipFill rotWithShape="1">
          <a:blip r:embed="rId5">
            <a:alphaModFix/>
          </a:blip>
          <a:srcRect l="22794" r="22794"/>
          <a:stretch/>
        </p:blipFill>
        <p:spPr>
          <a:xfrm>
            <a:off x="4603871" y="1373629"/>
            <a:ext cx="1959590" cy="1567672"/>
          </a:xfrm>
          <a:prstGeom prst="round2SameRect">
            <a:avLst>
              <a:gd name="adj1" fmla="val 8551"/>
              <a:gd name="adj2" fmla="val 0"/>
            </a:avLst>
          </a:prstGeom>
          <a:noFill/>
          <a:ln>
            <a:noFill/>
          </a:ln>
        </p:spPr>
      </p:pic>
      <p:pic>
        <p:nvPicPr>
          <p:cNvPr id="14" name="Google Shape;207;p7">
            <a:extLst>
              <a:ext uri="{FF2B5EF4-FFF2-40B4-BE49-F238E27FC236}">
                <a16:creationId xmlns:a16="http://schemas.microsoft.com/office/drawing/2014/main" id="{8E1F77AA-82F1-43A9-AC67-AA289905B98A}"/>
              </a:ext>
            </a:extLst>
          </p:cNvPr>
          <p:cNvPicPr preferRelativeResize="0"/>
          <p:nvPr/>
        </p:nvPicPr>
        <p:blipFill rotWithShape="1">
          <a:blip r:embed="rId6">
            <a:alphaModFix/>
          </a:blip>
          <a:srcRect l="14844" r="14844"/>
          <a:stretch/>
        </p:blipFill>
        <p:spPr>
          <a:xfrm>
            <a:off x="2602912" y="823370"/>
            <a:ext cx="1952834" cy="1562267"/>
          </a:xfrm>
          <a:prstGeom prst="round2SameRect">
            <a:avLst>
              <a:gd name="adj1" fmla="val 8551"/>
              <a:gd name="adj2" fmla="val 0"/>
            </a:avLst>
          </a:prstGeom>
          <a:noFill/>
          <a:ln>
            <a:noFill/>
          </a:ln>
        </p:spPr>
      </p:pic>
      <p:pic>
        <p:nvPicPr>
          <p:cNvPr id="15" name="Google Shape;204;p7">
            <a:extLst>
              <a:ext uri="{FF2B5EF4-FFF2-40B4-BE49-F238E27FC236}">
                <a16:creationId xmlns:a16="http://schemas.microsoft.com/office/drawing/2014/main" id="{E7F4A140-885C-4ED2-82A1-38EC8BF337FD}"/>
              </a:ext>
            </a:extLst>
          </p:cNvPr>
          <p:cNvPicPr preferRelativeResize="0"/>
          <p:nvPr/>
        </p:nvPicPr>
        <p:blipFill rotWithShape="1">
          <a:blip r:embed="rId7">
            <a:alphaModFix/>
          </a:blip>
          <a:srcRect l="23404" r="23404"/>
          <a:stretch/>
        </p:blipFill>
        <p:spPr>
          <a:xfrm>
            <a:off x="605625" y="1373629"/>
            <a:ext cx="1959589" cy="1567671"/>
          </a:xfrm>
          <a:prstGeom prst="round2SameRect">
            <a:avLst>
              <a:gd name="adj1" fmla="val 9092"/>
              <a:gd name="adj2" fmla="val 0"/>
            </a:avLst>
          </a:prstGeom>
          <a:noFill/>
          <a:ln>
            <a:noFill/>
          </a:ln>
        </p:spPr>
      </p:pic>
      <p:sp>
        <p:nvSpPr>
          <p:cNvPr id="16" name="Google Shape;202;p7">
            <a:extLst>
              <a:ext uri="{FF2B5EF4-FFF2-40B4-BE49-F238E27FC236}">
                <a16:creationId xmlns:a16="http://schemas.microsoft.com/office/drawing/2014/main" id="{B2E9C0F0-E93A-48DC-8411-E4D323C86C96}"/>
              </a:ext>
            </a:extLst>
          </p:cNvPr>
          <p:cNvSpPr txBox="1"/>
          <p:nvPr/>
        </p:nvSpPr>
        <p:spPr>
          <a:xfrm>
            <a:off x="6608634" y="2426058"/>
            <a:ext cx="1926914" cy="829033"/>
          </a:xfrm>
          <a:prstGeom prst="rect">
            <a:avLst/>
          </a:prstGeom>
          <a:noFill/>
          <a:ln>
            <a:noFill/>
          </a:ln>
        </p:spPr>
        <p:txBody>
          <a:bodyPr spcFirstLastPara="1" wrap="square" lIns="91425" tIns="45700" rIns="91425" bIns="45700" anchor="t" anchorCtr="0">
            <a:spAutoFit/>
          </a:bodyPr>
          <a:lstStyle/>
          <a:p>
            <a:pPr marL="285750" marR="0" lvl="0" indent="-285750" algn="r" rtl="1">
              <a:lnSpc>
                <a:spcPct val="114000"/>
              </a:lnSpc>
              <a:spcBef>
                <a:spcPts val="0"/>
              </a:spcBef>
              <a:spcAft>
                <a:spcPts val="0"/>
              </a:spcAft>
              <a:buClr>
                <a:srgbClr val="F2F2F5"/>
              </a:buClr>
              <a:buSzPts val="1600"/>
              <a:buFont typeface="Arial" panose="020B0604020202020204" pitchFamily="34" charset="0"/>
              <a:buChar char="•"/>
            </a:pPr>
            <a:r>
              <a:rPr lang="iw-IL" dirty="0">
                <a:solidFill>
                  <a:srgbClr val="F2F2F5"/>
                </a:solidFill>
                <a:latin typeface="Assistant" pitchFamily="2" charset="-79"/>
                <a:ea typeface="Quattrocento Sans"/>
                <a:cs typeface="Assistant" pitchFamily="2" charset="-79"/>
                <a:sym typeface="Quattrocento Sans"/>
              </a:rPr>
              <a:t>טופסי </a:t>
            </a:r>
            <a:r>
              <a:rPr lang="iw-IL" dirty="0">
                <a:solidFill>
                  <a:srgbClr val="F2F2F5"/>
                </a:solidFill>
                <a:latin typeface="Assistant" pitchFamily="2" charset="-79"/>
                <a:cs typeface="Assistant" pitchFamily="2" charset="-79"/>
                <a:sym typeface="Quattrocento Sans"/>
              </a:rPr>
              <a:t>לקוח</a:t>
            </a:r>
            <a:r>
              <a:rPr lang="he-IL" dirty="0">
                <a:solidFill>
                  <a:srgbClr val="F2F2F5"/>
                </a:solidFill>
                <a:latin typeface="Assistant" pitchFamily="2" charset="-79"/>
                <a:cs typeface="Assistant" pitchFamily="2" charset="-79"/>
                <a:sym typeface="Quattrocento Sans"/>
              </a:rPr>
              <a:t> / </a:t>
            </a:r>
            <a:r>
              <a:rPr lang="iw-IL" dirty="0">
                <a:solidFill>
                  <a:srgbClr val="F2F2F5"/>
                </a:solidFill>
                <a:latin typeface="Assistant" pitchFamily="2" charset="-79"/>
                <a:cs typeface="Assistant" pitchFamily="2" charset="-79"/>
                <a:sym typeface="Quattrocento Sans"/>
              </a:rPr>
              <a:t>הזמנות</a:t>
            </a:r>
            <a:endParaRPr dirty="0">
              <a:solidFill>
                <a:srgbClr val="F2F2F5"/>
              </a:solidFill>
              <a:latin typeface="Assistant" pitchFamily="2" charset="-79"/>
              <a:cs typeface="Assistant" pitchFamily="2" charset="-79"/>
              <a:sym typeface="Quattrocento Sans"/>
            </a:endParaRPr>
          </a:p>
          <a:p>
            <a:pPr marL="285750" marR="0" lvl="0" indent="-285750" algn="r" rtl="1">
              <a:lnSpc>
                <a:spcPct val="114000"/>
              </a:lnSpc>
              <a:spcBef>
                <a:spcPts val="0"/>
              </a:spcBef>
              <a:spcAft>
                <a:spcPts val="0"/>
              </a:spcAft>
              <a:buClr>
                <a:srgbClr val="F2F2F5"/>
              </a:buClr>
              <a:buSzPts val="1600"/>
              <a:buFont typeface="Arial" panose="020B0604020202020204" pitchFamily="34" charset="0"/>
              <a:buChar char="•"/>
            </a:pPr>
            <a:r>
              <a:rPr lang="iw-IL" dirty="0">
                <a:solidFill>
                  <a:srgbClr val="F2F2F5"/>
                </a:solidFill>
                <a:latin typeface="Assistant" pitchFamily="2" charset="-79"/>
                <a:ea typeface="Quattrocento Sans"/>
                <a:cs typeface="Assistant" pitchFamily="2" charset="-79"/>
                <a:sym typeface="Quattrocento Sans"/>
              </a:rPr>
              <a:t>מיילים</a:t>
            </a:r>
            <a:endParaRPr dirty="0">
              <a:solidFill>
                <a:srgbClr val="F2F2F5"/>
              </a:solidFill>
              <a:latin typeface="Assistant" pitchFamily="2" charset="-79"/>
              <a:ea typeface="Quattrocento Sans"/>
              <a:cs typeface="Assistant" pitchFamily="2" charset="-79"/>
              <a:sym typeface="Quattrocento Sans"/>
            </a:endParaRPr>
          </a:p>
          <a:p>
            <a:pPr marL="285750" marR="0" lvl="0" indent="-285750" algn="r" rtl="1">
              <a:lnSpc>
                <a:spcPct val="114000"/>
              </a:lnSpc>
              <a:spcBef>
                <a:spcPts val="0"/>
              </a:spcBef>
              <a:spcAft>
                <a:spcPts val="0"/>
              </a:spcAft>
              <a:buClr>
                <a:srgbClr val="F2F2F5"/>
              </a:buClr>
              <a:buSzPts val="1600"/>
              <a:buFont typeface="Arial" panose="020B0604020202020204" pitchFamily="34" charset="0"/>
              <a:buChar char="•"/>
            </a:pPr>
            <a:r>
              <a:rPr lang="iw-IL" dirty="0">
                <a:solidFill>
                  <a:srgbClr val="F2F2F5"/>
                </a:solidFill>
                <a:latin typeface="Assistant" pitchFamily="2" charset="-79"/>
                <a:ea typeface="Quattrocento Sans"/>
                <a:cs typeface="Assistant" pitchFamily="2" charset="-79"/>
                <a:sym typeface="Quattrocento Sans"/>
              </a:rPr>
              <a:t>תכתובות</a:t>
            </a:r>
            <a:endParaRPr dirty="0">
              <a:latin typeface="Assistant" pitchFamily="2" charset="-79"/>
              <a:cs typeface="Assistant" pitchFamily="2" charset="-79"/>
            </a:endParaRPr>
          </a:p>
        </p:txBody>
      </p:sp>
      <p:sp>
        <p:nvSpPr>
          <p:cNvPr id="17" name="Google Shape;202;p7">
            <a:extLst>
              <a:ext uri="{FF2B5EF4-FFF2-40B4-BE49-F238E27FC236}">
                <a16:creationId xmlns:a16="http://schemas.microsoft.com/office/drawing/2014/main" id="{AD6C4405-4674-497D-9007-F151F97E7D22}"/>
              </a:ext>
            </a:extLst>
          </p:cNvPr>
          <p:cNvSpPr txBox="1"/>
          <p:nvPr/>
        </p:nvSpPr>
        <p:spPr>
          <a:xfrm>
            <a:off x="4626860" y="2982717"/>
            <a:ext cx="1917506" cy="738623"/>
          </a:xfrm>
          <a:prstGeom prst="rect">
            <a:avLst/>
          </a:prstGeom>
          <a:noFill/>
          <a:ln>
            <a:noFill/>
          </a:ln>
        </p:spPr>
        <p:txBody>
          <a:bodyPr spcFirstLastPara="1" wrap="square" lIns="91425" tIns="45700" rIns="91425" bIns="45700" anchor="t" anchorCtr="0">
            <a:spAutoFit/>
          </a:bodyPr>
          <a:lstStyle/>
          <a:p>
            <a:pPr marL="285750" lvl="0" indent="-285750" algn="r" rtl="1">
              <a:buClr>
                <a:srgbClr val="F2F2F5"/>
              </a:buClr>
              <a:buSzPts val="1600"/>
              <a:buFont typeface="Arial" panose="020B0604020202020204" pitchFamily="34" charset="0"/>
              <a:buChar char="•"/>
            </a:pPr>
            <a:r>
              <a:rPr lang="he-IL" dirty="0">
                <a:solidFill>
                  <a:srgbClr val="F2F2F5"/>
                </a:solidFill>
                <a:latin typeface="Assistant" pitchFamily="2" charset="-79"/>
                <a:cs typeface="Assistant" pitchFamily="2" charset="-79"/>
                <a:sym typeface="Quattrocento Sans"/>
              </a:rPr>
              <a:t>צילומים מטעם הארגון</a:t>
            </a:r>
          </a:p>
          <a:p>
            <a:pPr marL="285750" lvl="0" indent="-285750" algn="r" rtl="1">
              <a:buClr>
                <a:srgbClr val="F2F2F5"/>
              </a:buClr>
              <a:buSzPts val="1600"/>
              <a:buFont typeface="Arial" panose="020B0604020202020204" pitchFamily="34" charset="0"/>
              <a:buChar char="•"/>
            </a:pPr>
            <a:r>
              <a:rPr lang="he-IL" dirty="0">
                <a:solidFill>
                  <a:srgbClr val="F2F2F5"/>
                </a:solidFill>
                <a:latin typeface="Assistant" pitchFamily="2" charset="-79"/>
                <a:cs typeface="Assistant" pitchFamily="2" charset="-79"/>
                <a:sym typeface="Quattrocento Sans"/>
              </a:rPr>
              <a:t>תמונות שצילמו הלקוחות</a:t>
            </a:r>
            <a:endParaRPr lang="he-IL" dirty="0">
              <a:solidFill>
                <a:srgbClr val="F2F2F5"/>
              </a:solidFill>
              <a:latin typeface="Assistant" pitchFamily="2" charset="-79"/>
              <a:cs typeface="Assistant" pitchFamily="2" charset="-79"/>
            </a:endParaRPr>
          </a:p>
        </p:txBody>
      </p:sp>
      <p:sp>
        <p:nvSpPr>
          <p:cNvPr id="18" name="Google Shape;202;p7">
            <a:extLst>
              <a:ext uri="{FF2B5EF4-FFF2-40B4-BE49-F238E27FC236}">
                <a16:creationId xmlns:a16="http://schemas.microsoft.com/office/drawing/2014/main" id="{61C2688E-E998-49D3-8E51-A9A5474BFA0E}"/>
              </a:ext>
            </a:extLst>
          </p:cNvPr>
          <p:cNvSpPr txBox="1"/>
          <p:nvPr/>
        </p:nvSpPr>
        <p:spPr>
          <a:xfrm>
            <a:off x="2598861" y="2432459"/>
            <a:ext cx="1946773" cy="738623"/>
          </a:xfrm>
          <a:prstGeom prst="rect">
            <a:avLst/>
          </a:prstGeom>
          <a:noFill/>
          <a:ln>
            <a:noFill/>
          </a:ln>
        </p:spPr>
        <p:txBody>
          <a:bodyPr spcFirstLastPara="1" wrap="square" lIns="91425" tIns="45700" rIns="91425" bIns="45700" anchor="t" anchorCtr="0">
            <a:spAutoFit/>
          </a:bodyPr>
          <a:lstStyle/>
          <a:p>
            <a:pPr marL="285750" lvl="0" indent="-285750" algn="r" rtl="1">
              <a:buClr>
                <a:srgbClr val="F2F2F5"/>
              </a:buClr>
              <a:buSzPts val="1600"/>
              <a:buFont typeface="Arial" panose="020B0604020202020204" pitchFamily="34" charset="0"/>
              <a:buChar char="•"/>
            </a:pPr>
            <a:r>
              <a:rPr lang="he-IL" dirty="0">
                <a:solidFill>
                  <a:srgbClr val="F2F2F5"/>
                </a:solidFill>
                <a:latin typeface="Assistant" pitchFamily="2" charset="-79"/>
                <a:cs typeface="Assistant" pitchFamily="2" charset="-79"/>
              </a:rPr>
              <a:t>שיחות מוקלטות.</a:t>
            </a:r>
            <a:br>
              <a:rPr lang="en-US" dirty="0">
                <a:solidFill>
                  <a:srgbClr val="F2F2F5"/>
                </a:solidFill>
                <a:latin typeface="Assistant" pitchFamily="2" charset="-79"/>
                <a:cs typeface="Assistant" pitchFamily="2" charset="-79"/>
              </a:rPr>
            </a:br>
            <a:r>
              <a:rPr lang="he-IL" dirty="0">
                <a:solidFill>
                  <a:srgbClr val="F2F2F5"/>
                </a:solidFill>
                <a:latin typeface="Assistant" pitchFamily="2" charset="-79"/>
                <a:cs typeface="Assistant" pitchFamily="2" charset="-79"/>
              </a:rPr>
              <a:t>לדוגמה, שיחות למוקד, שירות לקוחות</a:t>
            </a:r>
          </a:p>
        </p:txBody>
      </p:sp>
      <p:sp>
        <p:nvSpPr>
          <p:cNvPr id="19" name="Google Shape;202;p7">
            <a:extLst>
              <a:ext uri="{FF2B5EF4-FFF2-40B4-BE49-F238E27FC236}">
                <a16:creationId xmlns:a16="http://schemas.microsoft.com/office/drawing/2014/main" id="{36F03F7E-45F4-4B1E-B160-839E8EE34854}"/>
              </a:ext>
            </a:extLst>
          </p:cNvPr>
          <p:cNvSpPr txBox="1"/>
          <p:nvPr/>
        </p:nvSpPr>
        <p:spPr>
          <a:xfrm>
            <a:off x="629395" y="2982717"/>
            <a:ext cx="1917506" cy="954067"/>
          </a:xfrm>
          <a:prstGeom prst="rect">
            <a:avLst/>
          </a:prstGeom>
          <a:noFill/>
          <a:ln>
            <a:noFill/>
          </a:ln>
        </p:spPr>
        <p:txBody>
          <a:bodyPr spcFirstLastPara="1" wrap="square" lIns="91425" tIns="45700" rIns="91425" bIns="45700" anchor="t" anchorCtr="0">
            <a:spAutoFit/>
          </a:bodyPr>
          <a:lstStyle/>
          <a:p>
            <a:pPr marL="285750" lvl="0" indent="-285750" algn="r" rtl="1">
              <a:buClr>
                <a:srgbClr val="F2F2F5"/>
              </a:buClr>
              <a:buSzPts val="1600"/>
              <a:buFont typeface="Arial" panose="020B0604020202020204" pitchFamily="34" charset="0"/>
              <a:buChar char="•"/>
            </a:pPr>
            <a:r>
              <a:rPr lang="he-IL" dirty="0">
                <a:solidFill>
                  <a:srgbClr val="F2F2F5"/>
                </a:solidFill>
                <a:latin typeface="Assistant" pitchFamily="2" charset="-79"/>
                <a:cs typeface="Assistant" pitchFamily="2" charset="-79"/>
                <a:sym typeface="Quattrocento Sans"/>
              </a:rPr>
              <a:t>כמו תמונות.</a:t>
            </a:r>
          </a:p>
          <a:p>
            <a:pPr marL="285750" lvl="0" indent="-285750" algn="r" rtl="1">
              <a:buClr>
                <a:srgbClr val="F2F2F5"/>
              </a:buClr>
              <a:buSzPts val="1600"/>
              <a:buFont typeface="Arial" panose="020B0604020202020204" pitchFamily="34" charset="0"/>
              <a:buChar char="•"/>
            </a:pPr>
            <a:r>
              <a:rPr lang="he-IL" dirty="0">
                <a:solidFill>
                  <a:srgbClr val="F2F2F5"/>
                </a:solidFill>
                <a:latin typeface="Assistant" pitchFamily="2" charset="-79"/>
                <a:cs typeface="Assistant" pitchFamily="2" charset="-79"/>
                <a:sym typeface="Quattrocento Sans"/>
              </a:rPr>
              <a:t>תמונות וסרטונים נשמרים כסוגי קובץ שונים</a:t>
            </a:r>
            <a:endParaRPr lang="he-IL" dirty="0">
              <a:solidFill>
                <a:srgbClr val="F2F2F5"/>
              </a:solidFill>
              <a:latin typeface="Assistant" pitchFamily="2" charset="-79"/>
              <a:cs typeface="Assistant" pitchFamily="2" charset="-79"/>
            </a:endParaRPr>
          </a:p>
        </p:txBody>
      </p:sp>
    </p:spTree>
    <p:extLst>
      <p:ext uri="{BB962C8B-B14F-4D97-AF65-F5344CB8AC3E}">
        <p14:creationId xmlns:p14="http://schemas.microsoft.com/office/powerpoint/2010/main" val="22920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1000"/>
                                        <p:tgtEl>
                                          <p:spTgt spid="40"/>
                                        </p:tgtEl>
                                      </p:cBhvr>
                                    </p:animEffect>
                                    <p:anim calcmode="lin" valueType="num">
                                      <p:cBhvr>
                                        <p:cTn id="84" dur="1000" fill="hold"/>
                                        <p:tgtEl>
                                          <p:spTgt spid="40"/>
                                        </p:tgtEl>
                                        <p:attrNameLst>
                                          <p:attrName>ppt_x</p:attrName>
                                        </p:attrNameLst>
                                      </p:cBhvr>
                                      <p:tavLst>
                                        <p:tav tm="0">
                                          <p:val>
                                            <p:strVal val="#ppt_x"/>
                                          </p:val>
                                        </p:tav>
                                        <p:tav tm="100000">
                                          <p:val>
                                            <p:strVal val="#ppt_x"/>
                                          </p:val>
                                        </p:tav>
                                      </p:tavLst>
                                    </p:anim>
                                    <p:anim calcmode="lin" valueType="num">
                                      <p:cBhvr>
                                        <p:cTn id="85" dur="1000" fill="hold"/>
                                        <p:tgtEl>
                                          <p:spTgt spid="4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P spid="2" grpId="0" animBg="1"/>
      <p:bldP spid="35" grpId="0" animBg="1"/>
      <p:bldP spid="36" grpId="0" animBg="1"/>
      <p:bldP spid="37" grpId="0" animBg="1"/>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8</a:t>
            </a:fld>
            <a:endParaRPr sz="900" b="0" i="0" u="none" strike="noStrike" cap="none">
              <a:solidFill>
                <a:srgbClr val="232752"/>
              </a:solidFill>
              <a:latin typeface="Assistant SemiBold"/>
              <a:ea typeface="Assistant SemiBold"/>
              <a:cs typeface="Assistant SemiBold"/>
              <a:sym typeface="Assistant SemiBold"/>
            </a:endParaRPr>
          </a:p>
        </p:txBody>
      </p:sp>
      <p:graphicFrame>
        <p:nvGraphicFramePr>
          <p:cNvPr id="20" name="Google Shape;215;p8">
            <a:extLst>
              <a:ext uri="{FF2B5EF4-FFF2-40B4-BE49-F238E27FC236}">
                <a16:creationId xmlns:a16="http://schemas.microsoft.com/office/drawing/2014/main" id="{A9F3AAF0-49B8-4701-A860-D5739D52390B}"/>
              </a:ext>
            </a:extLst>
          </p:cNvPr>
          <p:cNvGraphicFramePr/>
          <p:nvPr>
            <p:extLst>
              <p:ext uri="{D42A27DB-BD31-4B8C-83A1-F6EECF244321}">
                <p14:modId xmlns:p14="http://schemas.microsoft.com/office/powerpoint/2010/main" val="4024623598"/>
              </p:ext>
            </p:extLst>
          </p:nvPr>
        </p:nvGraphicFramePr>
        <p:xfrm>
          <a:off x="1857956" y="671638"/>
          <a:ext cx="5473960" cy="3881425"/>
        </p:xfrm>
        <a:graphic>
          <a:graphicData uri="http://schemas.openxmlformats.org/presentationml/2006/ole">
            <mc:AlternateContent xmlns:mc="http://schemas.openxmlformats.org/markup-compatibility/2006">
              <mc:Choice xmlns:v="urn:schemas-microsoft-com:vml" Requires="v">
                <p:oleObj spid="_x0000_s1033" r:id="rId4" imgW="6700253" imgH="4750954" progId="PBrush">
                  <p:embed/>
                </p:oleObj>
              </mc:Choice>
              <mc:Fallback>
                <p:oleObj r:id="rId4" imgW="6700253" imgH="4750954" progId="PBrush">
                  <p:embed/>
                  <p:pic>
                    <p:nvPicPr>
                      <p:cNvPr id="215" name="Google Shape;215;p8"/>
                      <p:cNvPicPr preferRelativeResize="0"/>
                      <p:nvPr/>
                    </p:nvPicPr>
                    <p:blipFill rotWithShape="1">
                      <a:blip r:embed="rId5">
                        <a:alphaModFix/>
                      </a:blip>
                      <a:srcRect/>
                      <a:stretch/>
                    </p:blipFill>
                    <p:spPr>
                      <a:xfrm>
                        <a:off x="1857956" y="671638"/>
                        <a:ext cx="5473960" cy="38814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300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sldNum" idx="12"/>
          </p:nvPr>
        </p:nvSpPr>
        <p:spPr>
          <a:xfrm>
            <a:off x="265028" y="4553064"/>
            <a:ext cx="253384" cy="335249"/>
          </a:xfrm>
          <a:prstGeom prst="rect">
            <a:avLst/>
          </a:prstGeom>
          <a:noFill/>
          <a:ln>
            <a:noFill/>
          </a:ln>
        </p:spPr>
        <p:txBody>
          <a:bodyPr spcFirstLastPara="1" wrap="square" lIns="91400" tIns="91400" rIns="91400" bIns="91400" anchor="ctr" anchorCtr="0">
            <a:normAutofit/>
          </a:bodyPr>
          <a:lstStyle/>
          <a:p>
            <a:pPr marL="0" lvl="0" indent="0" algn="r" rtl="0">
              <a:lnSpc>
                <a:spcPct val="100000"/>
              </a:lnSpc>
              <a:spcBef>
                <a:spcPts val="0"/>
              </a:spcBef>
              <a:spcAft>
                <a:spcPts val="0"/>
              </a:spcAft>
              <a:buClr>
                <a:srgbClr val="232752"/>
              </a:buClr>
              <a:buSzPts val="900"/>
              <a:buFont typeface="Assistant SemiBold"/>
              <a:buNone/>
            </a:pPr>
            <a:fld id="{00000000-1234-1234-1234-123412341234}" type="slidenum">
              <a:rPr lang="en-US"/>
              <a:t>9</a:t>
            </a:fld>
            <a:endParaRPr sz="900" b="0" i="0" u="none" strike="noStrike" cap="none">
              <a:solidFill>
                <a:srgbClr val="232752"/>
              </a:solidFill>
              <a:latin typeface="Assistant SemiBold"/>
              <a:ea typeface="Assistant SemiBold"/>
              <a:cs typeface="Assistant SemiBold"/>
              <a:sym typeface="Assistant SemiBold"/>
            </a:endParaRPr>
          </a:p>
        </p:txBody>
      </p:sp>
      <p:sp>
        <p:nvSpPr>
          <p:cNvPr id="14" name="Google Shape;138;p8">
            <a:extLst>
              <a:ext uri="{FF2B5EF4-FFF2-40B4-BE49-F238E27FC236}">
                <a16:creationId xmlns:a16="http://schemas.microsoft.com/office/drawing/2014/main" id="{17D6CD5E-7249-4F6C-8187-91B9C84AC6F8}"/>
              </a:ext>
            </a:extLst>
          </p:cNvPr>
          <p:cNvSpPr/>
          <p:nvPr/>
        </p:nvSpPr>
        <p:spPr>
          <a:xfrm>
            <a:off x="4992343" y="2172127"/>
            <a:ext cx="2773584" cy="1878711"/>
          </a:xfrm>
          <a:prstGeom prst="roundRect">
            <a:avLst>
              <a:gd name="adj" fmla="val 7366"/>
            </a:avLst>
          </a:prstGeom>
          <a:solidFill>
            <a:srgbClr val="232752"/>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21" name="Google Shape;152;p8">
            <a:extLst>
              <a:ext uri="{FF2B5EF4-FFF2-40B4-BE49-F238E27FC236}">
                <a16:creationId xmlns:a16="http://schemas.microsoft.com/office/drawing/2014/main" id="{174836E7-6739-4413-BF88-83AFB93FB60A}"/>
              </a:ext>
            </a:extLst>
          </p:cNvPr>
          <p:cNvSpPr txBox="1"/>
          <p:nvPr/>
        </p:nvSpPr>
        <p:spPr>
          <a:xfrm>
            <a:off x="5060710" y="2281388"/>
            <a:ext cx="2330287" cy="1738877"/>
          </a:xfrm>
          <a:prstGeom prst="rect">
            <a:avLst/>
          </a:prstGeom>
          <a:noFill/>
          <a:ln>
            <a:noFill/>
          </a:ln>
        </p:spPr>
        <p:txBody>
          <a:bodyPr spcFirstLastPara="1" wrap="square" lIns="68550" tIns="68550" rIns="68550" bIns="68550" anchor="t" anchorCtr="0">
            <a:spAutoFit/>
          </a:bodyPr>
          <a:lstStyle/>
          <a:p>
            <a:pPr marL="0" marR="0" lvl="0" indent="0" algn="r" rtl="1">
              <a:spcBef>
                <a:spcPts val="0"/>
              </a:spcBef>
              <a:spcAft>
                <a:spcPts val="1200"/>
              </a:spcAft>
              <a:buClr>
                <a:srgbClr val="FFFFFF"/>
              </a:buClr>
              <a:buSzPts val="1500"/>
              <a:buFont typeface="Assistant ExtraBold"/>
              <a:buNone/>
            </a:pPr>
            <a:r>
              <a:rPr lang="he-IL" sz="1600" b="0" i="0" u="none" strike="noStrike" cap="none" dirty="0">
                <a:solidFill>
                  <a:srgbClr val="FFFFFF"/>
                </a:solidFill>
                <a:latin typeface="Assistant SemiBold" pitchFamily="2" charset="-79"/>
                <a:ea typeface="Assistant ExtraBold"/>
                <a:cs typeface="Assistant SemiBold" pitchFamily="2" charset="-79"/>
                <a:sym typeface="Assistant ExtraBold"/>
              </a:rPr>
              <a:t>שאלוני סוכן</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פניות של לקוחות</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פעולות של לקוחות</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נתונים פיננסיים של הארגון</a:t>
            </a:r>
            <a:endParaRPr sz="1600" dirty="0">
              <a:latin typeface="Assistant SemiBold" pitchFamily="2" charset="-79"/>
              <a:cs typeface="Assistant SemiBold" pitchFamily="2" charset="-79"/>
            </a:endParaRPr>
          </a:p>
        </p:txBody>
      </p:sp>
      <p:pic>
        <p:nvPicPr>
          <p:cNvPr id="30" name="Google Shape;158;p8" descr="Image">
            <a:extLst>
              <a:ext uri="{FF2B5EF4-FFF2-40B4-BE49-F238E27FC236}">
                <a16:creationId xmlns:a16="http://schemas.microsoft.com/office/drawing/2014/main" id="{543D44A9-C9F7-4961-B2E9-BC59A76E3539}"/>
              </a:ext>
            </a:extLst>
          </p:cNvPr>
          <p:cNvPicPr preferRelativeResize="0"/>
          <p:nvPr/>
        </p:nvPicPr>
        <p:blipFill rotWithShape="1">
          <a:blip r:embed="rId3">
            <a:alphaModFix/>
          </a:blip>
          <a:srcRect/>
          <a:stretch/>
        </p:blipFill>
        <p:spPr>
          <a:xfrm>
            <a:off x="7420793" y="2349545"/>
            <a:ext cx="264796" cy="262665"/>
          </a:xfrm>
          <a:prstGeom prst="rect">
            <a:avLst/>
          </a:prstGeom>
          <a:noFill/>
          <a:ln>
            <a:noFill/>
          </a:ln>
        </p:spPr>
      </p:pic>
      <p:sp>
        <p:nvSpPr>
          <p:cNvPr id="31" name="Google Shape;144;p8">
            <a:extLst>
              <a:ext uri="{FF2B5EF4-FFF2-40B4-BE49-F238E27FC236}">
                <a16:creationId xmlns:a16="http://schemas.microsoft.com/office/drawing/2014/main" id="{8CBF5A8E-3BEE-4E45-BEA9-DBE5D696376E}"/>
              </a:ext>
            </a:extLst>
          </p:cNvPr>
          <p:cNvSpPr txBox="1"/>
          <p:nvPr/>
        </p:nvSpPr>
        <p:spPr>
          <a:xfrm>
            <a:off x="5195852" y="1641215"/>
            <a:ext cx="2366566" cy="415438"/>
          </a:xfrm>
          <a:prstGeom prst="rect">
            <a:avLst/>
          </a:prstGeom>
          <a:noFill/>
          <a:ln>
            <a:noFill/>
          </a:ln>
        </p:spPr>
        <p:txBody>
          <a:bodyPr spcFirstLastPara="1" wrap="square" lIns="68550" tIns="68550" rIns="68550" bIns="68550" anchor="t" anchorCtr="0">
            <a:spAutoFit/>
          </a:bodyPr>
          <a:lstStyle/>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נתונים שנצברים בארגון</a:t>
            </a:r>
            <a:endParaRPr sz="1800" dirty="0"/>
          </a:p>
        </p:txBody>
      </p:sp>
      <p:pic>
        <p:nvPicPr>
          <p:cNvPr id="3" name="תמונה 2">
            <a:extLst>
              <a:ext uri="{FF2B5EF4-FFF2-40B4-BE49-F238E27FC236}">
                <a16:creationId xmlns:a16="http://schemas.microsoft.com/office/drawing/2014/main" id="{BE151228-6653-4EA3-A7BE-C17730E89E9F}"/>
              </a:ext>
            </a:extLst>
          </p:cNvPr>
          <p:cNvPicPr>
            <a:picLocks noChangeAspect="1"/>
          </p:cNvPicPr>
          <p:nvPr/>
        </p:nvPicPr>
        <p:blipFill>
          <a:blip r:embed="rId4"/>
          <a:stretch>
            <a:fillRect/>
          </a:stretch>
        </p:blipFill>
        <p:spPr>
          <a:xfrm>
            <a:off x="6136812" y="1140713"/>
            <a:ext cx="484647" cy="543203"/>
          </a:xfrm>
          <a:prstGeom prst="rect">
            <a:avLst/>
          </a:prstGeom>
        </p:spPr>
      </p:pic>
      <p:pic>
        <p:nvPicPr>
          <p:cNvPr id="5" name="תמונה 4">
            <a:extLst>
              <a:ext uri="{FF2B5EF4-FFF2-40B4-BE49-F238E27FC236}">
                <a16:creationId xmlns:a16="http://schemas.microsoft.com/office/drawing/2014/main" id="{2FA2B42A-CE76-461F-8D4B-33FA7C09E449}"/>
              </a:ext>
            </a:extLst>
          </p:cNvPr>
          <p:cNvPicPr>
            <a:picLocks noChangeAspect="1"/>
          </p:cNvPicPr>
          <p:nvPr/>
        </p:nvPicPr>
        <p:blipFill>
          <a:blip r:embed="rId5"/>
          <a:stretch>
            <a:fillRect/>
          </a:stretch>
        </p:blipFill>
        <p:spPr>
          <a:xfrm>
            <a:off x="2161022" y="1188095"/>
            <a:ext cx="484647" cy="444440"/>
          </a:xfrm>
          <a:prstGeom prst="rect">
            <a:avLst/>
          </a:prstGeom>
        </p:spPr>
      </p:pic>
      <p:sp>
        <p:nvSpPr>
          <p:cNvPr id="34" name="Google Shape;144;p8">
            <a:extLst>
              <a:ext uri="{FF2B5EF4-FFF2-40B4-BE49-F238E27FC236}">
                <a16:creationId xmlns:a16="http://schemas.microsoft.com/office/drawing/2014/main" id="{062169AD-F44B-4970-BEF8-303F7AB34051}"/>
              </a:ext>
            </a:extLst>
          </p:cNvPr>
          <p:cNvSpPr txBox="1"/>
          <p:nvPr/>
        </p:nvSpPr>
        <p:spPr>
          <a:xfrm>
            <a:off x="1597953" y="1661437"/>
            <a:ext cx="1610785" cy="415438"/>
          </a:xfrm>
          <a:prstGeom prst="rect">
            <a:avLst/>
          </a:prstGeom>
          <a:noFill/>
          <a:ln>
            <a:noFill/>
          </a:ln>
        </p:spPr>
        <p:txBody>
          <a:bodyPr spcFirstLastPara="1" wrap="square" lIns="68550" tIns="68550" rIns="68550" bIns="68550" anchor="t" anchorCtr="0">
            <a:spAutoFit/>
          </a:bodyPr>
          <a:lstStyle/>
          <a:p>
            <a:pPr marL="0" marR="0" lvl="0" indent="0" algn="ctr" rtl="1">
              <a:spcBef>
                <a:spcPts val="0"/>
              </a:spcBef>
              <a:spcAft>
                <a:spcPts val="0"/>
              </a:spcAft>
              <a:buClr>
                <a:srgbClr val="232752"/>
              </a:buClr>
              <a:buSzPts val="1500"/>
              <a:buFont typeface="Assistant ExtraBold"/>
              <a:buNone/>
            </a:pPr>
            <a:r>
              <a:rPr lang="he-IL" sz="1800" b="0" i="0" u="none" strike="noStrike" cap="none" dirty="0">
                <a:solidFill>
                  <a:srgbClr val="232752"/>
                </a:solidFill>
                <a:latin typeface="Assistant ExtraBold"/>
                <a:ea typeface="Assistant ExtraBold"/>
                <a:cs typeface="Assistant ExtraBold"/>
                <a:sym typeface="Assistant ExtraBold"/>
              </a:rPr>
              <a:t>נתונים חיצוניים</a:t>
            </a:r>
            <a:endParaRPr sz="1800" dirty="0"/>
          </a:p>
        </p:txBody>
      </p:sp>
      <p:sp>
        <p:nvSpPr>
          <p:cNvPr id="35" name="Google Shape;151;p8">
            <a:extLst>
              <a:ext uri="{FF2B5EF4-FFF2-40B4-BE49-F238E27FC236}">
                <a16:creationId xmlns:a16="http://schemas.microsoft.com/office/drawing/2014/main" id="{452401F2-452E-421A-9AD0-C9F6BEFCAEBC}"/>
              </a:ext>
            </a:extLst>
          </p:cNvPr>
          <p:cNvSpPr/>
          <p:nvPr/>
        </p:nvSpPr>
        <p:spPr>
          <a:xfrm>
            <a:off x="1016553" y="2172127"/>
            <a:ext cx="2773584" cy="1878711"/>
          </a:xfrm>
          <a:prstGeom prst="roundRect">
            <a:avLst>
              <a:gd name="adj" fmla="val 7366"/>
            </a:avLst>
          </a:prstGeom>
          <a:solidFill>
            <a:srgbClr val="EBB117"/>
          </a:solidFill>
          <a:ln>
            <a:noFill/>
          </a:ln>
        </p:spPr>
        <p:txBody>
          <a:bodyPr spcFirstLastPara="1" wrap="square" lIns="34275" tIns="34275" rIns="34275" bIns="34275" anchor="ctr" anchorCtr="0">
            <a:noAutofit/>
          </a:bodyPr>
          <a:lstStyle/>
          <a:p>
            <a:pPr marL="0" marR="0" lvl="0" indent="0" algn="r" rtl="1">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Calibri"/>
              <a:ea typeface="Calibri"/>
              <a:cs typeface="Calibri"/>
              <a:sym typeface="Calibri"/>
            </a:endParaRPr>
          </a:p>
        </p:txBody>
      </p:sp>
      <p:pic>
        <p:nvPicPr>
          <p:cNvPr id="36" name="Google Shape;158;p8" descr="Image">
            <a:extLst>
              <a:ext uri="{FF2B5EF4-FFF2-40B4-BE49-F238E27FC236}">
                <a16:creationId xmlns:a16="http://schemas.microsoft.com/office/drawing/2014/main" id="{EAC7DF73-8DFA-427C-BEA0-B06F844BDA48}"/>
              </a:ext>
            </a:extLst>
          </p:cNvPr>
          <p:cNvPicPr preferRelativeResize="0"/>
          <p:nvPr/>
        </p:nvPicPr>
        <p:blipFill rotWithShape="1">
          <a:blip r:embed="rId3">
            <a:alphaModFix/>
          </a:blip>
          <a:srcRect/>
          <a:stretch/>
        </p:blipFill>
        <p:spPr>
          <a:xfrm>
            <a:off x="3368545" y="2349545"/>
            <a:ext cx="264796" cy="262665"/>
          </a:xfrm>
          <a:prstGeom prst="rect">
            <a:avLst/>
          </a:prstGeom>
          <a:noFill/>
          <a:ln>
            <a:noFill/>
          </a:ln>
        </p:spPr>
      </p:pic>
      <p:sp>
        <p:nvSpPr>
          <p:cNvPr id="37" name="Google Shape;152;p8">
            <a:extLst>
              <a:ext uri="{FF2B5EF4-FFF2-40B4-BE49-F238E27FC236}">
                <a16:creationId xmlns:a16="http://schemas.microsoft.com/office/drawing/2014/main" id="{2F588466-77D2-4862-95CA-9B64C59B12FF}"/>
              </a:ext>
            </a:extLst>
          </p:cNvPr>
          <p:cNvSpPr txBox="1"/>
          <p:nvPr/>
        </p:nvSpPr>
        <p:spPr>
          <a:xfrm>
            <a:off x="1089383" y="2281388"/>
            <a:ext cx="2249366" cy="1738877"/>
          </a:xfrm>
          <a:prstGeom prst="rect">
            <a:avLst/>
          </a:prstGeom>
          <a:noFill/>
          <a:ln>
            <a:noFill/>
          </a:ln>
        </p:spPr>
        <p:txBody>
          <a:bodyPr spcFirstLastPara="1" wrap="square" lIns="68550" tIns="68550" rIns="68550" bIns="68550" anchor="t" anchorCtr="0">
            <a:spAutoFit/>
          </a:bodyPr>
          <a:lstStyle/>
          <a:p>
            <a:pPr marL="0" marR="0" lvl="0" indent="0" algn="r" rtl="1">
              <a:spcBef>
                <a:spcPts val="0"/>
              </a:spcBef>
              <a:spcAft>
                <a:spcPts val="1200"/>
              </a:spcAft>
              <a:buClr>
                <a:srgbClr val="FFFFFF"/>
              </a:buClr>
              <a:buSzPts val="1500"/>
              <a:buFont typeface="Assistant ExtraBold"/>
              <a:buNone/>
            </a:pPr>
            <a:r>
              <a:rPr lang="he-IL" sz="1600" b="0" i="0" u="none" strike="noStrike" cap="none" dirty="0">
                <a:solidFill>
                  <a:srgbClr val="FFFFFF"/>
                </a:solidFill>
                <a:latin typeface="Assistant SemiBold" pitchFamily="2" charset="-79"/>
                <a:ea typeface="Assistant ExtraBold"/>
                <a:cs typeface="Assistant SemiBold" pitchFamily="2" charset="-79"/>
                <a:sym typeface="Assistant ExtraBold"/>
              </a:rPr>
              <a:t>רכישת מידע חיצוני</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נתונים המתפרסמים לציבור</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אינטרנט, רשתות חברתיות</a:t>
            </a:r>
          </a:p>
          <a:p>
            <a:pPr marL="0" marR="0" lvl="0" indent="0" algn="r" rtl="1">
              <a:spcBef>
                <a:spcPts val="0"/>
              </a:spcBef>
              <a:spcAft>
                <a:spcPts val="1200"/>
              </a:spcAft>
              <a:buClr>
                <a:srgbClr val="FFFFFF"/>
              </a:buClr>
              <a:buSzPts val="1500"/>
              <a:buFont typeface="Assistant ExtraBold"/>
              <a:buNone/>
            </a:pPr>
            <a:r>
              <a:rPr lang="he-IL" sz="1600" dirty="0">
                <a:solidFill>
                  <a:srgbClr val="FFFFFF"/>
                </a:solidFill>
                <a:latin typeface="Assistant SemiBold" pitchFamily="2" charset="-79"/>
                <a:cs typeface="Assistant SemiBold" pitchFamily="2" charset="-79"/>
                <a:sym typeface="Assistant ExtraBold"/>
              </a:rPr>
              <a:t>ספרות, מאמרים ומחקרים</a:t>
            </a:r>
            <a:endParaRPr sz="1600" dirty="0">
              <a:latin typeface="Assistant SemiBold" pitchFamily="2" charset="-79"/>
              <a:cs typeface="Assistant SemiBold" pitchFamily="2" charset="-79"/>
            </a:endParaRPr>
          </a:p>
        </p:txBody>
      </p:sp>
      <p:pic>
        <p:nvPicPr>
          <p:cNvPr id="41" name="Google Shape;158;p8" descr="Image">
            <a:extLst>
              <a:ext uri="{FF2B5EF4-FFF2-40B4-BE49-F238E27FC236}">
                <a16:creationId xmlns:a16="http://schemas.microsoft.com/office/drawing/2014/main" id="{2E448270-00C6-41F7-89EA-58E40463C415}"/>
              </a:ext>
            </a:extLst>
          </p:cNvPr>
          <p:cNvPicPr preferRelativeResize="0"/>
          <p:nvPr/>
        </p:nvPicPr>
        <p:blipFill rotWithShape="1">
          <a:blip r:embed="rId3">
            <a:alphaModFix/>
          </a:blip>
          <a:srcRect/>
          <a:stretch/>
        </p:blipFill>
        <p:spPr>
          <a:xfrm>
            <a:off x="7420793" y="2746055"/>
            <a:ext cx="264796" cy="262665"/>
          </a:xfrm>
          <a:prstGeom prst="rect">
            <a:avLst/>
          </a:prstGeom>
          <a:noFill/>
          <a:ln>
            <a:noFill/>
          </a:ln>
        </p:spPr>
      </p:pic>
      <p:pic>
        <p:nvPicPr>
          <p:cNvPr id="42" name="Google Shape;158;p8" descr="Image">
            <a:extLst>
              <a:ext uri="{FF2B5EF4-FFF2-40B4-BE49-F238E27FC236}">
                <a16:creationId xmlns:a16="http://schemas.microsoft.com/office/drawing/2014/main" id="{C5D68715-1896-4B83-BF6A-84A9AF55CBA3}"/>
              </a:ext>
            </a:extLst>
          </p:cNvPr>
          <p:cNvPicPr preferRelativeResize="0"/>
          <p:nvPr/>
        </p:nvPicPr>
        <p:blipFill rotWithShape="1">
          <a:blip r:embed="rId3">
            <a:alphaModFix/>
          </a:blip>
          <a:srcRect/>
          <a:stretch/>
        </p:blipFill>
        <p:spPr>
          <a:xfrm>
            <a:off x="3368545" y="2746055"/>
            <a:ext cx="264796" cy="262665"/>
          </a:xfrm>
          <a:prstGeom prst="rect">
            <a:avLst/>
          </a:prstGeom>
          <a:noFill/>
          <a:ln>
            <a:noFill/>
          </a:ln>
        </p:spPr>
      </p:pic>
      <p:pic>
        <p:nvPicPr>
          <p:cNvPr id="43" name="Google Shape;158;p8" descr="Image">
            <a:extLst>
              <a:ext uri="{FF2B5EF4-FFF2-40B4-BE49-F238E27FC236}">
                <a16:creationId xmlns:a16="http://schemas.microsoft.com/office/drawing/2014/main" id="{265829F5-1CAD-467B-AF78-2EECD83E8AA0}"/>
              </a:ext>
            </a:extLst>
          </p:cNvPr>
          <p:cNvPicPr preferRelativeResize="0"/>
          <p:nvPr/>
        </p:nvPicPr>
        <p:blipFill rotWithShape="1">
          <a:blip r:embed="rId3">
            <a:alphaModFix/>
          </a:blip>
          <a:srcRect/>
          <a:stretch/>
        </p:blipFill>
        <p:spPr>
          <a:xfrm>
            <a:off x="7420793" y="3142564"/>
            <a:ext cx="264796" cy="262665"/>
          </a:xfrm>
          <a:prstGeom prst="rect">
            <a:avLst/>
          </a:prstGeom>
          <a:noFill/>
          <a:ln>
            <a:noFill/>
          </a:ln>
        </p:spPr>
      </p:pic>
      <p:pic>
        <p:nvPicPr>
          <p:cNvPr id="44" name="Google Shape;158;p8" descr="Image">
            <a:extLst>
              <a:ext uri="{FF2B5EF4-FFF2-40B4-BE49-F238E27FC236}">
                <a16:creationId xmlns:a16="http://schemas.microsoft.com/office/drawing/2014/main" id="{0874E317-1F6A-46A6-801E-0B0F1EE82BED}"/>
              </a:ext>
            </a:extLst>
          </p:cNvPr>
          <p:cNvPicPr preferRelativeResize="0"/>
          <p:nvPr/>
        </p:nvPicPr>
        <p:blipFill rotWithShape="1">
          <a:blip r:embed="rId3">
            <a:alphaModFix/>
          </a:blip>
          <a:srcRect/>
          <a:stretch/>
        </p:blipFill>
        <p:spPr>
          <a:xfrm>
            <a:off x="3368545" y="3142564"/>
            <a:ext cx="264796" cy="262665"/>
          </a:xfrm>
          <a:prstGeom prst="rect">
            <a:avLst/>
          </a:prstGeom>
          <a:noFill/>
          <a:ln>
            <a:noFill/>
          </a:ln>
        </p:spPr>
      </p:pic>
      <p:pic>
        <p:nvPicPr>
          <p:cNvPr id="45" name="Google Shape;158;p8" descr="Image">
            <a:extLst>
              <a:ext uri="{FF2B5EF4-FFF2-40B4-BE49-F238E27FC236}">
                <a16:creationId xmlns:a16="http://schemas.microsoft.com/office/drawing/2014/main" id="{F2122AEA-971F-4B57-B38F-B32ABCF1581B}"/>
              </a:ext>
            </a:extLst>
          </p:cNvPr>
          <p:cNvPicPr preferRelativeResize="0"/>
          <p:nvPr/>
        </p:nvPicPr>
        <p:blipFill rotWithShape="1">
          <a:blip r:embed="rId3">
            <a:alphaModFix/>
          </a:blip>
          <a:srcRect/>
          <a:stretch/>
        </p:blipFill>
        <p:spPr>
          <a:xfrm>
            <a:off x="7420793" y="3539074"/>
            <a:ext cx="264796" cy="262665"/>
          </a:xfrm>
          <a:prstGeom prst="rect">
            <a:avLst/>
          </a:prstGeom>
          <a:noFill/>
          <a:ln>
            <a:noFill/>
          </a:ln>
        </p:spPr>
      </p:pic>
      <p:pic>
        <p:nvPicPr>
          <p:cNvPr id="47" name="Google Shape;158;p8" descr="Image">
            <a:extLst>
              <a:ext uri="{FF2B5EF4-FFF2-40B4-BE49-F238E27FC236}">
                <a16:creationId xmlns:a16="http://schemas.microsoft.com/office/drawing/2014/main" id="{CB6392B8-DFD0-44C7-A0E8-ACA35C42B7C5}"/>
              </a:ext>
            </a:extLst>
          </p:cNvPr>
          <p:cNvPicPr preferRelativeResize="0"/>
          <p:nvPr/>
        </p:nvPicPr>
        <p:blipFill rotWithShape="1">
          <a:blip r:embed="rId3">
            <a:alphaModFix/>
          </a:blip>
          <a:srcRect/>
          <a:stretch/>
        </p:blipFill>
        <p:spPr>
          <a:xfrm>
            <a:off x="3368545" y="3539074"/>
            <a:ext cx="264796" cy="262665"/>
          </a:xfrm>
          <a:prstGeom prst="rect">
            <a:avLst/>
          </a:prstGeom>
          <a:noFill/>
          <a:ln>
            <a:noFill/>
          </a:ln>
        </p:spPr>
      </p:pic>
    </p:spTree>
    <p:extLst>
      <p:ext uri="{BB962C8B-B14F-4D97-AF65-F5344CB8AC3E}">
        <p14:creationId xmlns:p14="http://schemas.microsoft.com/office/powerpoint/2010/main" val="4124025581"/>
      </p:ext>
    </p:extLst>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1067</Words>
  <Application>Microsoft Office PowerPoint</Application>
  <PresentationFormat>‫הצגה על המסך (16:9)</PresentationFormat>
  <Paragraphs>144</Paragraphs>
  <Slides>12</Slides>
  <Notes>12</Notes>
  <HiddenSlides>0</HiddenSlides>
  <MMClips>0</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0</vt:i4>
      </vt:variant>
      <vt:variant>
        <vt:lpstr>כותרות שקופיות</vt:lpstr>
      </vt:variant>
      <vt:variant>
        <vt:i4>12</vt:i4>
      </vt:variant>
    </vt:vector>
  </HeadingPairs>
  <TitlesOfParts>
    <vt:vector size="19" baseType="lpstr">
      <vt:lpstr>Assistant SemiBold</vt:lpstr>
      <vt:lpstr>Quattrocento Sans</vt:lpstr>
      <vt:lpstr>Calibri</vt:lpstr>
      <vt:lpstr>Arial</vt:lpstr>
      <vt:lpstr>Assistant</vt:lpstr>
      <vt:lpstr>Assistant ExtraBold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Shiran Waldman</dc:creator>
  <cp:lastModifiedBy>ציפי לנקין</cp:lastModifiedBy>
  <cp:revision>38</cp:revision>
  <dcterms:modified xsi:type="dcterms:W3CDTF">2023-05-14T09:15:16Z</dcterms:modified>
</cp:coreProperties>
</file>