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embeddedFontLst>
    <p:embeddedFont>
      <p:font typeface="Varela Round"/>
      <p:regular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jp4OZMNYcaepk2BVaLNmhgaMhZ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VarelaRound-regular.fntdata"/><Relationship Id="rId14" Type="http://schemas.openxmlformats.org/officeDocument/2006/relationships/slide" Target="slides/slide9.xml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6" name="Google Shape;196;p9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iw-IL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2" name="Google Shape;202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12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12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12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12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2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2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12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3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3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3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3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3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3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3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3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3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13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3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4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7" name="Google Shape;47;p14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14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4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4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4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4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4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4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15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15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5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5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5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5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5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5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0" name="Google Shape;70;p16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2" name="Google Shape;72;p16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6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6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6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7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17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17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17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7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7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17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3" name="Google Shape;93;p18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18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6" name="Google Shape;96;p18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8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18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1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18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8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8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6" name="Google Shape;106;p19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1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9" name="Google Shape;109;p19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19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19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1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19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19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19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20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0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1" name="Google Shape;121;p20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20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20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20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20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20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20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11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11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11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פרק 10 </a:t>
            </a:r>
            <a:br>
              <a:rPr lang="iw-IL">
                <a:latin typeface="Arial"/>
                <a:ea typeface="Arial"/>
                <a:cs typeface="Arial"/>
                <a:sym typeface="Arial"/>
              </a:rPr>
            </a:br>
            <a:r>
              <a:rPr lang="iw-IL">
                <a:latin typeface="Arial"/>
                <a:ea typeface="Arial"/>
                <a:cs typeface="Arial"/>
                <a:sym typeface="Arial"/>
              </a:rPr>
              <a:t>משחקים עם הכותרת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>
            <p:ph idx="1" type="subTitle"/>
          </p:nvPr>
        </p:nvSpPr>
        <p:spPr>
          <a:xfrm>
            <a:off x="696000" y="2741536"/>
            <a:ext cx="108000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342934" lvl="0" marL="342934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 txBox="1"/>
          <p:nvPr>
            <p:ph idx="2" type="body"/>
          </p:nvPr>
        </p:nvSpPr>
        <p:spPr>
          <a:xfrm>
            <a:off x="696000" y="3461536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מרצה: שירלי ארמלנד חן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, company name&#10;&#10;Description automatically generated" id="137" name="Google Shape;137;p2"/>
          <p:cNvPicPr preferRelativeResize="0"/>
          <p:nvPr/>
        </p:nvPicPr>
        <p:blipFill rotWithShape="1">
          <a:blip r:embed="rId3">
            <a:alphaModFix/>
          </a:blip>
          <a:srcRect b="30939" l="0" r="0" t="25469"/>
          <a:stretch/>
        </p:blipFill>
        <p:spPr>
          <a:xfrm>
            <a:off x="1" y="412198"/>
            <a:ext cx="1934308" cy="843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38" name="Google Shape;13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563" y="688018"/>
            <a:ext cx="1879976" cy="37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"/>
          <p:cNvSpPr txBox="1"/>
          <p:nvPr/>
        </p:nvSpPr>
        <p:spPr>
          <a:xfrm>
            <a:off x="1713229" y="515760"/>
            <a:ext cx="8765541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Open Sans"/>
              <a:buNone/>
            </a:pPr>
            <a:r>
              <a:rPr b="1" i="0" lang="iw-IL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למידה מרחוק: יתרונות מול חסרונות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3"/>
          <p:cNvSpPr txBox="1"/>
          <p:nvPr/>
        </p:nvSpPr>
        <p:spPr>
          <a:xfrm>
            <a:off x="10424012" y="1664580"/>
            <a:ext cx="1590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600"/>
              <a:buFont typeface="Open Sans"/>
              <a:buNone/>
            </a:pPr>
            <a:r>
              <a:rPr b="1" i="0" lang="iw-IL" sz="36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יתרונות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"/>
          <p:cNvSpPr txBox="1"/>
          <p:nvPr/>
        </p:nvSpPr>
        <p:spPr>
          <a:xfrm>
            <a:off x="6930084" y="2310911"/>
            <a:ext cx="5084400" cy="27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נגישות גבוהה ולא תלוית זמן ומקום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יכולת שילוב למידה עם אורחות חיים שונים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כמות תלמידים מגוונת ולא מוגבלת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חסכון רב בכיתות לימוד ובשעות הוראה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שיתוף פעולה וחילופי מידע בין תלמידים מאזורים ותרבויות שונות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3"/>
          <p:cNvSpPr txBox="1"/>
          <p:nvPr/>
        </p:nvSpPr>
        <p:spPr>
          <a:xfrm>
            <a:off x="4833240" y="1664580"/>
            <a:ext cx="1821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Open Sans"/>
              <a:buNone/>
            </a:pPr>
            <a:r>
              <a:rPr b="1" i="0" lang="iw-IL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חסרונות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3"/>
          <p:cNvSpPr txBox="1"/>
          <p:nvPr/>
        </p:nvSpPr>
        <p:spPr>
          <a:xfrm>
            <a:off x="0" y="2310911"/>
            <a:ext cx="66546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נדרשות מוטיבציה ומשמעת עצמית גבוהות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הרגשת תסכול עקב היעדר קרבה אנושית וחוסר שייכות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חוסר אינטראקציה בין המורה לתלמיד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שיטות ההערכה מוגבלות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לא לכל המורים יש את ההבנה להשתמש במערכות מתקדמות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במקצועות מדעיים/טכנולוגיים בהם נדרש שימוש במעבדה, אין תחליף הולם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"/>
          <p:cNvSpPr/>
          <p:nvPr/>
        </p:nvSpPr>
        <p:spPr>
          <a:xfrm>
            <a:off x="309604" y="946638"/>
            <a:ext cx="4835538" cy="4887487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4"/>
          <p:cNvSpPr/>
          <p:nvPr/>
        </p:nvSpPr>
        <p:spPr>
          <a:xfrm>
            <a:off x="6910011" y="393700"/>
            <a:ext cx="4838225" cy="2991207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4"/>
          <p:cNvSpPr txBox="1"/>
          <p:nvPr/>
        </p:nvSpPr>
        <p:spPr>
          <a:xfrm>
            <a:off x="6566358" y="431932"/>
            <a:ext cx="5084400" cy="27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נגישות גבוהה ולא תלוית זמן ומקום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יכולת שילוב למידה עם אורחות חיים שונים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כמות תלמידים מגוונת ולא מוגבלת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חסכון רב בכיתות לימוד ובשעות הוראה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שיתוף פעולה וחילופי מידע בין תלמידים מאזורים ותרבויות שונות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4"/>
          <p:cNvSpPr txBox="1"/>
          <p:nvPr/>
        </p:nvSpPr>
        <p:spPr>
          <a:xfrm>
            <a:off x="309604" y="1023875"/>
            <a:ext cx="4700100" cy="4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נדרשות מוטיבציה ומשמעת עצמית גבוהות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הרגשת תסכול עקב היעדר קרבה אנושית וחוסר שייכות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חוסר אינטראקציה בין המורה לתלמיד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שיטות ההערכה מוגבלות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לא לכל המורים יש את ההבנה להשתמש במערכות מתקדמות  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במקצועות מדעיים/טכנולוגיים בהם נדרש שימוש במעבדה, אין תחליף הולם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4"/>
          <p:cNvSpPr txBox="1"/>
          <p:nvPr/>
        </p:nvSpPr>
        <p:spPr>
          <a:xfrm>
            <a:off x="6085907" y="1843950"/>
            <a:ext cx="1648208" cy="3170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0000"/>
              <a:buFont typeface="Open Sans"/>
              <a:buNone/>
            </a:pPr>
            <a:r>
              <a:rPr b="1" i="0" lang="iw-IL" sz="20000" u="none" cap="none" strike="noStrike">
                <a:solidFill>
                  <a:srgbClr val="00B050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889250" y="3248294"/>
            <a:ext cx="1224058" cy="273227"/>
          </a:xfrm>
          <a:prstGeom prst="rect">
            <a:avLst/>
          </a:prstGeom>
          <a:solidFill>
            <a:srgbClr val="FF0000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"/>
          <p:cNvSpPr txBox="1"/>
          <p:nvPr/>
        </p:nvSpPr>
        <p:spPr>
          <a:xfrm>
            <a:off x="1515208" y="172888"/>
            <a:ext cx="916158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iw-IL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מאגר ידע לתחזוקה - מטרות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5"/>
          <p:cNvSpPr txBox="1"/>
          <p:nvPr/>
        </p:nvSpPr>
        <p:spPr>
          <a:xfrm>
            <a:off x="2145322" y="1651172"/>
            <a:ext cx="84201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39725" lvl="0" marL="33972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Arial"/>
              <a:buChar char="•"/>
            </a:pPr>
            <a:r>
              <a:rPr b="0" i="0" lang="iw-IL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לאחד את שני מרכזי הידע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9725" lvl="0" marL="33972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Arial"/>
              <a:buChar char="•"/>
            </a:pPr>
            <a:r>
              <a:rPr b="0" i="0" lang="iw-IL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לפתח שפה משותפת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9725" lvl="0" marL="33972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Arial"/>
              <a:buChar char="•"/>
            </a:pPr>
            <a:r>
              <a:rPr b="0" i="0" lang="iw-IL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לשמור על עקביות בתהליך העבודה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"/>
          <p:cNvSpPr txBox="1"/>
          <p:nvPr/>
        </p:nvSpPr>
        <p:spPr>
          <a:xfrm>
            <a:off x="127675" y="3543108"/>
            <a:ext cx="84201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39725" lvl="0" marL="33972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3600"/>
              <a:buFont typeface="Arial"/>
              <a:buChar char="•"/>
            </a:pPr>
            <a:r>
              <a:rPr b="0" i="0" lang="iw-I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לאחד את שני מרכזי הידע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9725" lvl="0" marL="33972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3600"/>
              <a:buFont typeface="Arial"/>
              <a:buChar char="•"/>
            </a:pPr>
            <a:r>
              <a:rPr b="0" i="0" lang="iw-I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לפתח שפה משותפת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9725" lvl="0" marL="33972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3600"/>
              <a:buFont typeface="Arial"/>
              <a:buChar char="•"/>
            </a:pPr>
            <a:r>
              <a:rPr b="0" i="0" lang="iw-I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לשמור על עקביות בתהליך העבודה</a:t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9" name="Google Shape;169;p6"/>
          <p:cNvGrpSpPr/>
          <p:nvPr/>
        </p:nvGrpSpPr>
        <p:grpSpPr>
          <a:xfrm>
            <a:off x="8854679" y="786842"/>
            <a:ext cx="0" cy="3947887"/>
            <a:chOff x="2737045" y="1494971"/>
            <a:chExt cx="0" cy="3947887"/>
          </a:xfrm>
        </p:grpSpPr>
        <p:cxnSp>
          <p:nvCxnSpPr>
            <p:cNvPr id="170" name="Google Shape;170;p6"/>
            <p:cNvCxnSpPr/>
            <p:nvPr/>
          </p:nvCxnSpPr>
          <p:spPr>
            <a:xfrm>
              <a:off x="2737045" y="1494971"/>
              <a:ext cx="0" cy="3947886"/>
            </a:xfrm>
            <a:prstGeom prst="straightConnector1">
              <a:avLst/>
            </a:prstGeom>
            <a:noFill/>
            <a:ln cap="flat" cmpd="sng" w="76200">
              <a:solidFill>
                <a:srgbClr val="92D05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1" name="Google Shape;171;p6"/>
            <p:cNvCxnSpPr/>
            <p:nvPr/>
          </p:nvCxnSpPr>
          <p:spPr>
            <a:xfrm rot="10800000">
              <a:off x="2737045" y="1494972"/>
              <a:ext cx="0" cy="3947886"/>
            </a:xfrm>
            <a:prstGeom prst="straightConnector1">
              <a:avLst/>
            </a:prstGeom>
            <a:noFill/>
            <a:ln cap="flat" cmpd="sng" w="76200">
              <a:solidFill>
                <a:srgbClr val="92D05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72" name="Google Shape;172;p6"/>
          <p:cNvSpPr txBox="1"/>
          <p:nvPr/>
        </p:nvSpPr>
        <p:spPr>
          <a:xfrm>
            <a:off x="0" y="2661809"/>
            <a:ext cx="9161584" cy="8309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iw-IL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מטרות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6"/>
          <p:cNvSpPr txBox="1"/>
          <p:nvPr/>
        </p:nvSpPr>
        <p:spPr>
          <a:xfrm>
            <a:off x="0" y="2100467"/>
            <a:ext cx="9161584" cy="70788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iw-IL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מאגר ידע לתחזוקה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"/>
          <p:cNvSpPr txBox="1"/>
          <p:nvPr/>
        </p:nvSpPr>
        <p:spPr>
          <a:xfrm>
            <a:off x="1515208" y="172888"/>
            <a:ext cx="916158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iw-IL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היקף התחזוקה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7"/>
          <p:cNvSpPr txBox="1"/>
          <p:nvPr/>
        </p:nvSpPr>
        <p:spPr>
          <a:xfrm>
            <a:off x="1515208" y="1651172"/>
            <a:ext cx="91617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iw-IL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התחזוקה כוללת לשני נושאים עיקריים: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9725" lvl="0" marL="339725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Arial"/>
              <a:buChar char="•"/>
            </a:pPr>
            <a:r>
              <a:rPr b="0" i="0" lang="iw-IL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רכיבי מערכת השקיה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9725" lvl="0" marL="339725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Arial"/>
              <a:buChar char="•"/>
            </a:pPr>
            <a:r>
              <a:rPr b="0" i="0" lang="iw-IL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יישומים כימיים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/>
          <p:nvPr/>
        </p:nvSpPr>
        <p:spPr>
          <a:xfrm>
            <a:off x="3567926" y="959208"/>
            <a:ext cx="4467869" cy="4467869"/>
          </a:xfrm>
          <a:prstGeom prst="arc">
            <a:avLst>
              <a:gd fmla="val 12371725" name="adj1"/>
              <a:gd fmla="val 9483070" name="adj2"/>
            </a:avLst>
          </a:prstGeom>
          <a:noFill/>
          <a:ln cap="flat" cmpd="sng" w="31750">
            <a:solidFill>
              <a:srgbClr val="92D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8"/>
          <p:cNvSpPr/>
          <p:nvPr/>
        </p:nvSpPr>
        <p:spPr>
          <a:xfrm>
            <a:off x="4004510" y="1410306"/>
            <a:ext cx="3594701" cy="3594701"/>
          </a:xfrm>
          <a:prstGeom prst="arc">
            <a:avLst>
              <a:gd fmla="val 1498282" name="adj1"/>
              <a:gd fmla="val 19667059" name="adj2"/>
            </a:avLst>
          </a:prstGeom>
          <a:noFill/>
          <a:ln cap="flat" cmpd="sng" w="31750">
            <a:solidFill>
              <a:srgbClr val="92D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6" name="Google Shape;186;p8"/>
          <p:cNvGrpSpPr/>
          <p:nvPr/>
        </p:nvGrpSpPr>
        <p:grpSpPr>
          <a:xfrm>
            <a:off x="4596243" y="2276719"/>
            <a:ext cx="2411237" cy="1709469"/>
            <a:chOff x="4890383" y="2536955"/>
            <a:chExt cx="2411237" cy="1709469"/>
          </a:xfrm>
        </p:grpSpPr>
        <p:sp>
          <p:nvSpPr>
            <p:cNvPr id="187" name="Google Shape;187;p8"/>
            <p:cNvSpPr txBox="1"/>
            <p:nvPr/>
          </p:nvSpPr>
          <p:spPr>
            <a:xfrm>
              <a:off x="5025036" y="2536955"/>
              <a:ext cx="2142000" cy="120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200"/>
                <a:buFont typeface="Arial"/>
                <a:buNone/>
              </a:pPr>
              <a:r>
                <a:rPr b="1" i="0" lang="iw-IL" sz="7200" u="none" cap="none" strike="noStrike">
                  <a:solidFill>
                    <a:srgbClr val="92D050"/>
                  </a:solidFill>
                  <a:latin typeface="Arial"/>
                  <a:ea typeface="Arial"/>
                  <a:cs typeface="Arial"/>
                  <a:sym typeface="Arial"/>
                </a:rPr>
                <a:t>היקף</a:t>
              </a:r>
              <a:endParaRPr b="1" i="0" sz="72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8"/>
            <p:cNvSpPr txBox="1"/>
            <p:nvPr/>
          </p:nvSpPr>
          <p:spPr>
            <a:xfrm>
              <a:off x="4890383" y="3476983"/>
              <a:ext cx="2411237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400"/>
                <a:buFont typeface="Arial"/>
                <a:buNone/>
              </a:pPr>
              <a:r>
                <a:rPr b="1" i="0" lang="iw-IL" sz="4400" u="none" cap="none" strike="noStrike">
                  <a:solidFill>
                    <a:srgbClr val="92D050"/>
                  </a:solidFill>
                  <a:latin typeface="Arial"/>
                  <a:ea typeface="Arial"/>
                  <a:cs typeface="Arial"/>
                  <a:sym typeface="Arial"/>
                </a:rPr>
                <a:t>התחזוקה</a:t>
              </a:r>
              <a:endParaRPr b="1" i="0" sz="44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9" name="Google Shape;189;p8"/>
          <p:cNvSpPr txBox="1"/>
          <p:nvPr/>
        </p:nvSpPr>
        <p:spPr>
          <a:xfrm>
            <a:off x="108033" y="2231862"/>
            <a:ext cx="24687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iw-I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רכיבי מערכת השקיה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8"/>
          <p:cNvSpPr txBox="1"/>
          <p:nvPr/>
        </p:nvSpPr>
        <p:spPr>
          <a:xfrm>
            <a:off x="8325597" y="2508860"/>
            <a:ext cx="25569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iw-I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יישומים כימיים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1" name="Google Shape;191;p8"/>
          <p:cNvCxnSpPr/>
          <p:nvPr/>
        </p:nvCxnSpPr>
        <p:spPr>
          <a:xfrm rot="10800000">
            <a:off x="2710317" y="3131454"/>
            <a:ext cx="1294193" cy="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92" name="Google Shape;192;p8"/>
          <p:cNvCxnSpPr/>
          <p:nvPr/>
        </p:nvCxnSpPr>
        <p:spPr>
          <a:xfrm rot="10800000">
            <a:off x="8035795" y="3131454"/>
            <a:ext cx="1294193" cy="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miter lim="800000"/>
            <a:headEnd len="med" w="med" type="oval"/>
            <a:tailEnd len="sm" w="sm" type="none"/>
          </a:ln>
        </p:spPr>
      </p:cxn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9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משימה | פרק 10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9"/>
          <p:cNvSpPr txBox="1"/>
          <p:nvPr>
            <p:ph idx="2" type="body"/>
          </p:nvPr>
        </p:nvSpPr>
        <p:spPr>
          <a:xfrm>
            <a:off x="1547446" y="1105725"/>
            <a:ext cx="10156096" cy="46971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קראו את התוכן שלהלן, מצאו את ההקשרים והפכו אותו לשקף ויזואלי ברור.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b="1" lang="iw-IL">
                <a:latin typeface="Arial"/>
                <a:ea typeface="Arial"/>
                <a:cs typeface="Arial"/>
                <a:sym typeface="Arial"/>
              </a:rPr>
              <a:t>פרויקט מעקב הקורונה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אוסף ומפרסם את נתוני הבדיקה המלאים ביותר הקיימים עבור מדינות וטריטוריות בארה"ב.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לפרויקט ניתן להוסיף </a:t>
            </a:r>
            <a:r>
              <a:rPr b="1" lang="iw-IL">
                <a:latin typeface="Arial"/>
                <a:ea typeface="Arial"/>
                <a:cs typeface="Arial"/>
                <a:sym typeface="Arial"/>
              </a:rPr>
              <a:t>שכבה המגנה על פרטיות הנבדקים</a:t>
            </a:r>
            <a:r>
              <a:rPr lang="iw-IL">
                <a:latin typeface="Arial"/>
                <a:ea typeface="Arial"/>
                <a:cs typeface="Arial"/>
                <a:sym typeface="Arial"/>
              </a:rPr>
              <a:t>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השכבה מאושרת רגולטורית.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10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0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0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