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Varela Round"/>
      <p:regular r:id="rId26"/>
    </p:embeddedFont>
    <p:embeddedFont>
      <p:font typeface="Quattrocento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3csEJEN8Qm9WnbIGJ5KZA3gLu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1ABE76-3659-49BF-B31E-E9ABEF08D4D2}">
  <a:tblStyle styleId="{151ABE76-3659-49BF-B31E-E9ABEF08D4D2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VarelaRound-regular.fntdata"/><Relationship Id="rId25" Type="http://schemas.openxmlformats.org/officeDocument/2006/relationships/slide" Target="slides/slide19.xml"/><Relationship Id="rId28" Type="http://schemas.openxmlformats.org/officeDocument/2006/relationships/font" Target="fonts/QuattrocentoSans-bold.fntdata"/><Relationship Id="rId27" Type="http://schemas.openxmlformats.org/officeDocument/2006/relationships/font" Target="fonts/Quattrocento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Quattrocento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Quattrocento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" name="Google Shape;22;p2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" name="Google Shape;23;p2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" name="Google Shape;24;p2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5" name="Google Shape;25;p22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2"/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22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" name="Google Shape;29;p22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ראשית ושתי תמונות">
  <p:cSld name="כותרת ראשית ושתי תמונות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>
            <p:ph idx="2" type="pic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1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1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31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31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31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0" name="Google Shape;130;p31"/>
          <p:cNvSpPr/>
          <p:nvPr>
            <p:ph idx="3" type="pic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31"/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2" name="Google Shape;132;p31"/>
          <p:cNvSpPr/>
          <p:nvPr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3" name="Google Shape;133;p31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4" name="Google Shape;134;p31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טי השיעור, מקצוע ומורה">
  <p:cSld name="פרטי השיעור, מקצוע ומורה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32" name="Google Shape;32;p23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23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2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23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23"/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23"/>
          <p:cNvSpPr/>
          <p:nvPr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23"/>
          <p:cNvSpPr/>
          <p:nvPr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23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b="1" sz="66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" type="subTitle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2" name="Google Shape;42;p23"/>
          <p:cNvSpPr txBox="1"/>
          <p:nvPr>
            <p:ph idx="2" type="body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3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 פריסה 4">
  <p:cSld name="כותרת בלבד פריסה 4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7" name="Google Shape;47;p24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24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24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4"/>
          <p:cNvSpPr/>
          <p:nvPr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4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24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24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24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24"/>
          <p:cNvSpPr txBox="1"/>
          <p:nvPr>
            <p:ph idx="1" type="body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5">
  <p:cSld name="כותרת ותוכן פריסה 5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" name="Google Shape;58;p25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" type="body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5"/>
          <p:cNvSpPr txBox="1"/>
          <p:nvPr>
            <p:ph idx="2" type="body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1" name="Google Shape;61;p25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25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25"/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5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3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sz="4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6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26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26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26"/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26"/>
          <p:cNvSpPr/>
          <p:nvPr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26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2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26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arela Rou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3" name="Google Shape;83;p27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2">
  <p:cSld name="כותרת ותוכן פריסה 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" type="body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1" algn="r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28"/>
          <p:cNvSpPr txBox="1"/>
          <p:nvPr>
            <p:ph idx="2" type="body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28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" name="Google Shape;94;p2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8"/>
          <p:cNvSpPr/>
          <p:nvPr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1">
  <p:cSld name="כותרת ותוכן פריסה 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29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9"/>
          <p:cNvSpPr txBox="1"/>
          <p:nvPr>
            <p:ph idx="1" type="body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2" name="Google Shape;102;p29"/>
          <p:cNvSpPr txBox="1"/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9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4" name="Google Shape;104;p29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5" name="Google Shape;105;p29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6" name="Google Shape;106;p29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7" name="Google Shape;107;p29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" name="Google Shape;112;p30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0"/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5" name="Google Shape;115;p30"/>
          <p:cNvSpPr/>
          <p:nvPr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30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7" name="Google Shape;117;p30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8" name="Google Shape;118;p30"/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9" name="Google Shape;119;p30"/>
          <p:cNvSpPr/>
          <p:nvPr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0" name="Google Shape;120;p3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1" name="Google Shape;121;p3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2" name="Google Shape;122;p30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6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6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b="0" i="0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21"/>
          <p:cNvSpPr/>
          <p:nvPr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21"/>
          <p:cNvSpPr/>
          <p:nvPr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21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1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lang="iw-IL" sz="3600"/>
              <a:t>פרק 7</a:t>
            </a:r>
            <a:br>
              <a:rPr lang="iw-IL"/>
            </a:br>
            <a:r>
              <a:rPr lang="iw-IL"/>
              <a:t>הכותרת שתפסה אותי!</a:t>
            </a:r>
            <a:endParaRPr/>
          </a:p>
        </p:txBody>
      </p:sp>
      <p:sp>
        <p:nvSpPr>
          <p:cNvPr id="141" name="Google Shape;141;p2"/>
          <p:cNvSpPr txBox="1"/>
          <p:nvPr>
            <p:ph idx="1" type="subTitle"/>
          </p:nvPr>
        </p:nvSpPr>
        <p:spPr>
          <a:xfrm>
            <a:off x="696000" y="276552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-342934" lvl="0" marL="342934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/>
              <a:t>מגמת מידע ונתונים</a:t>
            </a:r>
            <a:endParaRPr/>
          </a:p>
        </p:txBody>
      </p:sp>
      <p:sp>
        <p:nvSpPr>
          <p:cNvPr id="142" name="Google Shape;142;p2"/>
          <p:cNvSpPr txBox="1"/>
          <p:nvPr>
            <p:ph idx="2" type="body"/>
          </p:nvPr>
        </p:nvSpPr>
        <p:spPr>
          <a:xfrm>
            <a:off x="696000" y="3461536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/>
              <a:t>מרצה: שירלי ארמלנד חן</a:t>
            </a:r>
            <a:endParaRPr/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/>
              <a:t>עורכת: רונית נחמיה</a:t>
            </a:r>
            <a:endParaRPr/>
          </a:p>
        </p:txBody>
      </p:sp>
      <p:pic>
        <p:nvPicPr>
          <p:cNvPr descr="Logo, company name&#10;&#10;Description automatically generated" id="143" name="Google Shape;143;p2"/>
          <p:cNvPicPr preferRelativeResize="0"/>
          <p:nvPr/>
        </p:nvPicPr>
        <p:blipFill rotWithShape="1">
          <a:blip r:embed="rId3">
            <a:alphaModFix/>
          </a:blip>
          <a:srcRect b="30940" l="0" r="0" t="25469"/>
          <a:stretch/>
        </p:blipFill>
        <p:spPr>
          <a:xfrm>
            <a:off x="1" y="412198"/>
            <a:ext cx="1934308" cy="843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144" name="Google Shape;14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7563" y="688018"/>
            <a:ext cx="1879976" cy="37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playing chess&#10;&#10;Description automatically generated with medium confidence" id="243" name="Google Shape;2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857" y="0"/>
            <a:ext cx="111221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/>
          <p:nvPr/>
        </p:nvSpPr>
        <p:spPr>
          <a:xfrm>
            <a:off x="1069857" y="-9728"/>
            <a:ext cx="8443794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20303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5" name="Google Shape;245;p11"/>
          <p:cNvSpPr/>
          <p:nvPr/>
        </p:nvSpPr>
        <p:spPr>
          <a:xfrm>
            <a:off x="0" y="-9728"/>
            <a:ext cx="1069857" cy="6858000"/>
          </a:xfrm>
          <a:prstGeom prst="rect">
            <a:avLst/>
          </a:prstGeom>
          <a:solidFill>
            <a:srgbClr val="0203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346767" y="2172617"/>
            <a:ext cx="762565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על מה היא חושבת קודם?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346767" y="3044279"/>
            <a:ext cx="664399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על אסטרטגיה</a:t>
            </a:r>
            <a:br>
              <a:rPr b="0" i="0" lang="iw-IL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-IL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או על טקטיקה?</a:t>
            </a:r>
            <a:endParaRPr b="0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-up of a calculator and pen&#10;&#10;Description automatically generated with medium confidence" id="253" name="Google Shape;2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/>
          <p:nvPr/>
        </p:nvSpPr>
        <p:spPr>
          <a:xfrm>
            <a:off x="6797039" y="571711"/>
            <a:ext cx="5394961" cy="1213802"/>
          </a:xfrm>
          <a:custGeom>
            <a:rect b="b" l="l" r="r" t="t"/>
            <a:pathLst>
              <a:path extrusionOk="0" h="1213802" w="5394961">
                <a:moveTo>
                  <a:pt x="0" y="606900"/>
                </a:moveTo>
                <a:lnTo>
                  <a:pt x="0" y="606901"/>
                </a:lnTo>
                <a:lnTo>
                  <a:pt x="0" y="606901"/>
                </a:lnTo>
                <a:close/>
                <a:moveTo>
                  <a:pt x="606901" y="0"/>
                </a:moveTo>
                <a:lnTo>
                  <a:pt x="5394961" y="0"/>
                </a:lnTo>
                <a:lnTo>
                  <a:pt x="5394961" y="1213802"/>
                </a:lnTo>
                <a:lnTo>
                  <a:pt x="606901" y="1213801"/>
                </a:lnTo>
                <a:cubicBezTo>
                  <a:pt x="313617" y="1213801"/>
                  <a:pt x="68922" y="1005766"/>
                  <a:pt x="12330" y="729212"/>
                </a:cubicBezTo>
                <a:lnTo>
                  <a:pt x="0" y="606901"/>
                </a:lnTo>
                <a:lnTo>
                  <a:pt x="12330" y="484589"/>
                </a:lnTo>
                <a:cubicBezTo>
                  <a:pt x="68922" y="208035"/>
                  <a:pt x="313617" y="0"/>
                  <a:pt x="606901" y="0"/>
                </a:cubicBezTo>
                <a:close/>
              </a:path>
            </a:pathLst>
          </a:custGeom>
          <a:solidFill>
            <a:schemeClr val="dk1"/>
          </a:solidFill>
          <a:ln cap="flat" cmpd="sng" w="25400">
            <a:solidFill>
              <a:srgbClr val="0017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 txBox="1"/>
          <p:nvPr>
            <p:ph type="ctrTitle"/>
          </p:nvPr>
        </p:nvSpPr>
        <p:spPr>
          <a:xfrm>
            <a:off x="6797038" y="607219"/>
            <a:ext cx="5394961" cy="1084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arela Round"/>
              <a:buNone/>
            </a:pPr>
            <a:r>
              <a:rPr lang="iw-IL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דוחות כספיים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 txBox="1"/>
          <p:nvPr/>
        </p:nvSpPr>
        <p:spPr>
          <a:xfrm>
            <a:off x="1514273" y="2235210"/>
            <a:ext cx="916345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"וואלה! עכשיו אני יכולה לעשות את העבודה שלי בצורה מקצועית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כי אני יודע הכל על דוחות כספיים."</a:t>
            </a:r>
            <a:endParaRPr b="0" i="0" sz="4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/>
          <p:nvPr/>
        </p:nvSpPr>
        <p:spPr>
          <a:xfrm>
            <a:off x="1514273" y="2235210"/>
            <a:ext cx="916345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"וואלה! עכשיו אני יכולה לעשות את העבודה שלי בצורה מקצועית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כי אני יודע הכל על דוחות כספיים."</a:t>
            </a:r>
            <a:endParaRPr b="0" i="0" sz="44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-up of a calculator and pen&#10;&#10;Description automatically generated with medium confidence" id="271" name="Google Shape;2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/>
          <p:nvPr/>
        </p:nvSpPr>
        <p:spPr>
          <a:xfrm>
            <a:off x="554478" y="571711"/>
            <a:ext cx="11637523" cy="1213802"/>
          </a:xfrm>
          <a:custGeom>
            <a:rect b="b" l="l" r="r" t="t"/>
            <a:pathLst>
              <a:path extrusionOk="0" h="1213802" w="11637523">
                <a:moveTo>
                  <a:pt x="606901" y="0"/>
                </a:moveTo>
                <a:lnTo>
                  <a:pt x="11637523" y="0"/>
                </a:lnTo>
                <a:lnTo>
                  <a:pt x="11637523" y="1213802"/>
                </a:lnTo>
                <a:lnTo>
                  <a:pt x="606901" y="1213802"/>
                </a:lnTo>
                <a:cubicBezTo>
                  <a:pt x="271719" y="1213802"/>
                  <a:pt x="0" y="942083"/>
                  <a:pt x="0" y="606901"/>
                </a:cubicBezTo>
                <a:cubicBezTo>
                  <a:pt x="0" y="271719"/>
                  <a:pt x="271719" y="0"/>
                  <a:pt x="6069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3" name="Google Shape;273;p15"/>
          <p:cNvSpPr txBox="1"/>
          <p:nvPr>
            <p:ph type="ctrTitle"/>
          </p:nvPr>
        </p:nvSpPr>
        <p:spPr>
          <a:xfrm>
            <a:off x="1" y="607219"/>
            <a:ext cx="11877472" cy="1084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arela Round"/>
              <a:buNone/>
            </a:pPr>
            <a:r>
              <a:rPr lang="iw-IL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לדעת כל מה שצריך על דוחות כספיים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se-up of a calculator and pen&#10;&#10;Description automatically generated with medium confidence" id="279" name="Google Shape;2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/>
          <p:nvPr/>
        </p:nvSpPr>
        <p:spPr>
          <a:xfrm>
            <a:off x="1468877" y="571711"/>
            <a:ext cx="10723124" cy="1213802"/>
          </a:xfrm>
          <a:custGeom>
            <a:rect b="b" l="l" r="r" t="t"/>
            <a:pathLst>
              <a:path extrusionOk="0" h="1213802" w="11637523">
                <a:moveTo>
                  <a:pt x="606901" y="0"/>
                </a:moveTo>
                <a:lnTo>
                  <a:pt x="11637523" y="0"/>
                </a:lnTo>
                <a:lnTo>
                  <a:pt x="11637523" y="1213802"/>
                </a:lnTo>
                <a:lnTo>
                  <a:pt x="606901" y="1213802"/>
                </a:lnTo>
                <a:cubicBezTo>
                  <a:pt x="271719" y="1213802"/>
                  <a:pt x="0" y="942083"/>
                  <a:pt x="0" y="606901"/>
                </a:cubicBezTo>
                <a:cubicBezTo>
                  <a:pt x="0" y="271719"/>
                  <a:pt x="271719" y="0"/>
                  <a:pt x="6069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1" name="Google Shape;281;p16"/>
          <p:cNvSpPr txBox="1"/>
          <p:nvPr>
            <p:ph type="ctrTitle"/>
          </p:nvPr>
        </p:nvSpPr>
        <p:spPr>
          <a:xfrm>
            <a:off x="1721795" y="607219"/>
            <a:ext cx="10155677" cy="1084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arela Round"/>
              <a:buNone/>
            </a:pPr>
            <a:r>
              <a:rPr lang="iw-IL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לשחות כמו דג בדוחות כספיים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7"/>
          <p:cNvPicPr preferRelativeResize="0"/>
          <p:nvPr/>
        </p:nvPicPr>
        <p:blipFill rotWithShape="1">
          <a:blip r:embed="rId3">
            <a:alphaModFix/>
          </a:blip>
          <a:srcRect b="18084" l="0" r="0" t="3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7"/>
          <p:cNvSpPr/>
          <p:nvPr/>
        </p:nvSpPr>
        <p:spPr>
          <a:xfrm>
            <a:off x="1507787" y="0"/>
            <a:ext cx="10684213" cy="6858000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100000">
                <a:schemeClr val="dk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3075459" y="568978"/>
            <a:ext cx="8515350" cy="129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000"/>
              <a:buFont typeface="Varela Round"/>
              <a:buNone/>
            </a:pPr>
            <a:r>
              <a:rPr b="0" i="0" lang="iw-IL" sz="8000" u="none" cap="none" strike="noStrike">
                <a:solidFill>
                  <a:srgbClr val="FFC000"/>
                </a:solidFill>
                <a:latin typeface="Varela Round"/>
                <a:ea typeface="Varela Round"/>
                <a:cs typeface="Varela Round"/>
                <a:sym typeface="Varela Round"/>
              </a:rPr>
              <a:t>לשחות כמו דג</a:t>
            </a:r>
            <a:endParaRPr/>
          </a:p>
        </p:txBody>
      </p:sp>
      <p:sp>
        <p:nvSpPr>
          <p:cNvPr id="290" name="Google Shape;290;p17"/>
          <p:cNvSpPr txBox="1"/>
          <p:nvPr/>
        </p:nvSpPr>
        <p:spPr>
          <a:xfrm>
            <a:off x="6591737" y="1702072"/>
            <a:ext cx="4934221" cy="1293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Varela Round"/>
              <a:buNone/>
            </a:pPr>
            <a:r>
              <a:rPr b="0" i="0" lang="iw-IL" sz="6000" u="none" cap="none" strike="noStrike">
                <a:solidFill>
                  <a:srgbClr val="FFC000"/>
                </a:solidFill>
                <a:latin typeface="Varela Round"/>
                <a:ea typeface="Varela Round"/>
                <a:cs typeface="Varela Round"/>
                <a:sym typeface="Varela Round"/>
              </a:rPr>
              <a:t>בדוחות כספיים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/>
          <p:nvPr/>
        </p:nvSpPr>
        <p:spPr>
          <a:xfrm>
            <a:off x="7491183" y="2106965"/>
            <a:ext cx="3450200" cy="92292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6" name="Google Shape;296;p18"/>
          <p:cNvSpPr txBox="1"/>
          <p:nvPr>
            <p:ph type="title"/>
          </p:nvPr>
        </p:nvSpPr>
        <p:spPr>
          <a:xfrm>
            <a:off x="7672618" y="1960152"/>
            <a:ext cx="3087329" cy="1225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Varela Round"/>
              <a:buNone/>
            </a:pPr>
            <a:r>
              <a:rPr lang="iw-IL" sz="6600"/>
              <a:t>הגדרה</a:t>
            </a:r>
            <a:endParaRPr/>
          </a:p>
        </p:txBody>
      </p:sp>
      <p:grpSp>
        <p:nvGrpSpPr>
          <p:cNvPr id="297" name="Google Shape;297;p18"/>
          <p:cNvGrpSpPr/>
          <p:nvPr/>
        </p:nvGrpSpPr>
        <p:grpSpPr>
          <a:xfrm>
            <a:off x="4965049" y="2115490"/>
            <a:ext cx="2110928" cy="914400"/>
            <a:chOff x="5146485" y="2106965"/>
            <a:chExt cx="2110928" cy="914400"/>
          </a:xfrm>
        </p:grpSpPr>
        <p:pic>
          <p:nvPicPr>
            <p:cNvPr descr="Arrow Down with solid fill" id="298" name="Google Shape;298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5146485" y="210696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9" name="Google Shape;299;p18"/>
            <p:cNvCxnSpPr/>
            <p:nvPr/>
          </p:nvCxnSpPr>
          <p:spPr>
            <a:xfrm>
              <a:off x="6097207" y="2564165"/>
              <a:ext cx="1160206" cy="0"/>
            </a:xfrm>
            <a:prstGeom prst="straightConnector1">
              <a:avLst/>
            </a:prstGeom>
            <a:noFill/>
            <a:ln cap="rnd" cmpd="sng" w="57150">
              <a:solidFill>
                <a:srgbClr val="192A7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00" name="Google Shape;300;p18"/>
          <p:cNvSpPr/>
          <p:nvPr/>
        </p:nvSpPr>
        <p:spPr>
          <a:xfrm>
            <a:off x="1190396" y="2106965"/>
            <a:ext cx="3450200" cy="92292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1371831" y="1960152"/>
            <a:ext cx="3087329" cy="1225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Varela Round"/>
              <a:buNone/>
            </a:pPr>
            <a:r>
              <a:rPr b="1" i="0" lang="iw-IL" sz="66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דחיפה</a:t>
            </a:r>
            <a:endParaRPr/>
          </a:p>
        </p:txBody>
      </p:sp>
      <p:sp>
        <p:nvSpPr>
          <p:cNvPr id="302" name="Google Shape;302;p18"/>
          <p:cNvSpPr txBox="1"/>
          <p:nvPr/>
        </p:nvSpPr>
        <p:spPr>
          <a:xfrm>
            <a:off x="7672618" y="3140984"/>
            <a:ext cx="3087329" cy="569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arela Round"/>
              <a:buNone/>
            </a:pPr>
            <a:r>
              <a:rPr b="1" i="0" lang="iw-IL" sz="2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טבלת "לפני ואחרי"</a:t>
            </a:r>
            <a:endParaRPr/>
          </a:p>
        </p:txBody>
      </p:sp>
      <p:sp>
        <p:nvSpPr>
          <p:cNvPr id="303" name="Google Shape;303;p18"/>
          <p:cNvSpPr txBox="1"/>
          <p:nvPr/>
        </p:nvSpPr>
        <p:spPr>
          <a:xfrm>
            <a:off x="1286106" y="3140983"/>
            <a:ext cx="3087329" cy="1903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arela Round"/>
              <a:buNone/>
            </a:pPr>
            <a:r>
              <a:rPr b="1" i="0" lang="iw-IL" sz="2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המבנה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arela Round"/>
              <a:buNone/>
            </a:pPr>
            <a:r>
              <a:rPr b="1" i="0" lang="iw-IL" sz="2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העניין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arela Round"/>
              <a:buNone/>
            </a:pPr>
            <a:r>
              <a:rPr b="1" i="0" lang="iw-IL" sz="2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הכותרת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arela Round"/>
              <a:buNone/>
            </a:pPr>
            <a:r>
              <a:rPr b="1" i="0" lang="iw-IL" sz="2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השקפים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2B4BC"/>
                </a:solidFill>
              </a:rPr>
              <a:t>משימה | פרק 7</a:t>
            </a:r>
            <a:endParaRPr/>
          </a:p>
        </p:txBody>
      </p:sp>
      <p:sp>
        <p:nvSpPr>
          <p:cNvPr id="310" name="Google Shape;310;p19"/>
          <p:cNvSpPr txBox="1"/>
          <p:nvPr>
            <p:ph idx="2" type="body"/>
          </p:nvPr>
        </p:nvSpPr>
        <p:spPr>
          <a:xfrm>
            <a:off x="1114425" y="1335961"/>
            <a:ext cx="9520309" cy="352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/>
              <a:t>חזרו למשימה שלכם מהפרק הקודם ועכשיו חשבו עבורה על:</a:t>
            </a:r>
            <a:endParaRPr/>
          </a:p>
          <a:p>
            <a:pPr indent="-268288" lvl="0" marL="268288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/>
              <a:t>כותרת מעניינת, כזו שכבר תספר לקהל למה כדאי לו לבוא</a:t>
            </a:r>
            <a:endParaRPr/>
          </a:p>
          <a:p>
            <a:pPr indent="-268288" lvl="0" marL="268288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/>
              <a:t>שקף פתיחה שמכיל את הכותרת + אלמנט ויזואלי תומך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0"/>
          <p:cNvPicPr preferRelativeResize="0"/>
          <p:nvPr/>
        </p:nvPicPr>
        <p:blipFill rotWithShape="1">
          <a:blip r:embed="rId3">
            <a:alphaModFix/>
          </a:blip>
          <a:srcRect b="66411" l="39172" r="34233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0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17" name="Google Shape;317;p20"/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  <p:sp>
        <p:nvSpPr>
          <p:cNvPr id="318" name="Google Shape;318;p20"/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/>
          <p:nvPr>
            <p:ph type="title"/>
          </p:nvPr>
        </p:nvSpPr>
        <p:spPr>
          <a:xfrm>
            <a:off x="1566693" y="271377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Varela Round"/>
              <a:buNone/>
            </a:pPr>
            <a:r>
              <a:rPr lang="iw-IL" sz="3200"/>
              <a:t>הקהל: הילדים בכיתה</a:t>
            </a:r>
            <a:endParaRPr/>
          </a:p>
        </p:txBody>
      </p:sp>
      <p:graphicFrame>
        <p:nvGraphicFramePr>
          <p:cNvPr id="150" name="Google Shape;150;p3"/>
          <p:cNvGraphicFramePr/>
          <p:nvPr/>
        </p:nvGraphicFramePr>
        <p:xfrm>
          <a:off x="822939" y="12287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{151ABE76-3659-49BF-B31E-E9ABEF08D4D2}</a:tableStyleId>
              </a:tblPr>
              <a:tblGrid>
                <a:gridCol w="5717300"/>
                <a:gridCol w="2534950"/>
                <a:gridCol w="2293875"/>
              </a:tblGrid>
              <a:tr h="49487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לפני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Varela Round"/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אחרי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C23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2400" u="none" cap="none" strike="noStrike">
                          <a:solidFill>
                            <a:schemeClr val="lt1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הנעה לפעולה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F7F7F"/>
                    </a:solidFill>
                  </a:tcPr>
                </a:tc>
              </a:tr>
              <a:tr h="40643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25" marB="45725" marR="91450" marL="91450">
                    <a:solidFill>
                      <a:srgbClr val="DDF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Varela Round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25" marB="45725" marR="91450" marL="91450">
                    <a:solidFill>
                      <a:srgbClr val="E8F5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45725" marB="45725" marR="91450" marL="91450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3"/>
          <p:cNvSpPr txBox="1"/>
          <p:nvPr/>
        </p:nvSpPr>
        <p:spPr>
          <a:xfrm>
            <a:off x="5712542" y="1797913"/>
            <a:ext cx="5574889" cy="3970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"מי לא יודע מה זו אסטרטגיה??!"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"אוי, נו, זה הולך להיות משעמממם..."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"האמת, אני לא יודעת מה ההבדל ביניהם, מעניין לשמוע..."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"זה מזכיר לי מלחמה, כבד לי.... לא יכול להיה לבחור נושא פחות כבד...?"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"עשר דקות על ההבדל ביניהם?? אפשר להגיד את זה במשפט אחד!"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"יש את המשחק הזה "טקטיקו..."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3116827" y="1797913"/>
            <a:ext cx="251408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"וואלה! עכשיו אני מבין שטקטיקה לא יכולה להתקיים בלי אסטרטגיה כי האסטרטגיה משמשת בסיס לטקטיקה."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822939" y="1844079"/>
            <a:ext cx="22938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6688" lvl="0" marL="16668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יפיצו הלאה</a:t>
            </a:r>
            <a:endParaRPr/>
          </a:p>
          <a:p>
            <a:pPr indent="-166688" lvl="0" marL="16668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b="0" i="0" lang="iw-IL" sz="1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יתחברו לזה ברמות שונות שלא קשורות רק לשיעור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/>
        </p:nvSpPr>
        <p:spPr>
          <a:xfrm>
            <a:off x="1514273" y="2376740"/>
            <a:ext cx="916345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66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ההבדל בין אסטרטגיה לטקטיקה</a:t>
            </a:r>
            <a:endParaRPr b="0" i="0" sz="66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3841" y="1767724"/>
            <a:ext cx="2222361" cy="207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0972" y="980669"/>
            <a:ext cx="1694353" cy="126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3121" y="291255"/>
            <a:ext cx="640568" cy="974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5"/>
          <p:cNvGrpSpPr/>
          <p:nvPr/>
        </p:nvGrpSpPr>
        <p:grpSpPr>
          <a:xfrm>
            <a:off x="4653461" y="3010648"/>
            <a:ext cx="3089239" cy="3694883"/>
            <a:chOff x="4653461" y="3010648"/>
            <a:chExt cx="3089239" cy="3694883"/>
          </a:xfrm>
        </p:grpSpPr>
        <p:pic>
          <p:nvPicPr>
            <p:cNvPr id="167" name="Google Shape;167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53461" y="3040999"/>
              <a:ext cx="3089239" cy="36645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116790" y="3010648"/>
              <a:ext cx="2028157" cy="10686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Google Shape;169;p5"/>
          <p:cNvGrpSpPr/>
          <p:nvPr/>
        </p:nvGrpSpPr>
        <p:grpSpPr>
          <a:xfrm>
            <a:off x="6877698" y="4342624"/>
            <a:ext cx="2898600" cy="470257"/>
            <a:chOff x="11180600" y="6950075"/>
            <a:chExt cx="6373396" cy="1033994"/>
          </a:xfrm>
        </p:grpSpPr>
        <p:sp>
          <p:nvSpPr>
            <p:cNvPr id="170" name="Google Shape;170;p5"/>
            <p:cNvSpPr/>
            <p:nvPr/>
          </p:nvSpPr>
          <p:spPr>
            <a:xfrm>
              <a:off x="13390400" y="6950075"/>
              <a:ext cx="4163596" cy="10339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2A72"/>
                </a:buClr>
                <a:buSzPts val="2456"/>
                <a:buFont typeface="Quattrocento Sans"/>
                <a:buNone/>
              </a:pPr>
              <a:r>
                <a:rPr b="1" i="0" lang="iw-IL" sz="2456" u="none" cap="none" strike="noStrike">
                  <a:solidFill>
                    <a:srgbClr val="192A7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אסטרטגיה</a:t>
              </a:r>
              <a:endParaRPr b="1" i="0" sz="2456" u="none" cap="none" strike="noStrike">
                <a:solidFill>
                  <a:srgbClr val="192A7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71" name="Google Shape;171;p5"/>
            <p:cNvCxnSpPr/>
            <p:nvPr/>
          </p:nvCxnSpPr>
          <p:spPr>
            <a:xfrm>
              <a:off x="11180600" y="7492405"/>
              <a:ext cx="2362200" cy="0"/>
            </a:xfrm>
            <a:prstGeom prst="straightConnector1">
              <a:avLst/>
            </a:prstGeom>
            <a:noFill/>
            <a:ln cap="rnd" cmpd="sng" w="63500">
              <a:solidFill>
                <a:srgbClr val="192A72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72" name="Google Shape;172;p5"/>
          <p:cNvGrpSpPr/>
          <p:nvPr/>
        </p:nvGrpSpPr>
        <p:grpSpPr>
          <a:xfrm>
            <a:off x="7216202" y="1582249"/>
            <a:ext cx="2560096" cy="470257"/>
            <a:chOff x="11180600" y="6950075"/>
            <a:chExt cx="5629099" cy="1033994"/>
          </a:xfrm>
        </p:grpSpPr>
        <p:sp>
          <p:nvSpPr>
            <p:cNvPr id="173" name="Google Shape;173;p5"/>
            <p:cNvSpPr/>
            <p:nvPr/>
          </p:nvSpPr>
          <p:spPr>
            <a:xfrm>
              <a:off x="13390400" y="6950075"/>
              <a:ext cx="3419299" cy="10339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EC234"/>
                </a:buClr>
                <a:buSzPts val="2456"/>
                <a:buFont typeface="Quattrocento Sans"/>
                <a:buNone/>
              </a:pPr>
              <a:r>
                <a:rPr b="1" i="0" lang="iw-IL" sz="2456" u="none" cap="none" strike="noStrike">
                  <a:solidFill>
                    <a:srgbClr val="7EC23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טקטיקה</a:t>
              </a:r>
              <a:endParaRPr b="1" i="0" sz="2456" u="none" cap="none" strike="noStrike">
                <a:solidFill>
                  <a:srgbClr val="7EC23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74" name="Google Shape;174;p5"/>
            <p:cNvCxnSpPr/>
            <p:nvPr/>
          </p:nvCxnSpPr>
          <p:spPr>
            <a:xfrm>
              <a:off x="11180600" y="7492405"/>
              <a:ext cx="2362200" cy="0"/>
            </a:xfrm>
            <a:prstGeom prst="straightConnector1">
              <a:avLst/>
            </a:prstGeom>
            <a:noFill/>
            <a:ln cap="rnd" cmpd="sng" w="63500">
              <a:solidFill>
                <a:srgbClr val="7EC234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/>
        </p:nvSpPr>
        <p:spPr>
          <a:xfrm>
            <a:off x="1514273" y="2250281"/>
            <a:ext cx="916345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66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בא לכם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66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טקטיקה בגביע?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0" y="0"/>
            <a:ext cx="12191047" cy="6867728"/>
            <a:chOff x="0" y="0"/>
            <a:chExt cx="12191047" cy="6867728"/>
          </a:xfrm>
        </p:grpSpPr>
        <p:sp>
          <p:nvSpPr>
            <p:cNvPr id="185" name="Google Shape;185;p7"/>
            <p:cNvSpPr/>
            <p:nvPr/>
          </p:nvSpPr>
          <p:spPr>
            <a:xfrm>
              <a:off x="0" y="0"/>
              <a:ext cx="12191047" cy="6858000"/>
            </a:xfrm>
            <a:prstGeom prst="rect">
              <a:avLst/>
            </a:prstGeom>
            <a:gradFill>
              <a:gsLst>
                <a:gs pos="0">
                  <a:srgbClr val="81DFDF"/>
                </a:gs>
                <a:gs pos="100000">
                  <a:srgbClr val="95E2E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pic>
          <p:nvPicPr>
            <p:cNvPr descr="Calendar&#10;&#10;Description automatically generated with low confidence" id="186" name="Google Shape;186;p7"/>
            <p:cNvPicPr preferRelativeResize="0"/>
            <p:nvPr/>
          </p:nvPicPr>
          <p:blipFill rotWithShape="1">
            <a:blip r:embed="rId3">
              <a:alphaModFix/>
            </a:blip>
            <a:srcRect b="0" l="48271" r="0" t="8937"/>
            <a:stretch/>
          </p:blipFill>
          <p:spPr>
            <a:xfrm>
              <a:off x="5914702" y="642026"/>
              <a:ext cx="6276345" cy="62159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7"/>
            <p:cNvSpPr/>
            <p:nvPr/>
          </p:nvSpPr>
          <p:spPr>
            <a:xfrm>
              <a:off x="8093413" y="515566"/>
              <a:ext cx="4097634" cy="573932"/>
            </a:xfrm>
            <a:prstGeom prst="rect">
              <a:avLst/>
            </a:prstGeom>
            <a:solidFill>
              <a:srgbClr val="83DF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5914702" y="5963055"/>
              <a:ext cx="1517231" cy="904673"/>
            </a:xfrm>
            <a:prstGeom prst="rect">
              <a:avLst/>
            </a:prstGeom>
            <a:solidFill>
              <a:srgbClr val="96E2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189" name="Google Shape;189;p7"/>
          <p:cNvSpPr txBox="1"/>
          <p:nvPr/>
        </p:nvSpPr>
        <p:spPr>
          <a:xfrm>
            <a:off x="-87549" y="2367171"/>
            <a:ext cx="6643991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בא לכם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טקטיקה בגביע?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/>
          <p:nvPr/>
        </p:nvSpPr>
        <p:spPr>
          <a:xfrm>
            <a:off x="4850524" y="408478"/>
            <a:ext cx="2490952" cy="567559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הצגת הבעיה</a:t>
            </a:r>
            <a:endParaRPr b="0" i="0" sz="18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1388416" y="1724301"/>
            <a:ext cx="9415168" cy="968746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הפתרון: בסוף ההרצאה שלי רציתי שתבינו שטקטיקה לא יכולה להתקיים בלי אסטרטגיה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כי האסטרטגיה משמשת בסיס לטקטיקה. בדיוק כמו גלידה: אם אין גביע, אין גלידה.</a:t>
            </a:r>
            <a:br>
              <a:rPr b="0" i="0" lang="iw-IL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b="0" i="0" lang="iw-IL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הגביע מהווה את הבסיס שבלעדיו אי אפשר להתקדם.</a:t>
            </a:r>
            <a:endParaRPr b="0" i="0" sz="18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8312632" y="3400233"/>
            <a:ext cx="2490952" cy="59909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פירוט והוכחות</a:t>
            </a:r>
            <a:endParaRPr b="0" i="0" sz="18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4850524" y="3400233"/>
            <a:ext cx="2490952" cy="59909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פירוט והוכחות</a:t>
            </a:r>
            <a:endParaRPr b="0" i="0" sz="18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1388416" y="3400233"/>
            <a:ext cx="2490952" cy="59909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פירוט והוכחות</a:t>
            </a:r>
            <a:endParaRPr b="0" i="0" sz="18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1388416" y="4702465"/>
            <a:ext cx="9415168" cy="702402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arela Round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הצגת הפתרון עם יתרונותיו בקצרה - בדיעבד</a:t>
            </a:r>
            <a:endParaRPr b="0" i="0" sz="18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Line arrow Straight" id="200" name="Google Shape;2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867545" y="4144364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arrow Straight" id="201" name="Google Shape;2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7684227">
            <a:off x="2405292" y="278537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arrow Straight" id="202" name="Google Shape;20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684227">
            <a:off x="9038699" y="27853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arrow Straight" id="203" name="Google Shape;2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867401" y="278755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e arrow Straight" id="204" name="Google Shape;2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867400" y="1111621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38878">
            <a:off x="5012169" y="2680507"/>
            <a:ext cx="2435386" cy="143421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/>
          <p:nvPr/>
        </p:nvSpPr>
        <p:spPr>
          <a:xfrm>
            <a:off x="7715250" y="2557463"/>
            <a:ext cx="1307306" cy="621507"/>
          </a:xfrm>
          <a:custGeom>
            <a:rect b="b" l="l" r="r" t="t"/>
            <a:pathLst>
              <a:path extrusionOk="0" h="621507" w="1307306">
                <a:moveTo>
                  <a:pt x="0" y="621507"/>
                </a:moveTo>
                <a:cubicBezTo>
                  <a:pt x="408666" y="522459"/>
                  <a:pt x="687789" y="200512"/>
                  <a:pt x="1307306" y="0"/>
                </a:cubicBezTo>
              </a:path>
            </a:pathLst>
          </a:custGeom>
          <a:noFill/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1" name="Google Shape;211;p9"/>
          <p:cNvSpPr/>
          <p:nvPr/>
        </p:nvSpPr>
        <p:spPr>
          <a:xfrm rot="2223650">
            <a:off x="7581902" y="3638550"/>
            <a:ext cx="1307306" cy="621507"/>
          </a:xfrm>
          <a:custGeom>
            <a:rect b="b" l="l" r="r" t="t"/>
            <a:pathLst>
              <a:path extrusionOk="0" h="621507" w="1307306">
                <a:moveTo>
                  <a:pt x="0" y="621507"/>
                </a:moveTo>
                <a:cubicBezTo>
                  <a:pt x="408666" y="522459"/>
                  <a:pt x="687789" y="200512"/>
                  <a:pt x="1307306" y="0"/>
                </a:cubicBezTo>
              </a:path>
            </a:pathLst>
          </a:custGeom>
          <a:noFill/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2" name="Google Shape;212;p9"/>
          <p:cNvSpPr/>
          <p:nvPr/>
        </p:nvSpPr>
        <p:spPr>
          <a:xfrm rot="2698061">
            <a:off x="3688557" y="2357533"/>
            <a:ext cx="1307306" cy="621507"/>
          </a:xfrm>
          <a:custGeom>
            <a:rect b="b" l="l" r="r" t="t"/>
            <a:pathLst>
              <a:path extrusionOk="0" h="621507" w="1307306">
                <a:moveTo>
                  <a:pt x="0" y="621507"/>
                </a:moveTo>
                <a:cubicBezTo>
                  <a:pt x="408666" y="522459"/>
                  <a:pt x="687789" y="200512"/>
                  <a:pt x="1307306" y="0"/>
                </a:cubicBezTo>
              </a:path>
            </a:pathLst>
          </a:custGeom>
          <a:noFill/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3" name="Google Shape;213;p9"/>
          <p:cNvSpPr/>
          <p:nvPr/>
        </p:nvSpPr>
        <p:spPr>
          <a:xfrm rot="-1690877">
            <a:off x="6960083" y="1767204"/>
            <a:ext cx="1307306" cy="621507"/>
          </a:xfrm>
          <a:custGeom>
            <a:rect b="b" l="l" r="r" t="t"/>
            <a:pathLst>
              <a:path extrusionOk="0" h="621507" w="1307306">
                <a:moveTo>
                  <a:pt x="0" y="621507"/>
                </a:moveTo>
                <a:cubicBezTo>
                  <a:pt x="408666" y="522459"/>
                  <a:pt x="687789" y="200512"/>
                  <a:pt x="1307306" y="0"/>
                </a:cubicBezTo>
              </a:path>
            </a:pathLst>
          </a:custGeom>
          <a:noFill/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4" name="Google Shape;214;p9"/>
          <p:cNvSpPr/>
          <p:nvPr/>
        </p:nvSpPr>
        <p:spPr>
          <a:xfrm>
            <a:off x="3545681" y="3745707"/>
            <a:ext cx="1307306" cy="621507"/>
          </a:xfrm>
          <a:custGeom>
            <a:rect b="b" l="l" r="r" t="t"/>
            <a:pathLst>
              <a:path extrusionOk="0" h="621507" w="1307306">
                <a:moveTo>
                  <a:pt x="0" y="621507"/>
                </a:moveTo>
                <a:cubicBezTo>
                  <a:pt x="408666" y="522459"/>
                  <a:pt x="687789" y="200512"/>
                  <a:pt x="1307306" y="0"/>
                </a:cubicBezTo>
              </a:path>
            </a:pathLst>
          </a:custGeom>
          <a:noFill/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5" name="Google Shape;215;p9"/>
          <p:cNvSpPr/>
          <p:nvPr/>
        </p:nvSpPr>
        <p:spPr>
          <a:xfrm rot="-3528921">
            <a:off x="5909752" y="1466850"/>
            <a:ext cx="1307306" cy="621507"/>
          </a:xfrm>
          <a:custGeom>
            <a:rect b="b" l="l" r="r" t="t"/>
            <a:pathLst>
              <a:path extrusionOk="0" h="621507" w="1307306">
                <a:moveTo>
                  <a:pt x="0" y="621507"/>
                </a:moveTo>
                <a:cubicBezTo>
                  <a:pt x="408666" y="522459"/>
                  <a:pt x="687789" y="200512"/>
                  <a:pt x="1307306" y="0"/>
                </a:cubicBezTo>
              </a:path>
            </a:pathLst>
          </a:custGeom>
          <a:noFill/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6" name="Google Shape;216;p9"/>
          <p:cNvSpPr/>
          <p:nvPr/>
        </p:nvSpPr>
        <p:spPr>
          <a:xfrm rot="-5196790">
            <a:off x="4713581" y="1575840"/>
            <a:ext cx="1307306" cy="621507"/>
          </a:xfrm>
          <a:custGeom>
            <a:rect b="b" l="l" r="r" t="t"/>
            <a:pathLst>
              <a:path extrusionOk="0" h="621507" w="1307306">
                <a:moveTo>
                  <a:pt x="0" y="621507"/>
                </a:moveTo>
                <a:cubicBezTo>
                  <a:pt x="408666" y="522459"/>
                  <a:pt x="687789" y="200512"/>
                  <a:pt x="1307306" y="0"/>
                </a:cubicBezTo>
              </a:path>
            </a:pathLst>
          </a:custGeom>
          <a:noFill/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7" name="Google Shape;217;p9"/>
          <p:cNvSpPr/>
          <p:nvPr/>
        </p:nvSpPr>
        <p:spPr>
          <a:xfrm rot="-5400000">
            <a:off x="6656618" y="4540330"/>
            <a:ext cx="1307306" cy="621507"/>
          </a:xfrm>
          <a:custGeom>
            <a:rect b="b" l="l" r="r" t="t"/>
            <a:pathLst>
              <a:path extrusionOk="0" h="621507" w="1307306">
                <a:moveTo>
                  <a:pt x="0" y="621507"/>
                </a:moveTo>
                <a:cubicBezTo>
                  <a:pt x="408666" y="522459"/>
                  <a:pt x="687789" y="200512"/>
                  <a:pt x="1307306" y="0"/>
                </a:cubicBezTo>
              </a:path>
            </a:pathLst>
          </a:custGeom>
          <a:noFill/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8" name="Google Shape;218;p9"/>
          <p:cNvSpPr/>
          <p:nvPr/>
        </p:nvSpPr>
        <p:spPr>
          <a:xfrm rot="-3528921">
            <a:off x="5536171" y="4663760"/>
            <a:ext cx="1307306" cy="621507"/>
          </a:xfrm>
          <a:custGeom>
            <a:rect b="b" l="l" r="r" t="t"/>
            <a:pathLst>
              <a:path extrusionOk="0" h="621507" w="1307306">
                <a:moveTo>
                  <a:pt x="0" y="621507"/>
                </a:moveTo>
                <a:cubicBezTo>
                  <a:pt x="408666" y="522459"/>
                  <a:pt x="687789" y="200512"/>
                  <a:pt x="1307306" y="0"/>
                </a:cubicBezTo>
              </a:path>
            </a:pathLst>
          </a:custGeom>
          <a:noFill/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9" name="Google Shape;219;p9"/>
          <p:cNvSpPr/>
          <p:nvPr/>
        </p:nvSpPr>
        <p:spPr>
          <a:xfrm rot="-2478565">
            <a:off x="4252138" y="4547404"/>
            <a:ext cx="1307306" cy="621507"/>
          </a:xfrm>
          <a:custGeom>
            <a:rect b="b" l="l" r="r" t="t"/>
            <a:pathLst>
              <a:path extrusionOk="0" h="621507" w="1307306">
                <a:moveTo>
                  <a:pt x="0" y="621507"/>
                </a:moveTo>
                <a:cubicBezTo>
                  <a:pt x="408666" y="522459"/>
                  <a:pt x="687789" y="200512"/>
                  <a:pt x="1307306" y="0"/>
                </a:cubicBezTo>
              </a:path>
            </a:pathLst>
          </a:custGeom>
          <a:noFill/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5243609" y="3152372"/>
            <a:ext cx="2013626" cy="671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האסטרטגיה היא הבסיס לטקטיקה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7925610" y="1126013"/>
            <a:ext cx="18215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משחק שחמט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8999054" y="2338537"/>
            <a:ext cx="18215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משחק טקטיקו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8999054" y="3869195"/>
            <a:ext cx="18215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גמביט המלכה</a:t>
            </a:r>
            <a:endParaRPr b="0" i="0" sz="1800" u="none" cap="none" strike="noStrike">
              <a:solidFill>
                <a:srgbClr val="00206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6710273" y="5583276"/>
            <a:ext cx="18215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ממשלה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5048342" y="5694624"/>
            <a:ext cx="18215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מלחמות בתנ"ך - גדעון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3196216" y="5504737"/>
            <a:ext cx="18215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מלחמת יום כיפור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1862132" y="2153871"/>
            <a:ext cx="19191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גלידה: גביע וכדורים שמעליו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 txBox="1"/>
          <p:nvPr/>
        </p:nvSpPr>
        <p:spPr>
          <a:xfrm>
            <a:off x="2217907" y="859508"/>
            <a:ext cx="29795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השאלה שאבא שלי שאל את דוד שלי לגבי החברה שלו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1689358" y="4164207"/>
            <a:ext cx="18215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בניית בסיס בלגו ומעליו מבנה</a:t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4880859" y="333402"/>
            <a:ext cx="34429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כשלומדים מתמטיקה לומדים בסיס ואת את ההרחבה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playing chess&#10;&#10;Description automatically generated with medium confidence" id="235" name="Google Shape;23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857" y="0"/>
            <a:ext cx="111221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/>
          <p:nvPr/>
        </p:nvSpPr>
        <p:spPr>
          <a:xfrm>
            <a:off x="1069857" y="-9728"/>
            <a:ext cx="8443794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20303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7" name="Google Shape;237;p10"/>
          <p:cNvSpPr/>
          <p:nvPr/>
        </p:nvSpPr>
        <p:spPr>
          <a:xfrm>
            <a:off x="0" y="-9728"/>
            <a:ext cx="1069857" cy="6858000"/>
          </a:xfrm>
          <a:prstGeom prst="rect">
            <a:avLst/>
          </a:prstGeom>
          <a:solidFill>
            <a:srgbClr val="0203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534928" y="315396"/>
            <a:ext cx="91630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5400" u="none" cap="none" strike="noStrike">
                <a:solidFill>
                  <a:srgbClr val="D4B46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Queen's Gambit</a:t>
            </a:r>
            <a:endParaRPr b="0" i="0" sz="5400" u="none" cap="none" strike="noStrike">
              <a:solidFill>
                <a:srgbClr val="D4B46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