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Assistant SemiBold"/>
      <p:regular r:id="rId10"/>
      <p:bold r:id="rId11"/>
    </p:embeddedFont>
    <p:embeddedFont>
      <p:font typeface="Assistant"/>
      <p:regular r:id="rId12"/>
      <p:bold r:id="rId13"/>
    </p:embeddedFont>
    <p:embeddedFont>
      <p:font typeface="Assistant ExtraBold"/>
      <p:bold r:id="rId14"/>
    </p:embeddedFont>
    <p:embeddedFont>
      <p:font typeface="Cambria Math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ggUf5G+7AJNr456rRbMv8n2XYY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615F996-201C-4D32-A1A8-273E255778C1}">
  <a:tblStyle styleId="{6615F996-201C-4D32-A1A8-273E255778C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sistantSemiBold-bold.fntdata"/><Relationship Id="rId10" Type="http://schemas.openxmlformats.org/officeDocument/2006/relationships/font" Target="fonts/AssistantSemiBold-regular.fntdata"/><Relationship Id="rId13" Type="http://schemas.openxmlformats.org/officeDocument/2006/relationships/font" Target="fonts/Assistant-bold.fntdata"/><Relationship Id="rId12" Type="http://schemas.openxmlformats.org/officeDocument/2006/relationships/font" Target="fonts/Assistant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mbriaMath-regular.fntdata"/><Relationship Id="rId14" Type="http://schemas.openxmlformats.org/officeDocument/2006/relationships/font" Target="fonts/AssistantExtraBold-bold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6" name="Google Shape;46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9" name="Google Shape;59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10" name="Google Shape;10;p16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6"/>
          <p:cNvSpPr/>
          <p:nvPr/>
        </p:nvSpPr>
        <p:spPr>
          <a:xfrm>
            <a:off x="-1" y="5051375"/>
            <a:ext cx="9144002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6"/>
          <p:cNvSpPr/>
          <p:nvPr/>
        </p:nvSpPr>
        <p:spPr>
          <a:xfrm>
            <a:off x="-2700" y="2696"/>
            <a:ext cx="3561603" cy="19950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135;p15" id="13" name="Google Shape;1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6"/>
          <p:cNvSpPr txBox="1"/>
          <p:nvPr/>
        </p:nvSpPr>
        <p:spPr>
          <a:xfrm>
            <a:off x="6173972" y="56674"/>
            <a:ext cx="2843084" cy="3846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45720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300"/>
              <a:buFont typeface="Assistant ExtraBold"/>
              <a:buNone/>
            </a:pPr>
            <a:r>
              <a:rPr b="0" i="0" lang="iw-IL" sz="13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פונקציות לוגיות – פונקציות תנאי</a:t>
            </a:r>
            <a:endParaRPr b="0" i="0" sz="1200" u="none" cap="none" strike="noStrike">
              <a:solidFill>
                <a:srgbClr val="2327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16"/>
          <p:cNvCxnSpPr/>
          <p:nvPr/>
        </p:nvCxnSpPr>
        <p:spPr>
          <a:xfrm>
            <a:off x="6790660" y="445209"/>
            <a:ext cx="2157965" cy="0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/>
          <p:nvPr/>
        </p:nvSpPr>
        <p:spPr>
          <a:xfrm>
            <a:off x="0" y="5051375"/>
            <a:ext cx="9144000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7"/>
          <p:cNvSpPr/>
          <p:nvPr/>
        </p:nvSpPr>
        <p:spPr>
          <a:xfrm>
            <a:off x="-2699" y="2696"/>
            <a:ext cx="3561602" cy="19950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7"/>
          <p:cNvSpPr txBox="1"/>
          <p:nvPr/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b="0" i="0" lang="iw-IL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7;p1" id="21" name="Google Shape;21;p17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5;p15" id="22" name="Google Shape;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rm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628650" y="1369218"/>
            <a:ext cx="7886700" cy="32635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normAutofit/>
          </a:bodyPr>
          <a:lstStyle>
            <a:lvl1pPr indent="-355600" lvl="0" marL="4572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628650" y="4812657"/>
            <a:ext cx="197143" cy="183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sp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hyperlink" Target="https://learn.microsoft.com/en-us/sql/t-sql/functions/date-and-time-data-types-and-functions-transact-sql?view=sql-server-ver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55;p13" id="27" name="Google Shape;27;p1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6779769" y="477672"/>
            <a:ext cx="1666303" cy="1006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0;p13"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8">
            <a:off x="5649963" y="1530371"/>
            <a:ext cx="302879" cy="66840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 txBox="1"/>
          <p:nvPr/>
        </p:nvSpPr>
        <p:spPr>
          <a:xfrm>
            <a:off x="4842933" y="2053027"/>
            <a:ext cx="36030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SQL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Assistant ExtraBold"/>
              <a:buNone/>
            </a:pPr>
            <a:r>
              <a:rPr b="0" i="0" lang="iw-IL" sz="36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Data Types</a:t>
            </a:r>
            <a:endParaRPr b="0" i="0" sz="14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"/>
          <p:cNvSpPr/>
          <p:nvPr/>
        </p:nvSpPr>
        <p:spPr>
          <a:xfrm>
            <a:off x="34755" y="4400441"/>
            <a:ext cx="8937972" cy="6219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2;p13" id="31" name="Google Shape;3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7680410" y="3831199"/>
            <a:ext cx="837786" cy="50077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"/>
          <p:cNvSpPr txBox="1"/>
          <p:nvPr/>
        </p:nvSpPr>
        <p:spPr>
          <a:xfrm>
            <a:off x="3161272" y="4009724"/>
            <a:ext cx="52848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0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b="0" i="0" lang="iw-IL" sz="24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Data Types - Time</a:t>
            </a:r>
            <a:endParaRPr b="0" i="0" sz="24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0" rtl="1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b="0" i="0" lang="iw-IL" sz="18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עירא יערי</a:t>
            </a:r>
            <a:endParaRPr b="0" i="0" sz="18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6248400" y="62345"/>
            <a:ext cx="2833255" cy="41532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477" y="884183"/>
            <a:ext cx="4241330" cy="3466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/>
        </p:nvSpPr>
        <p:spPr>
          <a:xfrm>
            <a:off x="5952564" y="508132"/>
            <a:ext cx="2761399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נלמד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40" name="Google Shape;40;p18"/>
          <p:cNvSpPr txBox="1"/>
          <p:nvPr/>
        </p:nvSpPr>
        <p:spPr>
          <a:xfrm>
            <a:off x="3970638" y="1229690"/>
            <a:ext cx="474332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תוכן עניינים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1" name="Google Shape;4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177739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2" name="Google Shape;4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141365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8"/>
          <p:cNvSpPr txBox="1"/>
          <p:nvPr/>
        </p:nvSpPr>
        <p:spPr>
          <a:xfrm>
            <a:off x="727364" y="1626016"/>
            <a:ext cx="68826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מהם Time Variables?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פונקציות שימושיות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/>
          <p:nvPr/>
        </p:nvSpPr>
        <p:spPr>
          <a:xfrm>
            <a:off x="4343400" y="508132"/>
            <a:ext cx="4370563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משתני זמן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descr="Image" id="49" name="Google Shape;4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75324" y="1283862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2"/>
          <p:cNvSpPr txBox="1"/>
          <p:nvPr/>
        </p:nvSpPr>
        <p:spPr>
          <a:xfrm>
            <a:off x="658092" y="1199365"/>
            <a:ext cx="68826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Time Variables הם משתנים המציינים זמן כלשהו.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	למשל – תאריכים, שעות ודקות, זמן מדידה.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משתני זמן הם לרוב טקסט שכתוב בפורמט מסוים.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פעולות חשבון רגילות לא יעבדו על משתני זמן, יש פונקציות ייעודיות לשם כך.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ב-SQL יש מספר סוגים של Time Varialbes. העיקריים: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45720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תאריך בלבד - date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45720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שעה בלבד - time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45720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תאריך ושעה - timestamp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51" name="Google Shape;5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089" y="1772960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2" name="Google Shape;5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75324" y="2731586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3" name="Google Shape;5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75323" y="2233737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4" name="Google Shape;5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086" y="3718086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5" name="Google Shape;5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086" y="4225736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56" name="Google Shape;5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0099" y="4694786"/>
            <a:ext cx="201121" cy="199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61" name="Google Shape;6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9"/>
          <p:cNvSpPr txBox="1"/>
          <p:nvPr/>
        </p:nvSpPr>
        <p:spPr>
          <a:xfrm>
            <a:off x="248356" y="508132"/>
            <a:ext cx="8465608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פונקציות זמן –דוגמאות שימושיות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63" name="Google Shape;63;p19"/>
          <p:cNvSpPr txBox="1"/>
          <p:nvPr/>
        </p:nvSpPr>
        <p:spPr>
          <a:xfrm>
            <a:off x="6345303" y="4003979"/>
            <a:ext cx="1450587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C224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FEC224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שם הפונקציה</a:t>
            </a:r>
            <a:endParaRPr b="0" i="0" sz="1600" u="none" cap="none" strike="noStrike">
              <a:solidFill>
                <a:srgbClr val="FEC224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64" name="Google Shape;64;p19"/>
          <p:cNvSpPr txBox="1"/>
          <p:nvPr/>
        </p:nvSpPr>
        <p:spPr>
          <a:xfrm>
            <a:off x="5673438" y="4348210"/>
            <a:ext cx="2122452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משתנה המייצג זמן</a:t>
            </a:r>
            <a:endParaRPr b="0" i="0" sz="16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65" name="Google Shape;65;p19"/>
          <p:cNvSpPr txBox="1"/>
          <p:nvPr/>
        </p:nvSpPr>
        <p:spPr>
          <a:xfrm>
            <a:off x="6425182" y="4692442"/>
            <a:ext cx="1370708" cy="338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תנאים נוספים</a:t>
            </a:r>
            <a:endParaRPr b="0" i="0" sz="16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graphicFrame>
        <p:nvGraphicFramePr>
          <p:cNvPr id="66" name="Google Shape;66;p19"/>
          <p:cNvGraphicFramePr/>
          <p:nvPr/>
        </p:nvGraphicFramePr>
        <p:xfrm>
          <a:off x="110837" y="12055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{6615F996-201C-4D32-A1A8-273E255778C1}</a:tableStyleId>
              </a:tblPr>
              <a:tblGrid>
                <a:gridCol w="4412200"/>
                <a:gridCol w="2210225"/>
                <a:gridCol w="22999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i="0" lang="iw-IL" sz="16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דוגמה</a:t>
                      </a:r>
                      <a:endParaRPr b="1" i="0" sz="16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iw-IL" sz="1600" u="none" cap="none" strike="noStrike"/>
                        <a:t>שימוש</a:t>
                      </a:r>
                      <a:endParaRPr b="1"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iw-IL" sz="1600" u="none" cap="none" strike="noStrike"/>
                        <a:t>מבנה</a:t>
                      </a:r>
                      <a:endParaRPr b="1" sz="16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מחזירה את התאריך של היום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1" lang="iw-IL">
                          <a:solidFill>
                            <a:srgbClr val="FEC224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GETDATE</a:t>
                      </a:r>
                      <a:r>
                        <a:rPr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(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b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DATEDIFF(</a:t>
                      </a:r>
                      <a:r>
                        <a:rPr lang="iw-IL"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‘day’,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‘2022-12-31’, ‘2023-01-01’)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→ 1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w-IL"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 DATEDIFF(‘month’, ‘2022-01-01’, ‘2022-02-01’) </a:t>
                      </a:r>
                      <a:r>
                        <a:rPr lang="iw-IL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→ 10</a:t>
                      </a:r>
                      <a:endParaRPr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מחזירה את מספר הימים בין שני תאריכים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1" i="0" lang="iw-IL" sz="1400" u="none" cap="none" strike="noStrike">
                          <a:solidFill>
                            <a:srgbClr val="FEC224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DATEDIFF</a:t>
                      </a:r>
                      <a:r>
                        <a:rPr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(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date_1, date_2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b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DAYOFWEEK(‘2023-10-01’)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→ 1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מחזירה את היום בשבוע של התאריך (במספר)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1" i="0" lang="iw-IL" sz="1400" u="none" cap="none" strike="noStrike">
                          <a:solidFill>
                            <a:srgbClr val="FEC224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</a:t>
                      </a:r>
                      <a:r>
                        <a:rPr b="1" lang="iw-IL">
                          <a:solidFill>
                            <a:srgbClr val="FEC224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TEPART</a:t>
                      </a:r>
                      <a:r>
                        <a:rPr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(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date_1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b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DATE_ADD(‘2023-01-01’, INTERVAL 1 Year)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→ ‘2024-01-01’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b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DATE_ADD(‘2023-01-01’, INTERVAL 1 Day) 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→ ‘2023-01-02’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Assistant"/>
                        <a:ea typeface="Assistant"/>
                        <a:cs typeface="Assistant"/>
                        <a:sym typeface="Assistant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/>
                        <a:t>החזרה תאריך הנמצא במרחק X time_frames מ-date_1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0"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Select</a:t>
                      </a:r>
                      <a:r>
                        <a:rPr lang="iw-IL" sz="18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1" i="0" lang="iw-IL" sz="1400" u="none" cap="none" strike="noStrike">
                          <a:solidFill>
                            <a:srgbClr val="FEC224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DATEADD</a:t>
                      </a:r>
                      <a:r>
                        <a:rPr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(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date_1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, INTERVAL</a:t>
                      </a:r>
                      <a:r>
                        <a:rPr b="1" i="0" lang="iw-IL" sz="1400" u="none" cap="none" strike="noStrike">
                          <a:solidFill>
                            <a:srgbClr val="00B0F0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 </a:t>
                      </a:r>
                      <a:r>
                        <a:rPr b="0" i="0" lang="iw-IL" sz="1600" u="none" cap="none" strike="noStrike">
                          <a:solidFill>
                            <a:srgbClr val="232752"/>
                          </a:solidFill>
                          <a:latin typeface="Assistant SemiBold"/>
                          <a:ea typeface="Assistant SemiBold"/>
                          <a:cs typeface="Assistant SemiBold"/>
                          <a:sym typeface="Assistant SemiBold"/>
                        </a:rPr>
                        <a:t>X time_frame</a:t>
                      </a:r>
                      <a:r>
                        <a:rPr b="0" i="0" lang="iw-IL" sz="1400" u="none" cap="none" strike="noStrike">
                          <a:solidFill>
                            <a:schemeClr val="dk1"/>
                          </a:solidFill>
                          <a:latin typeface="Assistant"/>
                          <a:ea typeface="Assistant"/>
                          <a:cs typeface="Assistant"/>
                          <a:sym typeface="Assistant"/>
                        </a:rPr>
                        <a:t>)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67" name="Google Shape;67;p19"/>
          <p:cNvSpPr txBox="1"/>
          <p:nvPr/>
        </p:nvSpPr>
        <p:spPr>
          <a:xfrm>
            <a:off x="1240493" y="4003979"/>
            <a:ext cx="2410693" cy="9344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sng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הערה: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יש פונקציות זמן נוספות, ניתן למצוא רשימה </a:t>
            </a:r>
            <a:r>
              <a:rPr b="0" i="0" lang="iw-IL" sz="1600" u="sng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כאן</a:t>
            </a: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.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Shiran Waldman</dc:creator>
</cp:coreProperties>
</file>