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Figtree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pos="456">
          <p15:clr>
            <a:srgbClr val="A4A3A4"/>
          </p15:clr>
        </p15:guide>
        <p15:guide id="3" pos="7224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5768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2" roundtripDataSignature="AMtx7miV/Wj0b3rPBcOPeJujDOUyVWfG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FD7EEE-BF01-44A9-9E66-8072528329A7}">
  <a:tblStyle styleId="{B5FD7EEE-BF01-44A9-9E66-8072528329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E52C29C-88EC-4E81-AF60-278DB17B0C2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456"/>
        <p:guide pos="7224"/>
        <p:guide pos="288" orient="horz"/>
        <p:guide pos="4032" orient="horz"/>
        <p:guide pos="576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FigtreeSemiBold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gtree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gtreeSemiBold-boldItalic.fntdata"/><Relationship Id="rId30" Type="http://schemas.openxmlformats.org/officeDocument/2006/relationships/font" Target="fonts/FigtreeSemiBol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5454e97b7f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5454e97b7f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5454e97b7f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g25454e97b7f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454e97b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5454e97b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454e97b7f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5454e97b7f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>
            <p:ph idx="2" type="pic"/>
          </p:nvPr>
        </p:nvSpPr>
        <p:spPr>
          <a:xfrm>
            <a:off x="1862509" y="458908"/>
            <a:ext cx="2749740" cy="59430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>
            <p:ph idx="2" type="pic"/>
          </p:nvPr>
        </p:nvSpPr>
        <p:spPr>
          <a:xfrm>
            <a:off x="5036457" y="748825"/>
            <a:ext cx="2119086" cy="21190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/>
          <p:nvPr>
            <p:ph idx="2" type="pic"/>
          </p:nvPr>
        </p:nvSpPr>
        <p:spPr>
          <a:xfrm>
            <a:off x="862845" y="1731944"/>
            <a:ext cx="2222204" cy="217137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2"/>
          <p:cNvSpPr/>
          <p:nvPr>
            <p:ph idx="3" type="pic"/>
          </p:nvPr>
        </p:nvSpPr>
        <p:spPr>
          <a:xfrm>
            <a:off x="862845" y="4126213"/>
            <a:ext cx="2222204" cy="2171377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2"/>
          <p:cNvSpPr/>
          <p:nvPr>
            <p:ph idx="4" type="pic"/>
          </p:nvPr>
        </p:nvSpPr>
        <p:spPr>
          <a:xfrm>
            <a:off x="6277203" y="1670248"/>
            <a:ext cx="2222204" cy="2171377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2"/>
          <p:cNvSpPr/>
          <p:nvPr>
            <p:ph idx="5" type="pic"/>
          </p:nvPr>
        </p:nvSpPr>
        <p:spPr>
          <a:xfrm>
            <a:off x="6277203" y="4126213"/>
            <a:ext cx="2222204" cy="21713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>
            <p:ph idx="2" type="pic"/>
          </p:nvPr>
        </p:nvSpPr>
        <p:spPr>
          <a:xfrm>
            <a:off x="670491" y="1642787"/>
            <a:ext cx="2287022" cy="312467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3"/>
          <p:cNvSpPr/>
          <p:nvPr>
            <p:ph idx="3" type="pic"/>
          </p:nvPr>
        </p:nvSpPr>
        <p:spPr>
          <a:xfrm>
            <a:off x="9278146" y="3202953"/>
            <a:ext cx="2190017" cy="312467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3"/>
          <p:cNvSpPr/>
          <p:nvPr>
            <p:ph idx="4" type="pic"/>
          </p:nvPr>
        </p:nvSpPr>
        <p:spPr>
          <a:xfrm>
            <a:off x="3196567" y="1642788"/>
            <a:ext cx="2783307" cy="2119086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3"/>
          <p:cNvSpPr/>
          <p:nvPr>
            <p:ph idx="5" type="pic"/>
          </p:nvPr>
        </p:nvSpPr>
        <p:spPr>
          <a:xfrm>
            <a:off x="6217942" y="1642788"/>
            <a:ext cx="2783307" cy="2119086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3"/>
          <p:cNvSpPr/>
          <p:nvPr>
            <p:ph idx="6" type="pic"/>
          </p:nvPr>
        </p:nvSpPr>
        <p:spPr>
          <a:xfrm>
            <a:off x="3195587" y="4045975"/>
            <a:ext cx="4385711" cy="2288007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3"/>
          <p:cNvSpPr/>
          <p:nvPr>
            <p:ph idx="7" type="pic"/>
          </p:nvPr>
        </p:nvSpPr>
        <p:spPr>
          <a:xfrm>
            <a:off x="7838961" y="4098845"/>
            <a:ext cx="1182195" cy="2228784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3"/>
          <p:cNvSpPr/>
          <p:nvPr>
            <p:ph idx="8" type="pic"/>
          </p:nvPr>
        </p:nvSpPr>
        <p:spPr>
          <a:xfrm>
            <a:off x="658813" y="5014058"/>
            <a:ext cx="2288007" cy="1285326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3"/>
          <p:cNvSpPr/>
          <p:nvPr>
            <p:ph idx="9" type="pic"/>
          </p:nvPr>
        </p:nvSpPr>
        <p:spPr>
          <a:xfrm>
            <a:off x="9239317" y="1642788"/>
            <a:ext cx="2228784" cy="13164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/>
          <p:nvPr/>
        </p:nvSpPr>
        <p:spPr>
          <a:xfrm>
            <a:off x="1495425" y="566370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5608726" y="1057509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446176" y="5026259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4197249" y="6302715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6816799" y="5210218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9655249" y="6504030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9544161" y="5585235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2214924" y="5904577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4774178" y="372167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9837885" y="1505642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10447485" y="1232127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617574" y="1277846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787363" y="6571391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61928" y="159664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5297175" y="5615349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1726223" y="4914974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801376" y="6131104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967675" y="679147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256835" y="438118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595435" y="1573563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418385" y="6156629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1046216" y="5950296"/>
            <a:ext cx="145341" cy="80994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7293417" y="5610620"/>
            <a:ext cx="145341" cy="80994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032884" y="1119854"/>
            <a:ext cx="145341" cy="80994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8418385" y="1573563"/>
            <a:ext cx="145341" cy="80994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1"/>
          <p:cNvGrpSpPr/>
          <p:nvPr/>
        </p:nvGrpSpPr>
        <p:grpSpPr>
          <a:xfrm>
            <a:off x="2664749" y="2698003"/>
            <a:ext cx="6862502" cy="1471110"/>
            <a:chOff x="4658922" y="2691043"/>
            <a:chExt cx="6862502" cy="1471110"/>
          </a:xfrm>
        </p:grpSpPr>
        <p:grpSp>
          <p:nvGrpSpPr>
            <p:cNvPr id="100" name="Google Shape;100;p1"/>
            <p:cNvGrpSpPr/>
            <p:nvPr/>
          </p:nvGrpSpPr>
          <p:grpSpPr>
            <a:xfrm>
              <a:off x="4658922" y="2691043"/>
              <a:ext cx="1276506" cy="1471110"/>
              <a:chOff x="4114714" y="1142874"/>
              <a:chExt cx="3963252" cy="4567448"/>
            </a:xfrm>
          </p:grpSpPr>
          <p:sp>
            <p:nvSpPr>
              <p:cNvPr id="101" name="Google Shape;101;p1"/>
              <p:cNvSpPr/>
              <p:nvPr/>
            </p:nvSpPr>
            <p:spPr>
              <a:xfrm>
                <a:off x="4330660" y="1435703"/>
                <a:ext cx="3527209" cy="4009297"/>
              </a:xfrm>
              <a:custGeom>
                <a:rect b="b" l="l" r="r" t="t"/>
                <a:pathLst>
                  <a:path extrusionOk="0" h="4009297" w="3527209">
                    <a:moveTo>
                      <a:pt x="213717" y="3646551"/>
                    </a:moveTo>
                    <a:cubicBezTo>
                      <a:pt x="204097" y="3635407"/>
                      <a:pt x="194381" y="3624167"/>
                      <a:pt x="184761" y="3613023"/>
                    </a:cubicBezTo>
                    <a:cubicBezTo>
                      <a:pt x="190000" y="3591687"/>
                      <a:pt x="182856" y="3573304"/>
                      <a:pt x="172760" y="3554730"/>
                    </a:cubicBezTo>
                    <a:cubicBezTo>
                      <a:pt x="13502" y="3261551"/>
                      <a:pt x="-42791" y="2951702"/>
                      <a:pt x="33980" y="2624519"/>
                    </a:cubicBezTo>
                    <a:cubicBezTo>
                      <a:pt x="150281" y="2128457"/>
                      <a:pt x="452414" y="1795367"/>
                      <a:pt x="930759" y="1621917"/>
                    </a:cubicBezTo>
                    <a:cubicBezTo>
                      <a:pt x="1054870" y="1576864"/>
                      <a:pt x="1184601" y="1560290"/>
                      <a:pt x="1315379" y="1550194"/>
                    </a:cubicBezTo>
                    <a:cubicBezTo>
                      <a:pt x="1316046" y="1552670"/>
                      <a:pt x="1317188" y="1554956"/>
                      <a:pt x="1318903" y="1556957"/>
                    </a:cubicBezTo>
                    <a:cubicBezTo>
                      <a:pt x="1318236" y="1704308"/>
                      <a:pt x="1316236" y="1851755"/>
                      <a:pt x="1317760" y="1999107"/>
                    </a:cubicBezTo>
                    <a:cubicBezTo>
                      <a:pt x="1318236" y="2039684"/>
                      <a:pt x="1306330" y="2045684"/>
                      <a:pt x="1268801" y="2038445"/>
                    </a:cubicBezTo>
                    <a:cubicBezTo>
                      <a:pt x="1070872" y="2000250"/>
                      <a:pt x="894564" y="2048161"/>
                      <a:pt x="745403" y="2183606"/>
                    </a:cubicBezTo>
                    <a:cubicBezTo>
                      <a:pt x="544902" y="2365629"/>
                      <a:pt x="481560" y="2654618"/>
                      <a:pt x="589669" y="2904839"/>
                    </a:cubicBezTo>
                    <a:cubicBezTo>
                      <a:pt x="632150" y="3003233"/>
                      <a:pt x="692253" y="3092387"/>
                      <a:pt x="791123" y="3146393"/>
                    </a:cubicBezTo>
                    <a:cubicBezTo>
                      <a:pt x="795885" y="3153061"/>
                      <a:pt x="800648" y="3159728"/>
                      <a:pt x="805410" y="3166396"/>
                    </a:cubicBezTo>
                    <a:cubicBezTo>
                      <a:pt x="806363" y="3174111"/>
                      <a:pt x="805696" y="3182398"/>
                      <a:pt x="808458" y="3189351"/>
                    </a:cubicBezTo>
                    <a:cubicBezTo>
                      <a:pt x="924758" y="3486722"/>
                      <a:pt x="1258896" y="3641122"/>
                      <a:pt x="1561029" y="3538538"/>
                    </a:cubicBezTo>
                    <a:cubicBezTo>
                      <a:pt x="1788581" y="3461290"/>
                      <a:pt x="1982700" y="3238500"/>
                      <a:pt x="1982700" y="2926175"/>
                    </a:cubicBezTo>
                    <a:cubicBezTo>
                      <a:pt x="1982510" y="1974533"/>
                      <a:pt x="1982700" y="1022890"/>
                      <a:pt x="1982700" y="71342"/>
                    </a:cubicBezTo>
                    <a:cubicBezTo>
                      <a:pt x="1982700" y="60198"/>
                      <a:pt x="1983843" y="48958"/>
                      <a:pt x="1982510" y="38100"/>
                    </a:cubicBezTo>
                    <a:cubicBezTo>
                      <a:pt x="1978890" y="9906"/>
                      <a:pt x="1992130" y="3810"/>
                      <a:pt x="2018038" y="4191"/>
                    </a:cubicBezTo>
                    <a:cubicBezTo>
                      <a:pt x="2111574" y="5524"/>
                      <a:pt x="2205204" y="5810"/>
                      <a:pt x="2298740" y="4382"/>
                    </a:cubicBezTo>
                    <a:cubicBezTo>
                      <a:pt x="2377797" y="3143"/>
                      <a:pt x="2457045" y="10573"/>
                      <a:pt x="2535912" y="0"/>
                    </a:cubicBezTo>
                    <a:cubicBezTo>
                      <a:pt x="2536769" y="2000"/>
                      <a:pt x="2537912" y="3905"/>
                      <a:pt x="2539341" y="5715"/>
                    </a:cubicBezTo>
                    <a:cubicBezTo>
                      <a:pt x="2572774" y="129921"/>
                      <a:pt x="2631258" y="241745"/>
                      <a:pt x="2710125" y="342710"/>
                    </a:cubicBezTo>
                    <a:cubicBezTo>
                      <a:pt x="2738128" y="378524"/>
                      <a:pt x="2761464" y="420243"/>
                      <a:pt x="2807375" y="438245"/>
                    </a:cubicBezTo>
                    <a:cubicBezTo>
                      <a:pt x="2807375" y="438245"/>
                      <a:pt x="2808137" y="438245"/>
                      <a:pt x="2808137" y="438245"/>
                    </a:cubicBezTo>
                    <a:cubicBezTo>
                      <a:pt x="2808042" y="441865"/>
                      <a:pt x="2807946" y="445580"/>
                      <a:pt x="2807946" y="449199"/>
                    </a:cubicBezTo>
                    <a:cubicBezTo>
                      <a:pt x="2811090" y="446818"/>
                      <a:pt x="2814328" y="444532"/>
                      <a:pt x="2817471" y="442151"/>
                    </a:cubicBezTo>
                    <a:cubicBezTo>
                      <a:pt x="2822139" y="456343"/>
                      <a:pt x="2826806" y="470630"/>
                      <a:pt x="2831473" y="484822"/>
                    </a:cubicBezTo>
                    <a:cubicBezTo>
                      <a:pt x="2831854" y="491871"/>
                      <a:pt x="2831187" y="499682"/>
                      <a:pt x="2841665" y="499872"/>
                    </a:cubicBezTo>
                    <a:lnTo>
                      <a:pt x="2841189" y="499491"/>
                    </a:lnTo>
                    <a:cubicBezTo>
                      <a:pt x="2837188" y="517589"/>
                      <a:pt x="2851190" y="528257"/>
                      <a:pt x="2859286" y="540925"/>
                    </a:cubicBezTo>
                    <a:cubicBezTo>
                      <a:pt x="3017782" y="787241"/>
                      <a:pt x="3236667" y="948214"/>
                      <a:pt x="3524893" y="1010698"/>
                    </a:cubicBezTo>
                    <a:cubicBezTo>
                      <a:pt x="3525369" y="1145477"/>
                      <a:pt x="3524702" y="1280351"/>
                      <a:pt x="3527179" y="1415129"/>
                    </a:cubicBezTo>
                    <a:cubicBezTo>
                      <a:pt x="3527846" y="1450277"/>
                      <a:pt x="3517559" y="1460849"/>
                      <a:pt x="3482411" y="1462564"/>
                    </a:cubicBezTo>
                    <a:cubicBezTo>
                      <a:pt x="3207806" y="1475994"/>
                      <a:pt x="2950917" y="1416749"/>
                      <a:pt x="2710886" y="1282446"/>
                    </a:cubicBezTo>
                    <a:cubicBezTo>
                      <a:pt x="2635258" y="1240155"/>
                      <a:pt x="2565726" y="1188911"/>
                      <a:pt x="2489716" y="1132237"/>
                    </a:cubicBezTo>
                    <a:lnTo>
                      <a:pt x="2489716" y="1190911"/>
                    </a:lnTo>
                    <a:cubicBezTo>
                      <a:pt x="2489716" y="1666875"/>
                      <a:pt x="2489526" y="2142744"/>
                      <a:pt x="2489907" y="2618708"/>
                    </a:cubicBezTo>
                    <a:cubicBezTo>
                      <a:pt x="2489907" y="2715768"/>
                      <a:pt x="2481906" y="2811780"/>
                      <a:pt x="2462665" y="2906935"/>
                    </a:cubicBezTo>
                    <a:cubicBezTo>
                      <a:pt x="2263974" y="3888772"/>
                      <a:pt x="1098209" y="4376261"/>
                      <a:pt x="261628" y="3686080"/>
                    </a:cubicBezTo>
                    <a:cubicBezTo>
                      <a:pt x="249912" y="3676460"/>
                      <a:pt x="242006" y="3660362"/>
                      <a:pt x="223718" y="3660172"/>
                    </a:cubicBezTo>
                    <a:cubicBezTo>
                      <a:pt x="223718" y="3660172"/>
                      <a:pt x="224195" y="3660743"/>
                      <a:pt x="224195" y="3660743"/>
                    </a:cubicBezTo>
                    <a:cubicBezTo>
                      <a:pt x="225338" y="3652647"/>
                      <a:pt x="219718" y="3649694"/>
                      <a:pt x="213717" y="36470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4553230" y="2429922"/>
                <a:ext cx="3524736" cy="3280400"/>
              </a:xfrm>
              <a:custGeom>
                <a:rect b="b" l="l" r="r" t="t"/>
                <a:pathLst>
                  <a:path extrusionOk="0" h="3280400" w="3524736">
                    <a:moveTo>
                      <a:pt x="1149" y="2665476"/>
                    </a:moveTo>
                    <a:cubicBezTo>
                      <a:pt x="19437" y="2665762"/>
                      <a:pt x="27342" y="2681764"/>
                      <a:pt x="39058" y="2691384"/>
                    </a:cubicBezTo>
                    <a:cubicBezTo>
                      <a:pt x="875639" y="3381566"/>
                      <a:pt x="2041404" y="2894076"/>
                      <a:pt x="2240095" y="1912239"/>
                    </a:cubicBezTo>
                    <a:cubicBezTo>
                      <a:pt x="2259336" y="1817084"/>
                      <a:pt x="2267432" y="1721072"/>
                      <a:pt x="2267337" y="1624012"/>
                    </a:cubicBezTo>
                    <a:cubicBezTo>
                      <a:pt x="2266956" y="1148048"/>
                      <a:pt x="2267146" y="672179"/>
                      <a:pt x="2267146" y="196215"/>
                    </a:cubicBezTo>
                    <a:lnTo>
                      <a:pt x="2267146" y="137541"/>
                    </a:lnTo>
                    <a:cubicBezTo>
                      <a:pt x="2343156" y="194215"/>
                      <a:pt x="2412688" y="245364"/>
                      <a:pt x="2488317" y="287750"/>
                    </a:cubicBezTo>
                    <a:cubicBezTo>
                      <a:pt x="2728347" y="422053"/>
                      <a:pt x="2985236" y="481393"/>
                      <a:pt x="3259842" y="467868"/>
                    </a:cubicBezTo>
                    <a:cubicBezTo>
                      <a:pt x="3294989" y="466154"/>
                      <a:pt x="3305276" y="455581"/>
                      <a:pt x="3304609" y="420434"/>
                    </a:cubicBezTo>
                    <a:cubicBezTo>
                      <a:pt x="3302133" y="285655"/>
                      <a:pt x="3302800" y="150781"/>
                      <a:pt x="3302323" y="16002"/>
                    </a:cubicBezTo>
                    <a:cubicBezTo>
                      <a:pt x="3303561" y="10668"/>
                      <a:pt x="3304705" y="5334"/>
                      <a:pt x="3305943" y="0"/>
                    </a:cubicBezTo>
                    <a:cubicBezTo>
                      <a:pt x="3366712" y="12192"/>
                      <a:pt x="3427767" y="22288"/>
                      <a:pt x="3489871" y="19336"/>
                    </a:cubicBezTo>
                    <a:cubicBezTo>
                      <a:pt x="3517207" y="18002"/>
                      <a:pt x="3524542" y="27337"/>
                      <a:pt x="3524446" y="54197"/>
                    </a:cubicBezTo>
                    <a:cubicBezTo>
                      <a:pt x="3523399" y="266795"/>
                      <a:pt x="3523113" y="479488"/>
                      <a:pt x="3524732" y="692087"/>
                    </a:cubicBezTo>
                    <a:cubicBezTo>
                      <a:pt x="3525018" y="724757"/>
                      <a:pt x="3513207" y="730663"/>
                      <a:pt x="3484156" y="732472"/>
                    </a:cubicBezTo>
                    <a:cubicBezTo>
                      <a:pt x="3126397" y="754761"/>
                      <a:pt x="2809214" y="648748"/>
                      <a:pt x="2526322" y="432625"/>
                    </a:cubicBezTo>
                    <a:cubicBezTo>
                      <a:pt x="2517559" y="425958"/>
                      <a:pt x="2508796" y="419195"/>
                      <a:pt x="2499937" y="412623"/>
                    </a:cubicBezTo>
                    <a:cubicBezTo>
                      <a:pt x="2498699" y="411766"/>
                      <a:pt x="2496984" y="411575"/>
                      <a:pt x="2493175" y="410432"/>
                    </a:cubicBezTo>
                    <a:cubicBezTo>
                      <a:pt x="2481459" y="425196"/>
                      <a:pt x="2487650" y="443008"/>
                      <a:pt x="2487650" y="459010"/>
                    </a:cubicBezTo>
                    <a:cubicBezTo>
                      <a:pt x="2487079" y="950881"/>
                      <a:pt x="2489936" y="1442847"/>
                      <a:pt x="2486126" y="1934718"/>
                    </a:cubicBezTo>
                    <a:cubicBezTo>
                      <a:pt x="2481744" y="2502408"/>
                      <a:pt x="2113984" y="3011900"/>
                      <a:pt x="1578489" y="3201924"/>
                    </a:cubicBezTo>
                    <a:cubicBezTo>
                      <a:pt x="1008132" y="3404330"/>
                      <a:pt x="375481" y="3205925"/>
                      <a:pt x="23628" y="2713768"/>
                    </a:cubicBezTo>
                    <a:cubicBezTo>
                      <a:pt x="13531" y="2699671"/>
                      <a:pt x="-4757" y="2687765"/>
                      <a:pt x="1149" y="2665571"/>
                    </a:cubicBezTo>
                    <a:close/>
                  </a:path>
                </a:pathLst>
              </a:custGeom>
              <a:solidFill>
                <a:srgbClr val="FD0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5136070" y="1142874"/>
                <a:ext cx="1730501" cy="3862765"/>
              </a:xfrm>
              <a:custGeom>
                <a:rect b="b" l="l" r="r" t="t"/>
                <a:pathLst>
                  <a:path extrusionOk="0" h="3862765" w="1730501">
                    <a:moveTo>
                      <a:pt x="1730502" y="292543"/>
                    </a:moveTo>
                    <a:cubicBezTo>
                      <a:pt x="1651635" y="303115"/>
                      <a:pt x="1572387" y="295781"/>
                      <a:pt x="1493330" y="296924"/>
                    </a:cubicBezTo>
                    <a:cubicBezTo>
                      <a:pt x="1399794" y="298353"/>
                      <a:pt x="1306163" y="298067"/>
                      <a:pt x="1212628" y="296734"/>
                    </a:cubicBezTo>
                    <a:cubicBezTo>
                      <a:pt x="1186720" y="296353"/>
                      <a:pt x="1173480" y="302449"/>
                      <a:pt x="1177100" y="330643"/>
                    </a:cubicBezTo>
                    <a:cubicBezTo>
                      <a:pt x="1178528" y="341596"/>
                      <a:pt x="1177290" y="352836"/>
                      <a:pt x="1177290" y="363885"/>
                    </a:cubicBezTo>
                    <a:cubicBezTo>
                      <a:pt x="1177290" y="1315528"/>
                      <a:pt x="1177195" y="2267171"/>
                      <a:pt x="1177290" y="3218718"/>
                    </a:cubicBezTo>
                    <a:cubicBezTo>
                      <a:pt x="1177290" y="3531043"/>
                      <a:pt x="983171" y="3753833"/>
                      <a:pt x="755618" y="3831080"/>
                    </a:cubicBezTo>
                    <a:cubicBezTo>
                      <a:pt x="453485" y="3933665"/>
                      <a:pt x="119253" y="3779264"/>
                      <a:pt x="3048" y="3481894"/>
                    </a:cubicBezTo>
                    <a:cubicBezTo>
                      <a:pt x="286" y="3474941"/>
                      <a:pt x="952" y="3466654"/>
                      <a:pt x="0" y="3458939"/>
                    </a:cubicBezTo>
                    <a:cubicBezTo>
                      <a:pt x="113157" y="3527614"/>
                      <a:pt x="233077" y="3569905"/>
                      <a:pt x="368237" y="3564857"/>
                    </a:cubicBezTo>
                    <a:cubicBezTo>
                      <a:pt x="648843" y="3554474"/>
                      <a:pt x="893540" y="3342067"/>
                      <a:pt x="942308" y="3065080"/>
                    </a:cubicBezTo>
                    <a:cubicBezTo>
                      <a:pt x="951167" y="3014692"/>
                      <a:pt x="952214" y="2964210"/>
                      <a:pt x="952214" y="2913537"/>
                    </a:cubicBezTo>
                    <a:cubicBezTo>
                      <a:pt x="952214" y="1961990"/>
                      <a:pt x="952691" y="1010347"/>
                      <a:pt x="950976" y="58799"/>
                    </a:cubicBezTo>
                    <a:cubicBezTo>
                      <a:pt x="950976" y="9555"/>
                      <a:pt x="964025" y="-637"/>
                      <a:pt x="1010888" y="30"/>
                    </a:cubicBezTo>
                    <a:cubicBezTo>
                      <a:pt x="1223391" y="2697"/>
                      <a:pt x="1435894" y="2030"/>
                      <a:pt x="1648397" y="411"/>
                    </a:cubicBezTo>
                    <a:cubicBezTo>
                      <a:pt x="1683258" y="125"/>
                      <a:pt x="1693164" y="8412"/>
                      <a:pt x="1694402" y="44512"/>
                    </a:cubicBezTo>
                    <a:cubicBezTo>
                      <a:pt x="1697164" y="128141"/>
                      <a:pt x="1704499" y="211866"/>
                      <a:pt x="1730502" y="292447"/>
                    </a:cubicBezTo>
                    <a:close/>
                  </a:path>
                </a:pathLst>
              </a:custGeom>
              <a:solidFill>
                <a:srgbClr val="03F4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4114714" y="2713512"/>
                <a:ext cx="1533731" cy="2335119"/>
              </a:xfrm>
              <a:custGeom>
                <a:rect b="b" l="l" r="r" t="t"/>
                <a:pathLst>
                  <a:path extrusionOk="0" h="2335119" w="1533731">
                    <a:moveTo>
                      <a:pt x="1531229" y="272290"/>
                    </a:moveTo>
                    <a:cubicBezTo>
                      <a:pt x="1400451" y="282386"/>
                      <a:pt x="1270720" y="298960"/>
                      <a:pt x="1146610" y="344013"/>
                    </a:cubicBezTo>
                    <a:cubicBezTo>
                      <a:pt x="668169" y="517559"/>
                      <a:pt x="366131" y="850552"/>
                      <a:pt x="249831" y="1346615"/>
                    </a:cubicBezTo>
                    <a:cubicBezTo>
                      <a:pt x="173155" y="1673798"/>
                      <a:pt x="229352" y="1983647"/>
                      <a:pt x="388610" y="2276826"/>
                    </a:cubicBezTo>
                    <a:cubicBezTo>
                      <a:pt x="398707" y="2295400"/>
                      <a:pt x="405946" y="2313783"/>
                      <a:pt x="400612" y="2335119"/>
                    </a:cubicBezTo>
                    <a:cubicBezTo>
                      <a:pt x="280882" y="2235583"/>
                      <a:pt x="203635" y="2104424"/>
                      <a:pt x="138103" y="1967359"/>
                    </a:cubicBezTo>
                    <a:cubicBezTo>
                      <a:pt x="-212608" y="1233077"/>
                      <a:pt x="128863" y="376684"/>
                      <a:pt x="888387" y="84933"/>
                    </a:cubicBezTo>
                    <a:cubicBezTo>
                      <a:pt x="1085173" y="9400"/>
                      <a:pt x="1289580" y="-16889"/>
                      <a:pt x="1499892" y="10638"/>
                    </a:cubicBezTo>
                    <a:cubicBezTo>
                      <a:pt x="1522276" y="13591"/>
                      <a:pt x="1534372" y="18163"/>
                      <a:pt x="1533706" y="44071"/>
                    </a:cubicBezTo>
                    <a:cubicBezTo>
                      <a:pt x="1531705" y="120080"/>
                      <a:pt x="1531801" y="196185"/>
                      <a:pt x="1531039" y="272195"/>
                    </a:cubicBezTo>
                    <a:close/>
                  </a:path>
                </a:pathLst>
              </a:custGeom>
              <a:solidFill>
                <a:srgbClr val="02F5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4868073" y="2988344"/>
                <a:ext cx="1000469" cy="1593656"/>
              </a:xfrm>
              <a:custGeom>
                <a:rect b="b" l="l" r="r" t="t"/>
                <a:pathLst>
                  <a:path extrusionOk="0" h="1593656" w="1000469">
                    <a:moveTo>
                      <a:pt x="253709" y="1593657"/>
                    </a:moveTo>
                    <a:cubicBezTo>
                      <a:pt x="154840" y="1539650"/>
                      <a:pt x="94832" y="1450496"/>
                      <a:pt x="52255" y="1352103"/>
                    </a:cubicBezTo>
                    <a:cubicBezTo>
                      <a:pt x="-55853" y="1101881"/>
                      <a:pt x="7488" y="812988"/>
                      <a:pt x="207989" y="630870"/>
                    </a:cubicBezTo>
                    <a:cubicBezTo>
                      <a:pt x="357151" y="495424"/>
                      <a:pt x="533458" y="447513"/>
                      <a:pt x="731388" y="485709"/>
                    </a:cubicBezTo>
                    <a:cubicBezTo>
                      <a:pt x="768821" y="492948"/>
                      <a:pt x="780727" y="486852"/>
                      <a:pt x="780346" y="446370"/>
                    </a:cubicBezTo>
                    <a:cubicBezTo>
                      <a:pt x="778727" y="299019"/>
                      <a:pt x="780823" y="151572"/>
                      <a:pt x="781489" y="4220"/>
                    </a:cubicBezTo>
                    <a:cubicBezTo>
                      <a:pt x="846259" y="-4353"/>
                      <a:pt x="911029" y="2601"/>
                      <a:pt x="975799" y="3744"/>
                    </a:cubicBezTo>
                    <a:cubicBezTo>
                      <a:pt x="993706" y="4029"/>
                      <a:pt x="1000564" y="12030"/>
                      <a:pt x="1000469" y="30033"/>
                    </a:cubicBezTo>
                    <a:cubicBezTo>
                      <a:pt x="1000088" y="281874"/>
                      <a:pt x="1000279" y="533810"/>
                      <a:pt x="1000279" y="789175"/>
                    </a:cubicBezTo>
                    <a:cubicBezTo>
                      <a:pt x="901314" y="768982"/>
                      <a:pt x="806159" y="760981"/>
                      <a:pt x="709576" y="781841"/>
                    </a:cubicBezTo>
                    <a:cubicBezTo>
                      <a:pt x="356674" y="858327"/>
                      <a:pt x="141695" y="1231992"/>
                      <a:pt x="253900" y="1575845"/>
                    </a:cubicBezTo>
                    <a:cubicBezTo>
                      <a:pt x="255614" y="1581179"/>
                      <a:pt x="253900" y="1587656"/>
                      <a:pt x="253804" y="1593657"/>
                    </a:cubicBezTo>
                    <a:close/>
                  </a:path>
                </a:pathLst>
              </a:custGeom>
              <a:solidFill>
                <a:srgbClr val="FD0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7171145" y="1934813"/>
                <a:ext cx="688027" cy="511206"/>
              </a:xfrm>
              <a:custGeom>
                <a:rect b="b" l="l" r="r" t="t"/>
                <a:pathLst>
                  <a:path extrusionOk="0" h="511206" w="688027">
                    <a:moveTo>
                      <a:pt x="688028" y="495205"/>
                    </a:moveTo>
                    <a:cubicBezTo>
                      <a:pt x="686790" y="500539"/>
                      <a:pt x="685646" y="505873"/>
                      <a:pt x="684408" y="511207"/>
                    </a:cubicBezTo>
                    <a:cubicBezTo>
                      <a:pt x="396182" y="448723"/>
                      <a:pt x="177297" y="287750"/>
                      <a:pt x="18801" y="41434"/>
                    </a:cubicBezTo>
                    <a:cubicBezTo>
                      <a:pt x="10705" y="28861"/>
                      <a:pt x="-3297" y="18193"/>
                      <a:pt x="704" y="0"/>
                    </a:cubicBezTo>
                    <a:cubicBezTo>
                      <a:pt x="78237" y="48006"/>
                      <a:pt x="149103" y="106204"/>
                      <a:pt x="233209" y="144494"/>
                    </a:cubicBezTo>
                    <a:cubicBezTo>
                      <a:pt x="363416" y="203930"/>
                      <a:pt x="499052" y="237077"/>
                      <a:pt x="641832" y="236696"/>
                    </a:cubicBezTo>
                    <a:cubicBezTo>
                      <a:pt x="677074" y="236696"/>
                      <a:pt x="688123" y="245078"/>
                      <a:pt x="686885" y="281273"/>
                    </a:cubicBezTo>
                    <a:cubicBezTo>
                      <a:pt x="684408" y="352425"/>
                      <a:pt x="687361" y="423767"/>
                      <a:pt x="688028" y="495110"/>
                    </a:cubicBezTo>
                    <a:close/>
                  </a:path>
                </a:pathLst>
              </a:custGeom>
              <a:solidFill>
                <a:srgbClr val="03F4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6870001" y="1440550"/>
                <a:ext cx="268128" cy="433112"/>
              </a:xfrm>
              <a:custGeom>
                <a:rect b="b" l="l" r="r" t="t"/>
                <a:pathLst>
                  <a:path extrusionOk="0" h="433112" w="268128">
                    <a:moveTo>
                      <a:pt x="268033" y="433112"/>
                    </a:moveTo>
                    <a:cubicBezTo>
                      <a:pt x="222028" y="415110"/>
                      <a:pt x="198691" y="373295"/>
                      <a:pt x="170783" y="337577"/>
                    </a:cubicBezTo>
                    <a:cubicBezTo>
                      <a:pt x="91916" y="236612"/>
                      <a:pt x="33433" y="124788"/>
                      <a:pt x="0" y="582"/>
                    </a:cubicBezTo>
                    <a:cubicBezTo>
                      <a:pt x="50482" y="392"/>
                      <a:pt x="100870" y="392"/>
                      <a:pt x="151352" y="11"/>
                    </a:cubicBezTo>
                    <a:cubicBezTo>
                      <a:pt x="166592" y="-85"/>
                      <a:pt x="180213" y="11"/>
                      <a:pt x="178975" y="21442"/>
                    </a:cubicBezTo>
                    <a:cubicBezTo>
                      <a:pt x="170402" y="166984"/>
                      <a:pt x="219742" y="299953"/>
                      <a:pt x="268129" y="433112"/>
                    </a:cubicBezTo>
                    <a:close/>
                  </a:path>
                </a:pathLst>
              </a:custGeom>
              <a:solidFill>
                <a:srgbClr val="FD0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7138511" y="1873662"/>
                <a:ext cx="9525" cy="10953"/>
              </a:xfrm>
              <a:custGeom>
                <a:rect b="b" l="l" r="r" t="t"/>
                <a:pathLst>
                  <a:path extrusionOk="0" h="10953" w="9525">
                    <a:moveTo>
                      <a:pt x="9525" y="3905"/>
                    </a:moveTo>
                    <a:cubicBezTo>
                      <a:pt x="6382" y="6287"/>
                      <a:pt x="3143" y="8573"/>
                      <a:pt x="0" y="10954"/>
                    </a:cubicBezTo>
                    <a:cubicBezTo>
                      <a:pt x="0" y="7334"/>
                      <a:pt x="0" y="3715"/>
                      <a:pt x="190" y="0"/>
                    </a:cubicBezTo>
                    <a:cubicBezTo>
                      <a:pt x="3334" y="1238"/>
                      <a:pt x="6382" y="2572"/>
                      <a:pt x="9525" y="3905"/>
                    </a:cubicBezTo>
                    <a:close/>
                  </a:path>
                </a:pathLst>
              </a:custGeom>
              <a:solidFill>
                <a:srgbClr val="FD0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7162133" y="1920239"/>
                <a:ext cx="10301" cy="15049"/>
              </a:xfrm>
              <a:custGeom>
                <a:rect b="b" l="l" r="r" t="t"/>
                <a:pathLst>
                  <a:path extrusionOk="0" h="15049" w="10301">
                    <a:moveTo>
                      <a:pt x="10192" y="15050"/>
                    </a:moveTo>
                    <a:cubicBezTo>
                      <a:pt x="-286" y="14859"/>
                      <a:pt x="381" y="7144"/>
                      <a:pt x="0" y="0"/>
                    </a:cubicBezTo>
                    <a:cubicBezTo>
                      <a:pt x="5715" y="3429"/>
                      <a:pt x="11144" y="7048"/>
                      <a:pt x="10192" y="15050"/>
                    </a:cubicBezTo>
                    <a:close/>
                  </a:path>
                </a:pathLst>
              </a:custGeom>
              <a:solidFill>
                <a:srgbClr val="03F4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544260" y="5082254"/>
                <a:ext cx="10741" cy="13834"/>
              </a:xfrm>
              <a:custGeom>
                <a:rect b="b" l="l" r="r" t="t"/>
                <a:pathLst>
                  <a:path extrusionOk="0" h="13834" w="10741">
                    <a:moveTo>
                      <a:pt x="117" y="0"/>
                    </a:moveTo>
                    <a:cubicBezTo>
                      <a:pt x="6022" y="2667"/>
                      <a:pt x="11737" y="5620"/>
                      <a:pt x="10594" y="13716"/>
                    </a:cubicBezTo>
                    <a:cubicBezTo>
                      <a:pt x="-359" y="14859"/>
                      <a:pt x="-264" y="7525"/>
                      <a:pt x="117" y="0"/>
                    </a:cubicBezTo>
                    <a:close/>
                  </a:path>
                </a:pathLst>
              </a:custGeom>
              <a:solidFill>
                <a:srgbClr val="FD01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1"/>
            <p:cNvSpPr txBox="1"/>
            <p:nvPr/>
          </p:nvSpPr>
          <p:spPr>
            <a:xfrm>
              <a:off x="6104556" y="2928290"/>
              <a:ext cx="541686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iw-IL" sz="6000" u="none" cap="none" strike="noStrike">
                  <a:solidFill>
                    <a:schemeClr val="lt1"/>
                  </a:solidFill>
                  <a:latin typeface="Figtree SemiBold"/>
                  <a:ea typeface="Figtree SemiBold"/>
                  <a:cs typeface="Figtree SemiBold"/>
                  <a:sym typeface="Figtree SemiBold"/>
                </a:rPr>
                <a:t>Tik Tok Project</a:t>
              </a:r>
              <a:endParaRPr b="0" i="0" sz="6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8"/>
          <p:cNvGrpSpPr/>
          <p:nvPr/>
        </p:nvGrpSpPr>
        <p:grpSpPr>
          <a:xfrm flipH="1" rot="-1273903">
            <a:off x="6379550" y="5790538"/>
            <a:ext cx="7319368" cy="1587414"/>
            <a:chOff x="-576008" y="-156654"/>
            <a:chExt cx="7319368" cy="1587414"/>
          </a:xfrm>
        </p:grpSpPr>
        <p:sp>
          <p:nvSpPr>
            <p:cNvPr id="353" name="Google Shape;353;p8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8"/>
          <p:cNvGrpSpPr/>
          <p:nvPr/>
        </p:nvGrpSpPr>
        <p:grpSpPr>
          <a:xfrm flipH="1" rot="-1339902">
            <a:off x="-585998" y="-165107"/>
            <a:ext cx="5231384" cy="1139265"/>
            <a:chOff x="6920670" y="5898623"/>
            <a:chExt cx="5231384" cy="1139265"/>
          </a:xfrm>
        </p:grpSpPr>
        <p:sp>
          <p:nvSpPr>
            <p:cNvPr id="366" name="Google Shape;366;p8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73" name="Google Shape;373;p8"/>
          <p:cNvGraphicFramePr/>
          <p:nvPr/>
        </p:nvGraphicFramePr>
        <p:xfrm>
          <a:off x="1342007" y="1791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{B5FD7EEE-BF01-44A9-9E66-8072528329A7}</a:tableStyleId>
              </a:tblPr>
              <a:tblGrid>
                <a:gridCol w="4754000"/>
                <a:gridCol w="4754000"/>
              </a:tblGrid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הנושא</a:t>
                      </a:r>
                      <a:endParaRPr sz="2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עיצוב מותנה לפי כללי סימון תאים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אפיון קהל היעד</a:t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כל תלמידי מגמת מידע ונתונים ואנשים אשר עוסקים באקסל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משך זמן הסרטון הרצוי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עד 50 שניות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מסר מרכזי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למצוא מספר מסוים מתוך הרבה מספרים / לסמן מספרים בצבעים שונים.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מהו התוכן אותו ארצה להעביר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שימוש ביותר טבלאות אקסל ולהשתמש באופציה עיצוב מותנה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ויזואליה בה אשתמש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טיקטוק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4" name="Google Shape;374;p8"/>
          <p:cNvSpPr txBox="1"/>
          <p:nvPr/>
        </p:nvSpPr>
        <p:spPr>
          <a:xfrm>
            <a:off x="3848325" y="516925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אפיון 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0"/>
          <p:cNvGrpSpPr/>
          <p:nvPr/>
        </p:nvGrpSpPr>
        <p:grpSpPr>
          <a:xfrm>
            <a:off x="-1088819" y="5993981"/>
            <a:ext cx="4872745" cy="1258641"/>
            <a:chOff x="-1088819" y="5993981"/>
            <a:chExt cx="4872745" cy="1258641"/>
          </a:xfrm>
        </p:grpSpPr>
        <p:sp>
          <p:nvSpPr>
            <p:cNvPr id="380" name="Google Shape;380;p10"/>
            <p:cNvSpPr/>
            <p:nvPr/>
          </p:nvSpPr>
          <p:spPr>
            <a:xfrm rot="725087">
              <a:off x="-1102252" y="6291840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 rot="725087">
              <a:off x="1618300" y="6923318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 rot="725087">
              <a:off x="945373" y="6402241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 rot="725087">
              <a:off x="2958528" y="6615951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 rot="725087">
              <a:off x="118738" y="6855535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 rot="725087">
              <a:off x="66767" y="6011587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10"/>
          <p:cNvGrpSpPr/>
          <p:nvPr/>
        </p:nvGrpSpPr>
        <p:grpSpPr>
          <a:xfrm flipH="1" rot="-349552">
            <a:off x="8078070" y="-335355"/>
            <a:ext cx="4573252" cy="1792217"/>
            <a:chOff x="8937507" y="5361959"/>
            <a:chExt cx="4573252" cy="1792217"/>
          </a:xfrm>
        </p:grpSpPr>
        <p:sp>
          <p:nvSpPr>
            <p:cNvPr id="387" name="Google Shape;387;p10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 rot="-900000">
              <a:off x="11916951" y="5568301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 rot="-900000">
              <a:off x="8931150" y="7016006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4" name="Google Shape;3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853" y="888623"/>
            <a:ext cx="5799374" cy="579937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0"/>
          <p:cNvSpPr txBox="1"/>
          <p:nvPr/>
        </p:nvSpPr>
        <p:spPr>
          <a:xfrm>
            <a:off x="6667350" y="60880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הסרטון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g25454e97b7f_0_93"/>
          <p:cNvGrpSpPr/>
          <p:nvPr/>
        </p:nvGrpSpPr>
        <p:grpSpPr>
          <a:xfrm>
            <a:off x="-1088694" y="5993981"/>
            <a:ext cx="4872752" cy="1258868"/>
            <a:chOff x="-1088694" y="5993981"/>
            <a:chExt cx="4872752" cy="1258868"/>
          </a:xfrm>
        </p:grpSpPr>
        <p:sp>
          <p:nvSpPr>
            <p:cNvPr id="401" name="Google Shape;401;g25454e97b7f_0_93"/>
            <p:cNvSpPr/>
            <p:nvPr/>
          </p:nvSpPr>
          <p:spPr>
            <a:xfrm rot="725190">
              <a:off x="-1102198" y="6291902"/>
              <a:ext cx="2179207" cy="10243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g25454e97b7f_0_93"/>
            <p:cNvSpPr/>
            <p:nvPr/>
          </p:nvSpPr>
          <p:spPr>
            <a:xfrm rot="725190">
              <a:off x="1618354" y="6923380"/>
              <a:ext cx="2179207" cy="10243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g25454e97b7f_0_93"/>
            <p:cNvSpPr/>
            <p:nvPr/>
          </p:nvSpPr>
          <p:spPr>
            <a:xfrm rot="724800">
              <a:off x="945368" y="6402190"/>
              <a:ext cx="976217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25454e97b7f_0_93"/>
            <p:cNvSpPr/>
            <p:nvPr/>
          </p:nvSpPr>
          <p:spPr>
            <a:xfrm rot="725685">
              <a:off x="2958593" y="6615995"/>
              <a:ext cx="193291" cy="6072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g25454e97b7f_0_93"/>
            <p:cNvSpPr/>
            <p:nvPr/>
          </p:nvSpPr>
          <p:spPr>
            <a:xfrm rot="725685">
              <a:off x="118803" y="6855579"/>
              <a:ext cx="193291" cy="6072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25454e97b7f_0_93"/>
            <p:cNvSpPr/>
            <p:nvPr/>
          </p:nvSpPr>
          <p:spPr>
            <a:xfrm rot="726098">
              <a:off x="66832" y="6011620"/>
              <a:ext cx="174580" cy="6072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g25454e97b7f_0_93"/>
          <p:cNvGrpSpPr/>
          <p:nvPr/>
        </p:nvGrpSpPr>
        <p:grpSpPr>
          <a:xfrm flipH="1" rot="-349546">
            <a:off x="8078666" y="-335540"/>
            <a:ext cx="4572934" cy="1792022"/>
            <a:chOff x="8937507" y="5362030"/>
            <a:chExt cx="4573095" cy="1792085"/>
          </a:xfrm>
        </p:grpSpPr>
        <p:sp>
          <p:nvSpPr>
            <p:cNvPr id="408" name="Google Shape;408;g25454e97b7f_0_93"/>
            <p:cNvSpPr/>
            <p:nvPr/>
          </p:nvSpPr>
          <p:spPr>
            <a:xfrm rot="-899893">
              <a:off x="10558211" y="620510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g25454e97b7f_0_93"/>
            <p:cNvSpPr/>
            <p:nvPr/>
          </p:nvSpPr>
          <p:spPr>
            <a:xfrm rot="-899893">
              <a:off x="11916916" y="5568345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g25454e97b7f_0_93"/>
            <p:cNvSpPr/>
            <p:nvPr/>
          </p:nvSpPr>
          <p:spPr>
            <a:xfrm rot="-900495">
              <a:off x="10070790" y="6899664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g25454e97b7f_0_93"/>
            <p:cNvSpPr/>
            <p:nvPr/>
          </p:nvSpPr>
          <p:spPr>
            <a:xfrm rot="-900079">
              <a:off x="11431583" y="6560498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g25454e97b7f_0_93"/>
            <p:cNvSpPr/>
            <p:nvPr/>
          </p:nvSpPr>
          <p:spPr>
            <a:xfrm rot="-899893">
              <a:off x="9203296" y="6105009"/>
              <a:ext cx="1607874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g25454e97b7f_0_93"/>
            <p:cNvSpPr/>
            <p:nvPr/>
          </p:nvSpPr>
          <p:spPr>
            <a:xfrm rot="-900495">
              <a:off x="8931067" y="7015952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25454e97b7f_0_93"/>
            <p:cNvSpPr/>
            <p:nvPr/>
          </p:nvSpPr>
          <p:spPr>
            <a:xfrm rot="-900079">
              <a:off x="9670003" y="6541242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g25454e97b7f_0_93"/>
          <p:cNvSpPr txBox="1"/>
          <p:nvPr>
            <p:ph idx="1" type="body"/>
          </p:nvPr>
        </p:nvSpPr>
        <p:spPr>
          <a:xfrm>
            <a:off x="781150" y="1941375"/>
            <a:ext cx="10499400" cy="4315200"/>
          </a:xfrm>
          <a:prstGeom prst="rect">
            <a:avLst/>
          </a:prstGeom>
          <a:solidFill>
            <a:srgbClr val="11111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הסרטון צבר תוך 12 ימים 135 צפיות ו- 11 לייקים.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הסרטון לא קיבל תגובות (בגלל תנאי הפרטיות של הטיק טוק) ולא קיבל שיתופים בכלל.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74% מהצופים הן בנות והשאר הם בנים (26%)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רוב הצופים הם מגילאי 18-24 (62%), 25-34 (18%), 35-54 (11%), 45-54 (7%) ו-2% הם בני 55+.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93% צופים הם מישראל.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6" name="Google Shape;416;g25454e97b7f_0_93"/>
          <p:cNvSpPr txBox="1"/>
          <p:nvPr/>
        </p:nvSpPr>
        <p:spPr>
          <a:xfrm>
            <a:off x="3848325" y="516925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ניתוח</a:t>
            </a: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הסרטון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9"/>
          <p:cNvGrpSpPr/>
          <p:nvPr/>
        </p:nvGrpSpPr>
        <p:grpSpPr>
          <a:xfrm flipH="1" rot="-1273903">
            <a:off x="6379550" y="5790538"/>
            <a:ext cx="7319368" cy="1587414"/>
            <a:chOff x="-576008" y="-156654"/>
            <a:chExt cx="7319368" cy="1587414"/>
          </a:xfrm>
        </p:grpSpPr>
        <p:sp>
          <p:nvSpPr>
            <p:cNvPr id="422" name="Google Shape;422;p9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flipH="1" rot="-1339902">
            <a:off x="-585998" y="-165107"/>
            <a:ext cx="5231384" cy="1139265"/>
            <a:chOff x="6920670" y="5898623"/>
            <a:chExt cx="5231384" cy="1139265"/>
          </a:xfrm>
        </p:grpSpPr>
        <p:sp>
          <p:nvSpPr>
            <p:cNvPr id="435" name="Google Shape;435;p9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2" name="Google Shape;4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228" y="141409"/>
            <a:ext cx="406993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08" y="3527585"/>
            <a:ext cx="4734945" cy="318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9805" y="294757"/>
            <a:ext cx="3571434" cy="272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38753" y="3636109"/>
            <a:ext cx="3597683" cy="281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36436" y="1299726"/>
            <a:ext cx="3459078" cy="306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/>
          <p:nvPr/>
        </p:nvSpPr>
        <p:spPr>
          <a:xfrm>
            <a:off x="1495425" y="566370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5608726" y="1057509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446176" y="5026259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1"/>
          <p:cNvSpPr/>
          <p:nvPr/>
        </p:nvSpPr>
        <p:spPr>
          <a:xfrm>
            <a:off x="4197249" y="6302715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6816799" y="5210218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9655249" y="6504030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9544161" y="5585235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1"/>
          <p:cNvSpPr/>
          <p:nvPr/>
        </p:nvSpPr>
        <p:spPr>
          <a:xfrm>
            <a:off x="2214924" y="5904577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1"/>
          <p:cNvSpPr/>
          <p:nvPr/>
        </p:nvSpPr>
        <p:spPr>
          <a:xfrm>
            <a:off x="4774178" y="372167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1"/>
          <p:cNvSpPr/>
          <p:nvPr/>
        </p:nvSpPr>
        <p:spPr>
          <a:xfrm>
            <a:off x="9837885" y="1505642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1"/>
          <p:cNvSpPr/>
          <p:nvPr/>
        </p:nvSpPr>
        <p:spPr>
          <a:xfrm>
            <a:off x="10447485" y="1232127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1"/>
          <p:cNvSpPr/>
          <p:nvPr/>
        </p:nvSpPr>
        <p:spPr>
          <a:xfrm>
            <a:off x="-617574" y="1277846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-787363" y="6571391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361928" y="159664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1"/>
          <p:cNvSpPr/>
          <p:nvPr/>
        </p:nvSpPr>
        <p:spPr>
          <a:xfrm>
            <a:off x="5297175" y="5615349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1"/>
          <p:cNvSpPr/>
          <p:nvPr/>
        </p:nvSpPr>
        <p:spPr>
          <a:xfrm>
            <a:off x="11726223" y="4914974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1"/>
          <p:cNvSpPr/>
          <p:nvPr/>
        </p:nvSpPr>
        <p:spPr>
          <a:xfrm>
            <a:off x="801376" y="6131104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1"/>
          <p:cNvSpPr/>
          <p:nvPr/>
        </p:nvSpPr>
        <p:spPr>
          <a:xfrm>
            <a:off x="8967675" y="679147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1"/>
          <p:cNvSpPr/>
          <p:nvPr/>
        </p:nvSpPr>
        <p:spPr>
          <a:xfrm>
            <a:off x="11256835" y="438118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1"/>
          <p:cNvSpPr/>
          <p:nvPr/>
        </p:nvSpPr>
        <p:spPr>
          <a:xfrm>
            <a:off x="2595435" y="1573563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1"/>
          <p:cNvSpPr/>
          <p:nvPr/>
        </p:nvSpPr>
        <p:spPr>
          <a:xfrm>
            <a:off x="8418385" y="6156629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1"/>
          <p:cNvSpPr/>
          <p:nvPr/>
        </p:nvSpPr>
        <p:spPr>
          <a:xfrm>
            <a:off x="11046216" y="5950296"/>
            <a:ext cx="145341" cy="80994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7293417" y="5610620"/>
            <a:ext cx="145341" cy="80994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1"/>
          <p:cNvSpPr/>
          <p:nvPr/>
        </p:nvSpPr>
        <p:spPr>
          <a:xfrm>
            <a:off x="2032884" y="1119854"/>
            <a:ext cx="145341" cy="80994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1"/>
          <p:cNvSpPr/>
          <p:nvPr/>
        </p:nvSpPr>
        <p:spPr>
          <a:xfrm>
            <a:off x="8418385" y="1573563"/>
            <a:ext cx="145341" cy="80994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6" name="Google Shape;476;p11"/>
          <p:cNvGraphicFramePr/>
          <p:nvPr/>
        </p:nvGraphicFramePr>
        <p:xfrm>
          <a:off x="1342007" y="1331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{B5FD7EEE-BF01-44A9-9E66-8072528329A7}</a:tableStyleId>
              </a:tblPr>
              <a:tblGrid>
                <a:gridCol w="4754000"/>
                <a:gridCol w="4754000"/>
              </a:tblGrid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הנושא</a:t>
                      </a:r>
                      <a:endParaRPr sz="2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עיצוב מותנה לפי צבעים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אפיון קהל היעד</a:t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אנשים העוסקים באקסל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משך זמן הסרטון הרצוי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חצי דקה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מסר מרכזי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להבין כיצד להתמצא בטבלאות בעזרת עיצוב מותנה.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מהו התוכן אותו ארצה להעביר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סידור וארגון טבלאות עפ"י הנתונים שלהם ולפי צבעים.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ויזואליה בה אשתמש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טיקטוק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7" name="Google Shape;477;p11"/>
          <p:cNvSpPr txBox="1"/>
          <p:nvPr/>
        </p:nvSpPr>
        <p:spPr>
          <a:xfrm>
            <a:off x="3848325" y="516925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אפיון 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13"/>
          <p:cNvGrpSpPr/>
          <p:nvPr/>
        </p:nvGrpSpPr>
        <p:grpSpPr>
          <a:xfrm flipH="1" rot="-560319">
            <a:off x="5497393" y="6022053"/>
            <a:ext cx="7319368" cy="2151144"/>
            <a:chOff x="-576008" y="-263314"/>
            <a:chExt cx="7319368" cy="2151144"/>
          </a:xfrm>
        </p:grpSpPr>
        <p:sp>
          <p:nvSpPr>
            <p:cNvPr id="483" name="Google Shape;483;p13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 rot="-900000">
              <a:off x="323181" y="1716548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 rot="-900000">
              <a:off x="3773277" y="180436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 rot="-900000">
              <a:off x="5931297" y="-254151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13"/>
          <p:cNvGrpSpPr/>
          <p:nvPr/>
        </p:nvGrpSpPr>
        <p:grpSpPr>
          <a:xfrm flipH="1" rot="-576610">
            <a:off x="-504074" y="-403108"/>
            <a:ext cx="5231384" cy="1241463"/>
            <a:chOff x="6920670" y="5796425"/>
            <a:chExt cx="5231384" cy="1241463"/>
          </a:xfrm>
        </p:grpSpPr>
        <p:sp>
          <p:nvSpPr>
            <p:cNvPr id="496" name="Google Shape;496;p13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3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3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 rot="-900000">
              <a:off x="11468331" y="5813833"/>
              <a:ext cx="142532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4" name="Google Shape;5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0849" y="351535"/>
            <a:ext cx="3310297" cy="60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g25454e97b7f_0_136"/>
          <p:cNvGrpSpPr/>
          <p:nvPr/>
        </p:nvGrpSpPr>
        <p:grpSpPr>
          <a:xfrm flipH="1" rot="-560448">
            <a:off x="5497976" y="6022217"/>
            <a:ext cx="7318803" cy="2150910"/>
            <a:chOff x="-576008" y="-263229"/>
            <a:chExt cx="7319102" cy="2150998"/>
          </a:xfrm>
        </p:grpSpPr>
        <p:sp>
          <p:nvSpPr>
            <p:cNvPr id="510" name="Google Shape;510;g25454e97b7f_0_136"/>
            <p:cNvSpPr/>
            <p:nvPr/>
          </p:nvSpPr>
          <p:spPr>
            <a:xfrm rot="-900031">
              <a:off x="231273" y="699686"/>
              <a:ext cx="2179055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g25454e97b7f_0_136"/>
            <p:cNvSpPr/>
            <p:nvPr/>
          </p:nvSpPr>
          <p:spPr>
            <a:xfrm rot="-900031">
              <a:off x="2821659" y="514059"/>
              <a:ext cx="2179055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g25454e97b7f_0_136"/>
            <p:cNvSpPr/>
            <p:nvPr/>
          </p:nvSpPr>
          <p:spPr>
            <a:xfrm rot="-899832">
              <a:off x="2157659" y="142654"/>
              <a:ext cx="976149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g25454e97b7f_0_136"/>
            <p:cNvSpPr/>
            <p:nvPr/>
          </p:nvSpPr>
          <p:spPr>
            <a:xfrm rot="-899832">
              <a:off x="323123" y="1716606"/>
              <a:ext cx="976149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g25454e97b7f_0_136"/>
            <p:cNvSpPr/>
            <p:nvPr/>
          </p:nvSpPr>
          <p:spPr>
            <a:xfrm rot="-899832">
              <a:off x="5777720" y="62958"/>
              <a:ext cx="976149" cy="45626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g25454e97b7f_0_136"/>
            <p:cNvSpPr/>
            <p:nvPr/>
          </p:nvSpPr>
          <p:spPr>
            <a:xfrm rot="-901730">
              <a:off x="4763678" y="-132729"/>
              <a:ext cx="193209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g25454e97b7f_0_136"/>
            <p:cNvSpPr/>
            <p:nvPr/>
          </p:nvSpPr>
          <p:spPr>
            <a:xfrm rot="-901730">
              <a:off x="1674424" y="1099975"/>
              <a:ext cx="193209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g25454e97b7f_0_136"/>
            <p:cNvSpPr/>
            <p:nvPr/>
          </p:nvSpPr>
          <p:spPr>
            <a:xfrm rot="-903259">
              <a:off x="210153" y="1339442"/>
              <a:ext cx="90092" cy="81067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g25454e97b7f_0_136"/>
            <p:cNvSpPr/>
            <p:nvPr/>
          </p:nvSpPr>
          <p:spPr>
            <a:xfrm rot="-903259">
              <a:off x="3773285" y="180393"/>
              <a:ext cx="90092" cy="81067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25454e97b7f_0_136"/>
            <p:cNvSpPr/>
            <p:nvPr/>
          </p:nvSpPr>
          <p:spPr>
            <a:xfrm rot="-899423">
              <a:off x="-585176" y="465692"/>
              <a:ext cx="882637" cy="45626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g25454e97b7f_0_136"/>
            <p:cNvSpPr/>
            <p:nvPr/>
          </p:nvSpPr>
          <p:spPr>
            <a:xfrm rot="-902354">
              <a:off x="1244911" y="376462"/>
              <a:ext cx="174580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g25454e97b7f_0_136"/>
            <p:cNvSpPr/>
            <p:nvPr/>
          </p:nvSpPr>
          <p:spPr>
            <a:xfrm rot="-897518">
              <a:off x="5931325" y="-254112"/>
              <a:ext cx="81357" cy="81067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g25454e97b7f_0_136"/>
          <p:cNvGrpSpPr/>
          <p:nvPr/>
        </p:nvGrpSpPr>
        <p:grpSpPr>
          <a:xfrm flipH="1" rot="-576443">
            <a:off x="-504593" y="-403348"/>
            <a:ext cx="5231363" cy="1241444"/>
            <a:chOff x="6920670" y="5796415"/>
            <a:chExt cx="5231228" cy="1241412"/>
          </a:xfrm>
        </p:grpSpPr>
        <p:sp>
          <p:nvSpPr>
            <p:cNvPr id="523" name="Google Shape;523;g25454e97b7f_0_136"/>
            <p:cNvSpPr/>
            <p:nvPr/>
          </p:nvSpPr>
          <p:spPr>
            <a:xfrm rot="-899893">
              <a:off x="10558211" y="620510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g25454e97b7f_0_136"/>
            <p:cNvSpPr/>
            <p:nvPr/>
          </p:nvSpPr>
          <p:spPr>
            <a:xfrm rot="-900495">
              <a:off x="10070790" y="6899664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g25454e97b7f_0_136"/>
            <p:cNvSpPr/>
            <p:nvPr/>
          </p:nvSpPr>
          <p:spPr>
            <a:xfrm rot="-900079">
              <a:off x="11431583" y="6560498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g25454e97b7f_0_136"/>
            <p:cNvSpPr/>
            <p:nvPr/>
          </p:nvSpPr>
          <p:spPr>
            <a:xfrm rot="-899893">
              <a:off x="9203296" y="6105009"/>
              <a:ext cx="1607874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g25454e97b7f_0_136"/>
            <p:cNvSpPr/>
            <p:nvPr/>
          </p:nvSpPr>
          <p:spPr>
            <a:xfrm rot="-899893">
              <a:off x="6906483" y="667214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g25454e97b7f_0_136"/>
            <p:cNvSpPr/>
            <p:nvPr/>
          </p:nvSpPr>
          <p:spPr>
            <a:xfrm rot="-900495">
              <a:off x="8216522" y="6827168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g25454e97b7f_0_136"/>
            <p:cNvSpPr/>
            <p:nvPr/>
          </p:nvSpPr>
          <p:spPr>
            <a:xfrm rot="-900079">
              <a:off x="9670003" y="6541242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g25454e97b7f_0_136"/>
            <p:cNvSpPr/>
            <p:nvPr/>
          </p:nvSpPr>
          <p:spPr>
            <a:xfrm rot="-900079">
              <a:off x="11468255" y="5813848"/>
              <a:ext cx="142558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g25454e97b7f_0_136"/>
          <p:cNvSpPr txBox="1"/>
          <p:nvPr>
            <p:ph idx="1" type="body"/>
          </p:nvPr>
        </p:nvSpPr>
        <p:spPr>
          <a:xfrm>
            <a:off x="1240650" y="1815025"/>
            <a:ext cx="9441300" cy="4421700"/>
          </a:xfrm>
          <a:prstGeom prst="rect">
            <a:avLst/>
          </a:prstGeom>
          <a:solidFill>
            <a:srgbClr val="11111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הסרטון צבר תוך 12 ימים 217 צפיות ו- 11 לייקים ושמירה אחת. הסרטון לא קיבל תגובות (בגלל תנאי הפרטיות של הטיק טוק) ולא קיבל שיתופים בכלל.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63% מהצופים הן בנות והשאר הם בנים (37%)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רוב הצופים הם מגילאי 18-24 (65%), 25-34 (15%), 35-54 (9%), 45-54 (10%) ו-1% הם בני 55+.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83% מהצופים הם מישראל.</a:t>
            </a:r>
            <a:endParaRPr/>
          </a:p>
        </p:txBody>
      </p:sp>
      <p:sp>
        <p:nvSpPr>
          <p:cNvPr id="532" name="Google Shape;532;g25454e97b7f_0_136"/>
          <p:cNvSpPr txBox="1"/>
          <p:nvPr/>
        </p:nvSpPr>
        <p:spPr>
          <a:xfrm>
            <a:off x="3848325" y="516925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ניתוח</a:t>
            </a: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2"/>
          <p:cNvGrpSpPr/>
          <p:nvPr/>
        </p:nvGrpSpPr>
        <p:grpSpPr>
          <a:xfrm flipH="1" rot="-560319">
            <a:off x="5497393" y="6022053"/>
            <a:ext cx="7319368" cy="2151144"/>
            <a:chOff x="-576008" y="-263314"/>
            <a:chExt cx="7319368" cy="2151144"/>
          </a:xfrm>
        </p:grpSpPr>
        <p:sp>
          <p:nvSpPr>
            <p:cNvPr id="538" name="Google Shape;538;p12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 rot="-900000">
              <a:off x="323181" y="1716548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2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2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 rot="-900000">
              <a:off x="3773277" y="180436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2"/>
            <p:cNvSpPr/>
            <p:nvPr/>
          </p:nvSpPr>
          <p:spPr>
            <a:xfrm rot="-900000">
              <a:off x="5931297" y="-254151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12"/>
          <p:cNvGrpSpPr/>
          <p:nvPr/>
        </p:nvGrpSpPr>
        <p:grpSpPr>
          <a:xfrm flipH="1" rot="-576610">
            <a:off x="-504074" y="-403108"/>
            <a:ext cx="5231384" cy="1241463"/>
            <a:chOff x="6920670" y="5796425"/>
            <a:chExt cx="5231384" cy="1241463"/>
          </a:xfrm>
        </p:grpSpPr>
        <p:sp>
          <p:nvSpPr>
            <p:cNvPr id="551" name="Google Shape;551;p12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2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2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2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 rot="-900000">
              <a:off x="11468331" y="5813833"/>
              <a:ext cx="142532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9" name="Google Shape;5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796" y="341087"/>
            <a:ext cx="3259016" cy="279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367" y="3353070"/>
            <a:ext cx="3957698" cy="279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795" y="214626"/>
            <a:ext cx="3790829" cy="311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8596" y="3352103"/>
            <a:ext cx="4032927" cy="267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76795" y="1614806"/>
            <a:ext cx="4008351" cy="313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4"/>
          <p:cNvGrpSpPr/>
          <p:nvPr/>
        </p:nvGrpSpPr>
        <p:grpSpPr>
          <a:xfrm flipH="1">
            <a:off x="6106717" y="-156654"/>
            <a:ext cx="7319368" cy="1587414"/>
            <a:chOff x="-576008" y="-156654"/>
            <a:chExt cx="7319368" cy="1587414"/>
          </a:xfrm>
        </p:grpSpPr>
        <p:sp>
          <p:nvSpPr>
            <p:cNvPr id="569" name="Google Shape;569;p14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14"/>
          <p:cNvGrpSpPr/>
          <p:nvPr/>
        </p:nvGrpSpPr>
        <p:grpSpPr>
          <a:xfrm flipH="1">
            <a:off x="-545311" y="5898623"/>
            <a:ext cx="5231384" cy="1139265"/>
            <a:chOff x="6920670" y="5898623"/>
            <a:chExt cx="5231384" cy="1139265"/>
          </a:xfrm>
        </p:grpSpPr>
        <p:sp>
          <p:nvSpPr>
            <p:cNvPr id="582" name="Google Shape;582;p14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89" name="Google Shape;589;p14"/>
          <p:cNvGraphicFramePr/>
          <p:nvPr/>
        </p:nvGraphicFramePr>
        <p:xfrm>
          <a:off x="1113558" y="16141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{AE52C29C-88EC-4E81-AF60-278DB17B0C26}</a:tableStyleId>
              </a:tblPr>
              <a:tblGrid>
                <a:gridCol w="1992975"/>
                <a:gridCol w="1992975"/>
                <a:gridCol w="1992975"/>
                <a:gridCol w="1992975"/>
                <a:gridCol w="1992975"/>
              </a:tblGrid>
              <a:tr h="8155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סרטון 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סרטון 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סרטון 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סרטון 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5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צפיות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251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107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233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299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5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תגובות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5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לייקים</a:t>
                      </a:r>
                      <a:endParaRPr b="1" sz="2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5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שיתופים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5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400" u="none" cap="none" strike="noStrike">
                          <a:solidFill>
                            <a:schemeClr val="lt1"/>
                          </a:solidFill>
                        </a:rPr>
                        <a:t>שמירות למועדפים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0" name="Google Shape;590;p14"/>
          <p:cNvSpPr txBox="1"/>
          <p:nvPr/>
        </p:nvSpPr>
        <p:spPr>
          <a:xfrm>
            <a:off x="3848325" y="516925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השוואת סרטונים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5"/>
          <p:cNvGrpSpPr/>
          <p:nvPr/>
        </p:nvGrpSpPr>
        <p:grpSpPr>
          <a:xfrm>
            <a:off x="-1088819" y="5993981"/>
            <a:ext cx="4872745" cy="1258641"/>
            <a:chOff x="-1088819" y="5993981"/>
            <a:chExt cx="4872745" cy="1258641"/>
          </a:xfrm>
        </p:grpSpPr>
        <p:sp>
          <p:nvSpPr>
            <p:cNvPr id="596" name="Google Shape;596;p15"/>
            <p:cNvSpPr/>
            <p:nvPr/>
          </p:nvSpPr>
          <p:spPr>
            <a:xfrm rot="725087">
              <a:off x="-1102252" y="6291840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 rot="725087">
              <a:off x="1618300" y="6923318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 rot="725087">
              <a:off x="945373" y="6402241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 rot="725087">
              <a:off x="2958528" y="6615951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 rot="725087">
              <a:off x="118738" y="6855535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 rot="725087">
              <a:off x="66767" y="6011587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15"/>
          <p:cNvGrpSpPr/>
          <p:nvPr/>
        </p:nvGrpSpPr>
        <p:grpSpPr>
          <a:xfrm flipH="1" rot="-349552">
            <a:off x="8078070" y="-335355"/>
            <a:ext cx="4573252" cy="1792217"/>
            <a:chOff x="8937507" y="5361959"/>
            <a:chExt cx="4573252" cy="1792217"/>
          </a:xfrm>
        </p:grpSpPr>
        <p:sp>
          <p:nvSpPr>
            <p:cNvPr id="603" name="Google Shape;603;p15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 rot="-900000">
              <a:off x="11916951" y="5568301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 rot="-900000">
              <a:off x="8931150" y="7016006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15"/>
          <p:cNvSpPr txBox="1"/>
          <p:nvPr/>
        </p:nvSpPr>
        <p:spPr>
          <a:xfrm>
            <a:off x="3035299" y="707390"/>
            <a:ext cx="61214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ניתוח מסקנות כלליות</a:t>
            </a:r>
            <a:endParaRPr b="0" i="0" sz="4000" u="none" cap="none" strike="noStrike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1063375" y="1840130"/>
            <a:ext cx="969965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בניתוח הסרטונים הבנו באיזה האשטגים להשתמש, שעת העלאה של סרטון, תדירות העלאה, כמה זמן סרטון אמור להיות (לפי זמן ממוצע של הצפיות) ואיכות הסרטון.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הסקנו מארבעת הסרטונים שככל ששמים האשטגים רלוונטיים כך הסרטון מכוון יותר לאנשים שמחפשים אותו, כך משיגים יותר צפיות.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"/>
          <p:cNvGrpSpPr/>
          <p:nvPr/>
        </p:nvGrpSpPr>
        <p:grpSpPr>
          <a:xfrm flipH="1">
            <a:off x="6106717" y="-156654"/>
            <a:ext cx="7319368" cy="1587414"/>
            <a:chOff x="-576008" y="-156654"/>
            <a:chExt cx="7319368" cy="1587414"/>
          </a:xfrm>
        </p:grpSpPr>
        <p:sp>
          <p:nvSpPr>
            <p:cNvPr id="117" name="Google Shape;117;p2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2"/>
          <p:cNvGrpSpPr/>
          <p:nvPr/>
        </p:nvGrpSpPr>
        <p:grpSpPr>
          <a:xfrm flipH="1">
            <a:off x="-545311" y="5898623"/>
            <a:ext cx="5231384" cy="1139265"/>
            <a:chOff x="6920670" y="5898623"/>
            <a:chExt cx="5231384" cy="1139265"/>
          </a:xfrm>
        </p:grpSpPr>
        <p:sp>
          <p:nvSpPr>
            <p:cNvPr id="130" name="Google Shape;130;p2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7" name="Google Shape;137;p2"/>
          <p:cNvGraphicFramePr/>
          <p:nvPr/>
        </p:nvGraphicFramePr>
        <p:xfrm>
          <a:off x="1342007" y="1517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{B5FD7EEE-BF01-44A9-9E66-8072528329A7}</a:tableStyleId>
              </a:tblPr>
              <a:tblGrid>
                <a:gridCol w="4754000"/>
                <a:gridCol w="4754000"/>
              </a:tblGrid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הנושא</a:t>
                      </a:r>
                      <a:endParaRPr sz="2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חיפוש תמונה לפי צבע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אפיון קהל היעד</a:t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מורים, תלמידים, מעצבים גרפיים...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משך זמן הסרטון הרצוי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דקה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מסר מרכזי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שימוש מדויק יותר במנוע החיפוש והמיון של גוגל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מהו התוכן אותו ארצה להעביר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דרך פשוטה יותר לחיפוש תמונות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ויזואליה בה אשתמש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טיקטוק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2"/>
          <p:cNvSpPr txBox="1"/>
          <p:nvPr/>
        </p:nvSpPr>
        <p:spPr>
          <a:xfrm>
            <a:off x="4399700" y="50545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אפיון 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6"/>
          <p:cNvSpPr/>
          <p:nvPr/>
        </p:nvSpPr>
        <p:spPr>
          <a:xfrm rot="725087">
            <a:off x="-1102252" y="6291840"/>
            <a:ext cx="2179059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6"/>
          <p:cNvSpPr/>
          <p:nvPr/>
        </p:nvSpPr>
        <p:spPr>
          <a:xfrm rot="725087">
            <a:off x="1618300" y="6923318"/>
            <a:ext cx="2179059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6"/>
          <p:cNvSpPr/>
          <p:nvPr/>
        </p:nvSpPr>
        <p:spPr>
          <a:xfrm rot="725087">
            <a:off x="945373" y="6402241"/>
            <a:ext cx="976299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6"/>
          <p:cNvSpPr/>
          <p:nvPr/>
        </p:nvSpPr>
        <p:spPr>
          <a:xfrm rot="725087">
            <a:off x="2958528" y="6615951"/>
            <a:ext cx="193155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6"/>
          <p:cNvSpPr/>
          <p:nvPr/>
        </p:nvSpPr>
        <p:spPr>
          <a:xfrm rot="725087">
            <a:off x="118738" y="6855535"/>
            <a:ext cx="193155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6"/>
          <p:cNvSpPr/>
          <p:nvPr/>
        </p:nvSpPr>
        <p:spPr>
          <a:xfrm rot="725087">
            <a:off x="66767" y="6011587"/>
            <a:ext cx="174629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2" name="Google Shape;622;p16"/>
          <p:cNvGrpSpPr/>
          <p:nvPr/>
        </p:nvGrpSpPr>
        <p:grpSpPr>
          <a:xfrm rot="-8960189">
            <a:off x="7776999" y="12724"/>
            <a:ext cx="6590089" cy="1675929"/>
            <a:chOff x="6920670" y="5361959"/>
            <a:chExt cx="6590089" cy="1675929"/>
          </a:xfrm>
        </p:grpSpPr>
        <p:sp>
          <p:nvSpPr>
            <p:cNvPr id="623" name="Google Shape;623;p16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 rot="-900000">
              <a:off x="11916951" y="5568301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1" name="Google Shape;631;p16"/>
          <p:cNvSpPr txBox="1"/>
          <p:nvPr/>
        </p:nvSpPr>
        <p:spPr>
          <a:xfrm>
            <a:off x="2194407" y="796644"/>
            <a:ext cx="78031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המלצות לטיקטוקר ולהמשך</a:t>
            </a:r>
            <a:endParaRPr b="0" i="0" sz="4000" u="none" cap="none" strike="noStrike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632" name="Google Shape;632;p16"/>
          <p:cNvSpPr txBox="1"/>
          <p:nvPr/>
        </p:nvSpPr>
        <p:spPr>
          <a:xfrm>
            <a:off x="1063375" y="1840130"/>
            <a:ext cx="9699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b="0" i="0" lang="iw-I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להוסיף האשטגים רלוונטיים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b="0" i="0" lang="iw-I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לשפר את האיכות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b="0" i="0" lang="iw-I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למקד את התוכן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b="0" i="0" lang="iw-IL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לאפשר תגובות בהגדרות הפרטיות בכדי לאפשר חשיפה גבוהה יותר.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7"/>
          <p:cNvSpPr/>
          <p:nvPr/>
        </p:nvSpPr>
        <p:spPr>
          <a:xfrm>
            <a:off x="1495425" y="566370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7"/>
          <p:cNvSpPr/>
          <p:nvPr/>
        </p:nvSpPr>
        <p:spPr>
          <a:xfrm>
            <a:off x="5608726" y="1057509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7"/>
          <p:cNvSpPr/>
          <p:nvPr/>
        </p:nvSpPr>
        <p:spPr>
          <a:xfrm>
            <a:off x="446176" y="5026259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7"/>
          <p:cNvSpPr/>
          <p:nvPr/>
        </p:nvSpPr>
        <p:spPr>
          <a:xfrm>
            <a:off x="4197249" y="6302715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7"/>
          <p:cNvSpPr/>
          <p:nvPr/>
        </p:nvSpPr>
        <p:spPr>
          <a:xfrm>
            <a:off x="6816799" y="5210218"/>
            <a:ext cx="3514725" cy="102335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7"/>
          <p:cNvSpPr/>
          <p:nvPr/>
        </p:nvSpPr>
        <p:spPr>
          <a:xfrm>
            <a:off x="9655249" y="6504030"/>
            <a:ext cx="3514725" cy="102335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7"/>
          <p:cNvSpPr/>
          <p:nvPr/>
        </p:nvSpPr>
        <p:spPr>
          <a:xfrm>
            <a:off x="9544161" y="5585235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7"/>
          <p:cNvSpPr/>
          <p:nvPr/>
        </p:nvSpPr>
        <p:spPr>
          <a:xfrm>
            <a:off x="2214924" y="5904577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7"/>
          <p:cNvSpPr/>
          <p:nvPr/>
        </p:nvSpPr>
        <p:spPr>
          <a:xfrm>
            <a:off x="4774178" y="372167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7"/>
          <p:cNvSpPr/>
          <p:nvPr/>
        </p:nvSpPr>
        <p:spPr>
          <a:xfrm>
            <a:off x="9837885" y="1505642"/>
            <a:ext cx="1574726" cy="45719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7"/>
          <p:cNvSpPr/>
          <p:nvPr/>
        </p:nvSpPr>
        <p:spPr>
          <a:xfrm>
            <a:off x="10447485" y="1232127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7"/>
          <p:cNvSpPr/>
          <p:nvPr/>
        </p:nvSpPr>
        <p:spPr>
          <a:xfrm>
            <a:off x="-617574" y="1277846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7"/>
          <p:cNvSpPr/>
          <p:nvPr/>
        </p:nvSpPr>
        <p:spPr>
          <a:xfrm>
            <a:off x="-787363" y="6571391"/>
            <a:ext cx="1574726" cy="45719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7"/>
          <p:cNvSpPr/>
          <p:nvPr/>
        </p:nvSpPr>
        <p:spPr>
          <a:xfrm>
            <a:off x="361928" y="159664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7"/>
          <p:cNvSpPr/>
          <p:nvPr/>
        </p:nvSpPr>
        <p:spPr>
          <a:xfrm>
            <a:off x="5297175" y="5615349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7"/>
          <p:cNvSpPr/>
          <p:nvPr/>
        </p:nvSpPr>
        <p:spPr>
          <a:xfrm>
            <a:off x="11726223" y="4914974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7"/>
          <p:cNvSpPr/>
          <p:nvPr/>
        </p:nvSpPr>
        <p:spPr>
          <a:xfrm>
            <a:off x="801376" y="6131104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7"/>
          <p:cNvSpPr/>
          <p:nvPr/>
        </p:nvSpPr>
        <p:spPr>
          <a:xfrm>
            <a:off x="8967675" y="679147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7"/>
          <p:cNvSpPr/>
          <p:nvPr/>
        </p:nvSpPr>
        <p:spPr>
          <a:xfrm>
            <a:off x="11256835" y="438118"/>
            <a:ext cx="311551" cy="60852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7"/>
          <p:cNvSpPr/>
          <p:nvPr/>
        </p:nvSpPr>
        <p:spPr>
          <a:xfrm>
            <a:off x="2595435" y="1573563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7"/>
          <p:cNvSpPr/>
          <p:nvPr/>
        </p:nvSpPr>
        <p:spPr>
          <a:xfrm>
            <a:off x="8418385" y="6156629"/>
            <a:ext cx="311551" cy="60852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7"/>
          <p:cNvSpPr/>
          <p:nvPr/>
        </p:nvSpPr>
        <p:spPr>
          <a:xfrm>
            <a:off x="11046216" y="5950296"/>
            <a:ext cx="145341" cy="80994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7"/>
          <p:cNvSpPr/>
          <p:nvPr/>
        </p:nvSpPr>
        <p:spPr>
          <a:xfrm>
            <a:off x="7293417" y="5610620"/>
            <a:ext cx="145341" cy="80994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7"/>
          <p:cNvSpPr/>
          <p:nvPr/>
        </p:nvSpPr>
        <p:spPr>
          <a:xfrm>
            <a:off x="2032884" y="1119854"/>
            <a:ext cx="145341" cy="80994"/>
          </a:xfrm>
          <a:prstGeom prst="rect">
            <a:avLst/>
          </a:prstGeom>
          <a:solidFill>
            <a:srgbClr val="FD0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7"/>
          <p:cNvSpPr/>
          <p:nvPr/>
        </p:nvSpPr>
        <p:spPr>
          <a:xfrm>
            <a:off x="8418385" y="1573563"/>
            <a:ext cx="145341" cy="80994"/>
          </a:xfrm>
          <a:prstGeom prst="rect">
            <a:avLst/>
          </a:prstGeom>
          <a:solidFill>
            <a:srgbClr val="02F5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7"/>
          <p:cNvSpPr txBox="1"/>
          <p:nvPr/>
        </p:nvSpPr>
        <p:spPr>
          <a:xfrm>
            <a:off x="2034559" y="2767281"/>
            <a:ext cx="812288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iw-IL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על ההקשבה!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4"/>
          <p:cNvCxnSpPr/>
          <p:nvPr/>
        </p:nvCxnSpPr>
        <p:spPr>
          <a:xfrm>
            <a:off x="1389902" y="2524547"/>
            <a:ext cx="3162172" cy="3263900"/>
          </a:xfrm>
          <a:prstGeom prst="straightConnector1">
            <a:avLst/>
          </a:prstGeom>
          <a:noFill/>
          <a:ln cap="rnd" cmpd="sng" w="50800">
            <a:solidFill>
              <a:srgbClr val="FD014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4"/>
          <p:cNvCxnSpPr/>
          <p:nvPr/>
        </p:nvCxnSpPr>
        <p:spPr>
          <a:xfrm>
            <a:off x="4514914" y="2524547"/>
            <a:ext cx="3162172" cy="3263900"/>
          </a:xfrm>
          <a:prstGeom prst="straightConnector1">
            <a:avLst/>
          </a:prstGeom>
          <a:noFill/>
          <a:ln cap="rnd" cmpd="sng" w="50800">
            <a:solidFill>
              <a:srgbClr val="FD014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4"/>
          <p:cNvCxnSpPr/>
          <p:nvPr/>
        </p:nvCxnSpPr>
        <p:spPr>
          <a:xfrm>
            <a:off x="7639926" y="2524547"/>
            <a:ext cx="3162172" cy="3263900"/>
          </a:xfrm>
          <a:prstGeom prst="straightConnector1">
            <a:avLst/>
          </a:prstGeom>
          <a:noFill/>
          <a:ln cap="rnd" cmpd="sng" w="50800">
            <a:solidFill>
              <a:srgbClr val="FD014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4"/>
          <p:cNvCxnSpPr/>
          <p:nvPr/>
        </p:nvCxnSpPr>
        <p:spPr>
          <a:xfrm flipH="1">
            <a:off x="6354918" y="2524547"/>
            <a:ext cx="3162172" cy="3263900"/>
          </a:xfrm>
          <a:prstGeom prst="straightConnector1">
            <a:avLst/>
          </a:prstGeom>
          <a:noFill/>
          <a:ln cap="rnd" cmpd="sng" w="50800">
            <a:solidFill>
              <a:srgbClr val="02F5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3229906" y="2524547"/>
            <a:ext cx="3162172" cy="3263900"/>
          </a:xfrm>
          <a:prstGeom prst="straightConnector1">
            <a:avLst/>
          </a:prstGeom>
          <a:noFill/>
          <a:ln cap="rnd" cmpd="sng" w="50800">
            <a:solidFill>
              <a:srgbClr val="02F5ED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8" name="Google Shape;148;p4"/>
          <p:cNvGrpSpPr/>
          <p:nvPr/>
        </p:nvGrpSpPr>
        <p:grpSpPr>
          <a:xfrm>
            <a:off x="-576008" y="-156654"/>
            <a:ext cx="7319368" cy="1587414"/>
            <a:chOff x="-576008" y="-156654"/>
            <a:chExt cx="7319368" cy="1587414"/>
          </a:xfrm>
        </p:grpSpPr>
        <p:sp>
          <p:nvSpPr>
            <p:cNvPr id="149" name="Google Shape;149;p4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6920670" y="5361959"/>
            <a:ext cx="6590089" cy="1675929"/>
            <a:chOff x="6920670" y="5361959"/>
            <a:chExt cx="6590089" cy="1675929"/>
          </a:xfrm>
        </p:grpSpPr>
        <p:sp>
          <p:nvSpPr>
            <p:cNvPr id="162" name="Google Shape;162;p4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-900000">
              <a:off x="11916951" y="5568301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923" y="388275"/>
            <a:ext cx="35052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/>
          <p:nvPr/>
        </p:nvSpPr>
        <p:spPr>
          <a:xfrm>
            <a:off x="6743350" y="17230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הסרטון: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g25454e97b7f_0_0"/>
          <p:cNvCxnSpPr/>
          <p:nvPr/>
        </p:nvCxnSpPr>
        <p:spPr>
          <a:xfrm>
            <a:off x="1389902" y="2524547"/>
            <a:ext cx="3162300" cy="3264000"/>
          </a:xfrm>
          <a:prstGeom prst="straightConnector1">
            <a:avLst/>
          </a:prstGeom>
          <a:noFill/>
          <a:ln cap="rnd" cmpd="sng" w="50800">
            <a:solidFill>
              <a:srgbClr val="FD014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g25454e97b7f_0_0"/>
          <p:cNvCxnSpPr/>
          <p:nvPr/>
        </p:nvCxnSpPr>
        <p:spPr>
          <a:xfrm>
            <a:off x="4514914" y="2524547"/>
            <a:ext cx="3162300" cy="3264000"/>
          </a:xfrm>
          <a:prstGeom prst="straightConnector1">
            <a:avLst/>
          </a:prstGeom>
          <a:noFill/>
          <a:ln cap="rnd" cmpd="sng" w="50800">
            <a:solidFill>
              <a:srgbClr val="FD014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g25454e97b7f_0_0"/>
          <p:cNvCxnSpPr/>
          <p:nvPr/>
        </p:nvCxnSpPr>
        <p:spPr>
          <a:xfrm>
            <a:off x="7639926" y="2524547"/>
            <a:ext cx="3162300" cy="3264000"/>
          </a:xfrm>
          <a:prstGeom prst="straightConnector1">
            <a:avLst/>
          </a:prstGeom>
          <a:noFill/>
          <a:ln cap="rnd" cmpd="sng" w="50800">
            <a:solidFill>
              <a:srgbClr val="FD014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g25454e97b7f_0_0"/>
          <p:cNvCxnSpPr/>
          <p:nvPr/>
        </p:nvCxnSpPr>
        <p:spPr>
          <a:xfrm flipH="1">
            <a:off x="6354790" y="2524547"/>
            <a:ext cx="3162300" cy="3264000"/>
          </a:xfrm>
          <a:prstGeom prst="straightConnector1">
            <a:avLst/>
          </a:prstGeom>
          <a:noFill/>
          <a:ln cap="rnd" cmpd="sng" w="50800">
            <a:solidFill>
              <a:srgbClr val="02F5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g25454e97b7f_0_0"/>
          <p:cNvCxnSpPr/>
          <p:nvPr/>
        </p:nvCxnSpPr>
        <p:spPr>
          <a:xfrm flipH="1">
            <a:off x="3229778" y="2524547"/>
            <a:ext cx="3162300" cy="3264000"/>
          </a:xfrm>
          <a:prstGeom prst="straightConnector1">
            <a:avLst/>
          </a:prstGeom>
          <a:noFill/>
          <a:ln cap="rnd" cmpd="sng" w="50800">
            <a:solidFill>
              <a:srgbClr val="02F5ED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1" name="Google Shape;181;g25454e97b7f_0_0"/>
          <p:cNvGrpSpPr/>
          <p:nvPr/>
        </p:nvGrpSpPr>
        <p:grpSpPr>
          <a:xfrm>
            <a:off x="-576008" y="-156762"/>
            <a:ext cx="7319102" cy="1587588"/>
            <a:chOff x="-576008" y="-156762"/>
            <a:chExt cx="7319102" cy="1587588"/>
          </a:xfrm>
        </p:grpSpPr>
        <p:sp>
          <p:nvSpPr>
            <p:cNvPr id="182" name="Google Shape;182;g25454e97b7f_0_0"/>
            <p:cNvSpPr/>
            <p:nvPr/>
          </p:nvSpPr>
          <p:spPr>
            <a:xfrm rot="-900031">
              <a:off x="231273" y="699686"/>
              <a:ext cx="2179055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25454e97b7f_0_0"/>
            <p:cNvSpPr/>
            <p:nvPr/>
          </p:nvSpPr>
          <p:spPr>
            <a:xfrm rot="-900031">
              <a:off x="2821659" y="514059"/>
              <a:ext cx="2179055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5454e97b7f_0_0"/>
            <p:cNvSpPr/>
            <p:nvPr/>
          </p:nvSpPr>
          <p:spPr>
            <a:xfrm rot="-899832">
              <a:off x="2157659" y="142654"/>
              <a:ext cx="976149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25454e97b7f_0_0"/>
            <p:cNvSpPr/>
            <p:nvPr/>
          </p:nvSpPr>
          <p:spPr>
            <a:xfrm rot="-899832">
              <a:off x="5483449" y="424971"/>
              <a:ext cx="976149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25454e97b7f_0_0"/>
            <p:cNvSpPr/>
            <p:nvPr/>
          </p:nvSpPr>
          <p:spPr>
            <a:xfrm rot="-899832">
              <a:off x="5777720" y="62958"/>
              <a:ext cx="976149" cy="45626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5454e97b7f_0_0"/>
            <p:cNvSpPr/>
            <p:nvPr/>
          </p:nvSpPr>
          <p:spPr>
            <a:xfrm rot="-901730">
              <a:off x="4763678" y="-132729"/>
              <a:ext cx="193209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25454e97b7f_0_0"/>
            <p:cNvSpPr/>
            <p:nvPr/>
          </p:nvSpPr>
          <p:spPr>
            <a:xfrm rot="-901730">
              <a:off x="1674424" y="1099975"/>
              <a:ext cx="193209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25454e97b7f_0_0"/>
            <p:cNvSpPr/>
            <p:nvPr/>
          </p:nvSpPr>
          <p:spPr>
            <a:xfrm rot="-903259">
              <a:off x="210153" y="1339442"/>
              <a:ext cx="90092" cy="81067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25454e97b7f_0_0"/>
            <p:cNvSpPr/>
            <p:nvPr/>
          </p:nvSpPr>
          <p:spPr>
            <a:xfrm rot="-903259">
              <a:off x="4670683" y="832334"/>
              <a:ext cx="90092" cy="81067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25454e97b7f_0_0"/>
            <p:cNvSpPr/>
            <p:nvPr/>
          </p:nvSpPr>
          <p:spPr>
            <a:xfrm rot="-899423">
              <a:off x="-585176" y="465692"/>
              <a:ext cx="882637" cy="45626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5454e97b7f_0_0"/>
            <p:cNvSpPr/>
            <p:nvPr/>
          </p:nvSpPr>
          <p:spPr>
            <a:xfrm rot="-902354">
              <a:off x="1244911" y="376462"/>
              <a:ext cx="174580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25454e97b7f_0_0"/>
            <p:cNvSpPr/>
            <p:nvPr/>
          </p:nvSpPr>
          <p:spPr>
            <a:xfrm rot="-897518">
              <a:off x="827220" y="31607"/>
              <a:ext cx="81357" cy="81067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g25454e97b7f_0_0"/>
          <p:cNvGrpSpPr/>
          <p:nvPr/>
        </p:nvGrpSpPr>
        <p:grpSpPr>
          <a:xfrm>
            <a:off x="6920670" y="5362030"/>
            <a:ext cx="6589933" cy="1675797"/>
            <a:chOff x="6920670" y="5362030"/>
            <a:chExt cx="6589933" cy="1675797"/>
          </a:xfrm>
        </p:grpSpPr>
        <p:sp>
          <p:nvSpPr>
            <p:cNvPr id="195" name="Google Shape;195;g25454e97b7f_0_0"/>
            <p:cNvSpPr/>
            <p:nvPr/>
          </p:nvSpPr>
          <p:spPr>
            <a:xfrm rot="-899893">
              <a:off x="10558211" y="620510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g25454e97b7f_0_0"/>
            <p:cNvSpPr/>
            <p:nvPr/>
          </p:nvSpPr>
          <p:spPr>
            <a:xfrm rot="-899893">
              <a:off x="11916916" y="5568345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g25454e97b7f_0_0"/>
            <p:cNvSpPr/>
            <p:nvPr/>
          </p:nvSpPr>
          <p:spPr>
            <a:xfrm rot="-900495">
              <a:off x="10070790" y="6899664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25454e97b7f_0_0"/>
            <p:cNvSpPr/>
            <p:nvPr/>
          </p:nvSpPr>
          <p:spPr>
            <a:xfrm rot="-900079">
              <a:off x="11431583" y="6560498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25454e97b7f_0_0"/>
            <p:cNvSpPr/>
            <p:nvPr/>
          </p:nvSpPr>
          <p:spPr>
            <a:xfrm rot="-899893">
              <a:off x="9203296" y="6105009"/>
              <a:ext cx="1607874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25454e97b7f_0_0"/>
            <p:cNvSpPr/>
            <p:nvPr/>
          </p:nvSpPr>
          <p:spPr>
            <a:xfrm rot="-899893">
              <a:off x="6906483" y="667214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25454e97b7f_0_0"/>
            <p:cNvSpPr/>
            <p:nvPr/>
          </p:nvSpPr>
          <p:spPr>
            <a:xfrm rot="-900495">
              <a:off x="8216522" y="6827168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25454e97b7f_0_0"/>
            <p:cNvSpPr/>
            <p:nvPr/>
          </p:nvSpPr>
          <p:spPr>
            <a:xfrm rot="-900079">
              <a:off x="9670003" y="6541242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g25454e97b7f_0_0"/>
          <p:cNvSpPr txBox="1"/>
          <p:nvPr>
            <p:ph idx="1" type="body"/>
          </p:nvPr>
        </p:nvSpPr>
        <p:spPr>
          <a:xfrm>
            <a:off x="1206175" y="1872450"/>
            <a:ext cx="9599700" cy="4362000"/>
          </a:xfrm>
          <a:prstGeom prst="rect">
            <a:avLst/>
          </a:prstGeom>
          <a:solidFill>
            <a:srgbClr val="11111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הסרטון באורך של כ49 שניות והוא צבר תוך 12 ימים כ-94 צפיות. 3 אנשים שיתפו אותו, 9 אנשים אהבו אותו, אין תגובות (בגלל הגדרות הפרטיות)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52%  מהצופים הן בנות והשאר הם בנים (48%)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רוב הצופים הם מגילאי 18-24 (50%), 25-34 (21%), 35-44 (18%), 45-54 (9%) ו-2% הם בני 55+.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83% צופים הם מישראל.</a:t>
            </a:r>
            <a:endParaRPr/>
          </a:p>
        </p:txBody>
      </p:sp>
      <p:sp>
        <p:nvSpPr>
          <p:cNvPr id="204" name="Google Shape;204;g25454e97b7f_0_0"/>
          <p:cNvSpPr txBox="1"/>
          <p:nvPr/>
        </p:nvSpPr>
        <p:spPr>
          <a:xfrm>
            <a:off x="4399700" y="50545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ניתוח 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 flipH="1">
            <a:off x="6106717" y="-156654"/>
            <a:ext cx="7319368" cy="1587414"/>
            <a:chOff x="-576008" y="-156654"/>
            <a:chExt cx="7319368" cy="1587414"/>
          </a:xfrm>
        </p:grpSpPr>
        <p:sp>
          <p:nvSpPr>
            <p:cNvPr id="210" name="Google Shape;210;p3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3"/>
          <p:cNvGrpSpPr/>
          <p:nvPr/>
        </p:nvGrpSpPr>
        <p:grpSpPr>
          <a:xfrm flipH="1">
            <a:off x="-545311" y="5898623"/>
            <a:ext cx="5231384" cy="1139265"/>
            <a:chOff x="6920670" y="5898623"/>
            <a:chExt cx="5231384" cy="1139265"/>
          </a:xfrm>
        </p:grpSpPr>
        <p:sp>
          <p:nvSpPr>
            <p:cNvPr id="223" name="Google Shape;223;p3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780741" cy="266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709" y="2819007"/>
            <a:ext cx="4585727" cy="28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8066" y="233811"/>
            <a:ext cx="4178666" cy="336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8571" y="182947"/>
            <a:ext cx="3880213" cy="34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55851" y="3661498"/>
            <a:ext cx="4086413" cy="319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5"/>
          <p:cNvGrpSpPr/>
          <p:nvPr/>
        </p:nvGrpSpPr>
        <p:grpSpPr>
          <a:xfrm flipH="1" rot="-1273903">
            <a:off x="6379550" y="5790538"/>
            <a:ext cx="7319368" cy="1587414"/>
            <a:chOff x="-576008" y="-156654"/>
            <a:chExt cx="7319368" cy="1587414"/>
          </a:xfrm>
        </p:grpSpPr>
        <p:sp>
          <p:nvSpPr>
            <p:cNvPr id="240" name="Google Shape;240;p5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5"/>
          <p:cNvGrpSpPr/>
          <p:nvPr/>
        </p:nvGrpSpPr>
        <p:grpSpPr>
          <a:xfrm flipH="1" rot="-1339902">
            <a:off x="-585998" y="-165107"/>
            <a:ext cx="5231384" cy="1139265"/>
            <a:chOff x="6920670" y="5898623"/>
            <a:chExt cx="5231384" cy="1139265"/>
          </a:xfrm>
        </p:grpSpPr>
        <p:sp>
          <p:nvSpPr>
            <p:cNvPr id="253" name="Google Shape;253;p5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0" name="Google Shape;260;p5"/>
          <p:cNvGraphicFramePr/>
          <p:nvPr/>
        </p:nvGraphicFramePr>
        <p:xfrm>
          <a:off x="1342007" y="1517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{B5FD7EEE-BF01-44A9-9E66-8072528329A7}</a:tableStyleId>
              </a:tblPr>
              <a:tblGrid>
                <a:gridCol w="4754000"/>
                <a:gridCol w="4754000"/>
              </a:tblGrid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הנושא</a:t>
                      </a:r>
                      <a:endParaRPr sz="2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פירמידת הנתונים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Gisha"/>
                        <a:buNone/>
                      </a:pPr>
                      <a:r>
                        <a:rPr b="0" i="0" lang="iw-IL" sz="2400" u="none" cap="none" strike="noStrike">
                          <a:solidFill>
                            <a:schemeClr val="lt1"/>
                          </a:solidFill>
                          <a:latin typeface="Gisha"/>
                          <a:ea typeface="Gisha"/>
                          <a:cs typeface="Gisha"/>
                          <a:sym typeface="Gisha"/>
                        </a:rPr>
                        <a:t>אפיון קהל היעד</a:t>
                      </a:r>
                      <a:endParaRPr sz="3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תלמידי מגמת מידע ונתונים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משך זמן הסרטון הרצוי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דקה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מסר מרכזי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הבנה של מרכיבי הפירמידה ושימושם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מהו התוכן אותו ארצה להעביר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מהו כל מרכיב של פירמידת המידע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ויזואליה בה אשתמש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</a:rPr>
                        <a:t>טיקטוק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1" name="Google Shape;261;p5"/>
          <p:cNvSpPr txBox="1"/>
          <p:nvPr/>
        </p:nvSpPr>
        <p:spPr>
          <a:xfrm>
            <a:off x="4399700" y="50545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אפיון 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7"/>
          <p:cNvGrpSpPr/>
          <p:nvPr/>
        </p:nvGrpSpPr>
        <p:grpSpPr>
          <a:xfrm flipH="1" rot="-560319">
            <a:off x="5554855" y="6128005"/>
            <a:ext cx="7319368" cy="2044485"/>
            <a:chOff x="-576008" y="-156654"/>
            <a:chExt cx="7319368" cy="2044485"/>
          </a:xfrm>
        </p:grpSpPr>
        <p:sp>
          <p:nvSpPr>
            <p:cNvPr id="267" name="Google Shape;267;p7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 rot="-900000">
              <a:off x="323181" y="1716548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 rot="-900000">
              <a:off x="3773277" y="180436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7"/>
          <p:cNvGrpSpPr/>
          <p:nvPr/>
        </p:nvGrpSpPr>
        <p:grpSpPr>
          <a:xfrm flipH="1" rot="-576610">
            <a:off x="-504074" y="-403108"/>
            <a:ext cx="5231384" cy="1241463"/>
            <a:chOff x="6920670" y="5796425"/>
            <a:chExt cx="5231384" cy="1241463"/>
          </a:xfrm>
        </p:grpSpPr>
        <p:sp>
          <p:nvSpPr>
            <p:cNvPr id="280" name="Google Shape;280;p7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 rot="-900000">
              <a:off x="11468331" y="5813833"/>
              <a:ext cx="142532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8" name="Google Shape;2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062" y="407950"/>
            <a:ext cx="3354658" cy="592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"/>
          <p:cNvSpPr txBox="1"/>
          <p:nvPr/>
        </p:nvSpPr>
        <p:spPr>
          <a:xfrm>
            <a:off x="6720150" y="27570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g25454e97b7f_0_36"/>
          <p:cNvGrpSpPr/>
          <p:nvPr/>
        </p:nvGrpSpPr>
        <p:grpSpPr>
          <a:xfrm flipH="1" rot="-560448">
            <a:off x="5555424" y="6127972"/>
            <a:ext cx="7318803" cy="2044448"/>
            <a:chOff x="-576008" y="-156762"/>
            <a:chExt cx="7319102" cy="2044531"/>
          </a:xfrm>
        </p:grpSpPr>
        <p:sp>
          <p:nvSpPr>
            <p:cNvPr id="295" name="Google Shape;295;g25454e97b7f_0_36"/>
            <p:cNvSpPr/>
            <p:nvPr/>
          </p:nvSpPr>
          <p:spPr>
            <a:xfrm rot="-900031">
              <a:off x="231273" y="699686"/>
              <a:ext cx="2179055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g25454e97b7f_0_36"/>
            <p:cNvSpPr/>
            <p:nvPr/>
          </p:nvSpPr>
          <p:spPr>
            <a:xfrm rot="-900031">
              <a:off x="2821659" y="514059"/>
              <a:ext cx="2179055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g25454e97b7f_0_36"/>
            <p:cNvSpPr/>
            <p:nvPr/>
          </p:nvSpPr>
          <p:spPr>
            <a:xfrm rot="-899832">
              <a:off x="2157659" y="142654"/>
              <a:ext cx="976149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25454e97b7f_0_36"/>
            <p:cNvSpPr/>
            <p:nvPr/>
          </p:nvSpPr>
          <p:spPr>
            <a:xfrm rot="-899832">
              <a:off x="323123" y="1716606"/>
              <a:ext cx="976149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25454e97b7f_0_36"/>
            <p:cNvSpPr/>
            <p:nvPr/>
          </p:nvSpPr>
          <p:spPr>
            <a:xfrm rot="-899832">
              <a:off x="5777720" y="62958"/>
              <a:ext cx="976149" cy="45626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5454e97b7f_0_36"/>
            <p:cNvSpPr/>
            <p:nvPr/>
          </p:nvSpPr>
          <p:spPr>
            <a:xfrm rot="-901730">
              <a:off x="4763678" y="-132729"/>
              <a:ext cx="193209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25454e97b7f_0_36"/>
            <p:cNvSpPr/>
            <p:nvPr/>
          </p:nvSpPr>
          <p:spPr>
            <a:xfrm rot="-901730">
              <a:off x="1674424" y="1099975"/>
              <a:ext cx="193209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25454e97b7f_0_36"/>
            <p:cNvSpPr/>
            <p:nvPr/>
          </p:nvSpPr>
          <p:spPr>
            <a:xfrm rot="-903259">
              <a:off x="210153" y="1339442"/>
              <a:ext cx="90092" cy="81067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25454e97b7f_0_36"/>
            <p:cNvSpPr/>
            <p:nvPr/>
          </p:nvSpPr>
          <p:spPr>
            <a:xfrm rot="-903259">
              <a:off x="3773285" y="180393"/>
              <a:ext cx="90092" cy="81067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25454e97b7f_0_36"/>
            <p:cNvSpPr/>
            <p:nvPr/>
          </p:nvSpPr>
          <p:spPr>
            <a:xfrm rot="-899423">
              <a:off x="-585176" y="465692"/>
              <a:ext cx="882637" cy="45626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25454e97b7f_0_36"/>
            <p:cNvSpPr/>
            <p:nvPr/>
          </p:nvSpPr>
          <p:spPr>
            <a:xfrm rot="-902354">
              <a:off x="1244911" y="376462"/>
              <a:ext cx="174580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25454e97b7f_0_36"/>
            <p:cNvSpPr/>
            <p:nvPr/>
          </p:nvSpPr>
          <p:spPr>
            <a:xfrm rot="-897518">
              <a:off x="827220" y="31607"/>
              <a:ext cx="81357" cy="81067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g25454e97b7f_0_36"/>
          <p:cNvGrpSpPr/>
          <p:nvPr/>
        </p:nvGrpSpPr>
        <p:grpSpPr>
          <a:xfrm flipH="1" rot="-576443">
            <a:off x="-504593" y="-403348"/>
            <a:ext cx="5231363" cy="1241444"/>
            <a:chOff x="6920670" y="5796415"/>
            <a:chExt cx="5231228" cy="1241412"/>
          </a:xfrm>
        </p:grpSpPr>
        <p:sp>
          <p:nvSpPr>
            <p:cNvPr id="308" name="Google Shape;308;g25454e97b7f_0_36"/>
            <p:cNvSpPr/>
            <p:nvPr/>
          </p:nvSpPr>
          <p:spPr>
            <a:xfrm rot="-899893">
              <a:off x="10558211" y="620510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25454e97b7f_0_36"/>
            <p:cNvSpPr/>
            <p:nvPr/>
          </p:nvSpPr>
          <p:spPr>
            <a:xfrm rot="-900495">
              <a:off x="10070790" y="6899664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g25454e97b7f_0_36"/>
            <p:cNvSpPr/>
            <p:nvPr/>
          </p:nvSpPr>
          <p:spPr>
            <a:xfrm rot="-900079">
              <a:off x="11431583" y="6560498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g25454e97b7f_0_36"/>
            <p:cNvSpPr/>
            <p:nvPr/>
          </p:nvSpPr>
          <p:spPr>
            <a:xfrm rot="-899893">
              <a:off x="9203296" y="6105009"/>
              <a:ext cx="1607874" cy="102170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g25454e97b7f_0_36"/>
            <p:cNvSpPr/>
            <p:nvPr/>
          </p:nvSpPr>
          <p:spPr>
            <a:xfrm rot="-899893">
              <a:off x="6906483" y="6672148"/>
              <a:ext cx="1607874" cy="102170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g25454e97b7f_0_36"/>
            <p:cNvSpPr/>
            <p:nvPr/>
          </p:nvSpPr>
          <p:spPr>
            <a:xfrm rot="-900495">
              <a:off x="8216522" y="6827168"/>
              <a:ext cx="720580" cy="45626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g25454e97b7f_0_36"/>
            <p:cNvSpPr/>
            <p:nvPr/>
          </p:nvSpPr>
          <p:spPr>
            <a:xfrm rot="-900079">
              <a:off x="9670003" y="6541242"/>
              <a:ext cx="142558" cy="6083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g25454e97b7f_0_36"/>
            <p:cNvSpPr/>
            <p:nvPr/>
          </p:nvSpPr>
          <p:spPr>
            <a:xfrm rot="-900079">
              <a:off x="11468255" y="5813848"/>
              <a:ext cx="142558" cy="6083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g25454e97b7f_0_36"/>
          <p:cNvSpPr txBox="1"/>
          <p:nvPr>
            <p:ph idx="1" type="body"/>
          </p:nvPr>
        </p:nvSpPr>
        <p:spPr>
          <a:xfrm>
            <a:off x="1540200" y="1975850"/>
            <a:ext cx="9927900" cy="4364100"/>
          </a:xfrm>
          <a:prstGeom prst="rect">
            <a:avLst/>
          </a:prstGeom>
          <a:solidFill>
            <a:srgbClr val="11111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הסרטון צבר תוך 12 ימים 88 צפיות ועשרה לייקים.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הסרטון לא קיבל תגובות (בגלל תנאי הפרטיות של הטיק טוק) ולא קיבל שיתופים בכלל.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59% מהצופים הן בנות והשאר הם בנים (41%)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רוב הצופים הם מגילאי 18-24 (54%), 25-34 (23%), 35-44 (9%), 45-54 (11%) ו- 3% הם בני 55+.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92% צופים הם מישראל.</a:t>
            </a:r>
            <a:endParaRPr/>
          </a:p>
        </p:txBody>
      </p:sp>
      <p:sp>
        <p:nvSpPr>
          <p:cNvPr id="317" name="Google Shape;317;g25454e97b7f_0_36"/>
          <p:cNvSpPr txBox="1"/>
          <p:nvPr/>
        </p:nvSpPr>
        <p:spPr>
          <a:xfrm>
            <a:off x="4399700" y="505450"/>
            <a:ext cx="523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ניתוח </a:t>
            </a:r>
            <a:r>
              <a:rPr b="1" lang="iw-IL" sz="3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סרטון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11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6"/>
          <p:cNvGrpSpPr/>
          <p:nvPr/>
        </p:nvGrpSpPr>
        <p:grpSpPr>
          <a:xfrm flipH="1" rot="-1273903">
            <a:off x="6379550" y="5790538"/>
            <a:ext cx="7319368" cy="1587414"/>
            <a:chOff x="-576008" y="-156654"/>
            <a:chExt cx="7319368" cy="1587414"/>
          </a:xfrm>
        </p:grpSpPr>
        <p:sp>
          <p:nvSpPr>
            <p:cNvPr id="323" name="Google Shape;323;p6"/>
            <p:cNvSpPr/>
            <p:nvPr/>
          </p:nvSpPr>
          <p:spPr>
            <a:xfrm rot="-900000">
              <a:off x="231319" y="699686"/>
              <a:ext cx="2179059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 rot="-900000">
              <a:off x="2821705" y="514059"/>
              <a:ext cx="2179059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900000">
              <a:off x="2157717" y="142596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 rot="-900000">
              <a:off x="5483507" y="424913"/>
              <a:ext cx="976299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 rot="-900000">
              <a:off x="5777778" y="62900"/>
              <a:ext cx="976299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 rot="-900000">
              <a:off x="4763766" y="-132695"/>
              <a:ext cx="193155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 rot="-900000">
              <a:off x="1674512" y="1100009"/>
              <a:ext cx="193155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 rot="-900000">
              <a:off x="210145" y="1339485"/>
              <a:ext cx="90109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 rot="-900000">
              <a:off x="4670675" y="832377"/>
              <a:ext cx="90109" cy="80994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 rot="-900000">
              <a:off x="-585129" y="465602"/>
              <a:ext cx="882656" cy="45719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 rot="-900000">
              <a:off x="1245000" y="376494"/>
              <a:ext cx="174629" cy="60852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 rot="-900000">
              <a:off x="827192" y="31568"/>
              <a:ext cx="81466" cy="80994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6"/>
          <p:cNvGrpSpPr/>
          <p:nvPr/>
        </p:nvGrpSpPr>
        <p:grpSpPr>
          <a:xfrm flipH="1" rot="-1339902">
            <a:off x="-585998" y="-165107"/>
            <a:ext cx="5231384" cy="1139265"/>
            <a:chOff x="6920670" y="5898623"/>
            <a:chExt cx="5231384" cy="1139265"/>
          </a:xfrm>
        </p:grpSpPr>
        <p:sp>
          <p:nvSpPr>
            <p:cNvPr id="336" name="Google Shape;336;p6"/>
            <p:cNvSpPr/>
            <p:nvPr/>
          </p:nvSpPr>
          <p:spPr>
            <a:xfrm rot="-900000">
              <a:off x="10558246" y="620506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-900000">
              <a:off x="10070873" y="6899718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 rot="-900000">
              <a:off x="11431659" y="6560483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 rot="-900000">
              <a:off x="9203331" y="6104965"/>
              <a:ext cx="1607960" cy="102335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 rot="-900000">
              <a:off x="6906518" y="6672104"/>
              <a:ext cx="1607960" cy="102335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900000">
              <a:off x="8216605" y="6827222"/>
              <a:ext cx="720425" cy="45719"/>
            </a:xfrm>
            <a:prstGeom prst="rect">
              <a:avLst/>
            </a:prstGeom>
            <a:solidFill>
              <a:srgbClr val="FD01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 rot="-900000">
              <a:off x="9670079" y="6541227"/>
              <a:ext cx="142532" cy="60852"/>
            </a:xfrm>
            <a:prstGeom prst="rect">
              <a:avLst/>
            </a:prstGeom>
            <a:solidFill>
              <a:srgbClr val="02F5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3" name="Google Shape;3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223" y="295718"/>
            <a:ext cx="4570997" cy="31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661" y="3485117"/>
            <a:ext cx="4317303" cy="317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6089" y="423406"/>
            <a:ext cx="3896454" cy="321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3283" y="3386434"/>
            <a:ext cx="4449829" cy="34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29344" y="1164739"/>
            <a:ext cx="3747609" cy="330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School</dc:creator>
</cp:coreProperties>
</file>