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9" r:id="rId4"/>
    <p:sldId id="265" r:id="rId5"/>
    <p:sldId id="266" r:id="rId6"/>
    <p:sldId id="259" r:id="rId7"/>
    <p:sldId id="28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6A451-9075-46E1-9ABF-974180664B4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F39E1-BD0A-4CB5-BE4F-B7551677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2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B6AD-1CEA-431F-B538-2975360DB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A48BC3-D57F-4376-AC37-B1D5FB957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CB8E8-1A73-4E5F-A74A-7A63C2BF0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E0A5-B0E2-4FF5-84DD-B88B462240F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44DE8-0DFE-4872-A584-E639C5A25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0CBB1-F486-48AE-AF02-DBDAB3632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DEFF-F816-4432-BB7B-636704BE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6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3E5C-E12B-403C-81E7-FE3291D2B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D9648-3DBB-43FB-936E-D2F784C34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53567-FE13-4063-A2E0-64992F330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E0A5-B0E2-4FF5-84DD-B88B462240F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36D9D-952A-46FD-9937-19DCAB05D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A59D2-D84B-4F22-BDFB-B45C970A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DEFF-F816-4432-BB7B-636704BE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3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3BD4B-6CB1-4B89-994E-9536730F15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DA581D-3557-4669-A933-644F93C71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DA972-0BDE-4F12-81FF-AEBC7832D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E0A5-B0E2-4FF5-84DD-B88B462240F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412EF-81E9-46EE-9361-CC4077D25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74C6D-C30A-483A-A630-200B6ACAA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DEFF-F816-4432-BB7B-636704BE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0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>
  <p:cSld name="כותרת בלבד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0"/>
          <p:cNvSpPr txBox="1"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20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20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536261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78DFF-7637-41A4-802E-29BEF7DD0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27C2A-2D94-450D-AECA-1BC4AD8F4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0576-85F3-4CEC-B1BF-C1053F6E3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E0A5-B0E2-4FF5-84DD-B88B462240F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56BE5-7063-41ED-BB2E-CDC5639AC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7DAFD-D804-43E3-A5BB-A3964FB7C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DEFF-F816-4432-BB7B-636704BE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75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C13E6-81AA-46D1-B914-D7A8EC32C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15FFE-C95F-469F-9BC4-4D02461EF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7A7D-B86E-44E0-B704-36808659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E0A5-B0E2-4FF5-84DD-B88B462240F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D38DB-6A9F-47C4-81EA-D330D49E3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F410A-2657-49B1-8012-7C49E8175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DEFF-F816-4432-BB7B-636704BE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5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37AE1-F822-49D0-B3CC-30B73841E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C2BEA-ED8C-46B6-8FB6-5F22AF47F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14D5E-AECC-4759-906F-FCAAEE93E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9003A-F64D-4530-B2BF-07F168EC1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E0A5-B0E2-4FF5-84DD-B88B462240F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380B01-B942-445A-B83B-E4A656D5C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750D2-8E9C-4D74-8337-A41C61F50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DEFF-F816-4432-BB7B-636704BE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5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061F5-124B-4A33-9C7C-F3E056DDD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944A4-41DE-4C86-AF08-860F77D0B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E593F8-1CAE-4271-9050-890A440A6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0256D1-B929-4CE6-B723-3F27C26DD9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ADABD0-A40D-47B9-BD0B-89A8BAFCE9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FF5AE9-A95B-47BC-AAC1-3C41F8474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E0A5-B0E2-4FF5-84DD-B88B462240F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A492C4-DFC9-4820-B1AA-EC99E477F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A24173-FAA1-4C5C-9E58-DBD1C63D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DEFF-F816-4432-BB7B-636704BE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9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4B84B-EEBC-411A-8D79-934A6594B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381FBA-FEDA-4F6E-9173-159C557BF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E0A5-B0E2-4FF5-84DD-B88B462240F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F2D9E9-F3CD-4B31-9E3B-8D1F9E36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10A60-829D-45A2-8439-17164AB2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DEFF-F816-4432-BB7B-636704BE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6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CEE13E-584F-4BF4-BF18-06C310A5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E0A5-B0E2-4FF5-84DD-B88B462240F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F5D874-1716-4F74-B0F2-6E5F1FA66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581BF-941E-46D6-9841-43D2A2D38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DEFF-F816-4432-BB7B-636704BE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28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E8EFF-B0A1-4F47-9D54-B3314B319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F8EAD-D8A9-44A1-8EF4-82D837A92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E08A4D-373A-464A-943D-AA558AB90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17368-D26A-4072-94DA-7DB4B3E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E0A5-B0E2-4FF5-84DD-B88B462240F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6CFDF-9BB7-4BFA-B000-AE6C4547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989C4-1012-4315-99C8-D6AF1768D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DEFF-F816-4432-BB7B-636704BE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2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5F2E-AEE3-4A11-87B3-A5CF0D350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13424F-586B-44CB-BD29-B84DBF90E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C565A5-06BF-49BA-84CB-D8CDC173C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39062-B35B-4373-AC3A-D1C6BCD7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E0A5-B0E2-4FF5-84DD-B88B462240F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0A4D9-6D88-4FAC-9AC8-260F9E1B7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B01D4C-8F15-436A-B3D2-111530446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DEFF-F816-4432-BB7B-636704BE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8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64F46D-E120-4331-999F-D65E5236E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4134A-B947-495A-B95E-36BB545A8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EAA41-3CE3-49D8-96BE-ADA648B372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AE0A5-B0E2-4FF5-84DD-B88B462240F5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AAB20-434C-4E9D-84F9-88C7399ACE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0EE8E-0B83-4F73-BC67-21A3C187F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CDEFF-F816-4432-BB7B-636704BE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4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F6CC1-849F-4DE3-857C-5EBADF663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03503"/>
            <a:ext cx="9144000" cy="1225118"/>
          </a:xfrm>
        </p:spPr>
        <p:txBody>
          <a:bodyPr>
            <a:normAutofit fontScale="90000"/>
          </a:bodyPr>
          <a:lstStyle/>
          <a:p>
            <a:r>
              <a:rPr lang="he-IL" sz="4800" dirty="0"/>
              <a:t> </a:t>
            </a:r>
            <a:r>
              <a:rPr lang="he-IL" sz="4400" b="1" dirty="0">
                <a:solidFill>
                  <a:srgbClr val="00B050"/>
                </a:solidFill>
              </a:rPr>
              <a:t>שיעור מס' 1: </a:t>
            </a:r>
            <a:br>
              <a:rPr lang="he-IL" sz="4800" dirty="0"/>
            </a:br>
            <a:r>
              <a:rPr lang="he-IL" sz="4400" b="1" dirty="0">
                <a:solidFill>
                  <a:srgbClr val="00B050"/>
                </a:solidFill>
              </a:rPr>
              <a:t>עולם המידע הגלוי – מהפכת האינטרנט 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8C2B3D-B0CE-4B5A-BA92-1246EFB76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1688" y="3602038"/>
            <a:ext cx="8596312" cy="1646237"/>
          </a:xfrm>
        </p:spPr>
        <p:txBody>
          <a:bodyPr/>
          <a:lstStyle/>
          <a:p>
            <a:endParaRPr lang="he-IL" dirty="0"/>
          </a:p>
          <a:p>
            <a:r>
              <a:rPr lang="he-IL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הדרכה: ד"ר נחום שילה, מנכ"ל - גלובל אוסינט מודיעין עסקי בע"מ  </a:t>
            </a:r>
          </a:p>
          <a:p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עריכה: גב' רונית נחמיה – </a:t>
            </a:r>
            <a:r>
              <a:rPr lang="he-IL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מפמ"רית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מגמת מידע ונתונים, משרד החינוך </a:t>
            </a:r>
            <a:endParaRPr lang="en-US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5">
            <a:extLst>
              <a:ext uri="{FF2B5EF4-FFF2-40B4-BE49-F238E27FC236}">
                <a16:creationId xmlns:a16="http://schemas.microsoft.com/office/drawing/2014/main" id="{71D62342-97A5-4DD2-908C-5E2D2FEFEB12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68" b="22807"/>
          <a:stretch/>
        </p:blipFill>
        <p:spPr bwMode="auto">
          <a:xfrm>
            <a:off x="3319463" y="688272"/>
            <a:ext cx="5553074" cy="18429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E1F31AB-C1D4-4F83-BAE5-5B9A382552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590" t="41553" r="31675" b="33131"/>
          <a:stretch/>
        </p:blipFill>
        <p:spPr>
          <a:xfrm>
            <a:off x="4399024" y="5248275"/>
            <a:ext cx="3941640" cy="108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07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26D5-9BAA-4F03-AB4B-DCA19808A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/>
          <a:lstStyle/>
          <a:p>
            <a:pPr algn="ctr"/>
            <a:r>
              <a:rPr lang="he-IL" b="1" dirty="0">
                <a:solidFill>
                  <a:srgbClr val="0070C0"/>
                </a:solidFill>
              </a:rPr>
              <a:t>מה זה "אוסינט" ?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63470-44E0-42C9-BFD6-CFF086C4E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336" y="1740024"/>
            <a:ext cx="10652464" cy="2936752"/>
          </a:xfrm>
        </p:spPr>
        <p:txBody>
          <a:bodyPr>
            <a:normAutofit/>
          </a:bodyPr>
          <a:lstStyle/>
          <a:p>
            <a:pPr algn="just" rt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"אוסינט"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=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מודיעין ממקורות גלויים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O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p</a:t>
            </a:r>
            <a:r>
              <a:rPr lang="en-US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en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S</a:t>
            </a:r>
            <a:r>
              <a:rPr lang="en-US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ource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Int</a:t>
            </a:r>
            <a:r>
              <a:rPr lang="en-US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elligence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algn="just" rt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פעם (עד סוף שנות ה-90) 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היה האוסינט דליל ומשעמם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(רדיו, טלוויזיה, עיתונות מודפסת- מקורות "מטעם מישהו") ולעיתים הגיע והופק ב-"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דיליי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". </a:t>
            </a:r>
          </a:p>
          <a:p>
            <a:pPr algn="just" rt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כיום – האוסינט הוא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עולם ומלואו.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רשת האינטרנט מאפשרת לנו להשיג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מיידית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מידע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מטריליוני אתרים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אלפי מנועי חיפוש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אלפי רשתות חברתיות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תמונות לווין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  <a:r>
              <a:rPr lang="he-IL" b="1" dirty="0" err="1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מלשינונים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"רשימות שחורות", 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מסמכים מודלפים </a:t>
            </a:r>
            <a:r>
              <a:rPr lang="he-IL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ועוד </a:t>
            </a:r>
            <a:r>
              <a:rPr lang="he-IL" b="1" dirty="0" err="1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ועוד</a:t>
            </a:r>
            <a:r>
              <a:rPr lang="he-IL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... </a:t>
            </a:r>
            <a:endParaRPr lang="es-AR" dirty="0">
              <a:solidFill>
                <a:srgbClr val="7030A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es-AR" dirty="0">
              <a:solidFill>
                <a:srgbClr val="7030A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en-US" dirty="0">
              <a:solidFill>
                <a:srgbClr val="7030A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he-IL" dirty="0">
              <a:solidFill>
                <a:srgbClr val="7030A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en-US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038" name="Picture 14" descr="World&amp;#39;s Top 15 Popular Search Engines List- Updated List 2020 - Live  Enhanced">
            <a:extLst>
              <a:ext uri="{FF2B5EF4-FFF2-40B4-BE49-F238E27FC236}">
                <a16:creationId xmlns:a16="http://schemas.microsoft.com/office/drawing/2014/main" id="{6F998FC1-F541-4D21-A738-AC7E5F4776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25" r="-1693"/>
          <a:stretch/>
        </p:blipFill>
        <p:spPr bwMode="auto">
          <a:xfrm>
            <a:off x="1541848" y="4582141"/>
            <a:ext cx="4695825" cy="172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Top 12 Most Popular Social Media Sites In 2021">
            <a:extLst>
              <a:ext uri="{FF2B5EF4-FFF2-40B4-BE49-F238E27FC236}">
                <a16:creationId xmlns:a16="http://schemas.microsoft.com/office/drawing/2014/main" id="{C250AD65-A59F-4D57-AC75-DFA3BE91E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1" y="4752974"/>
            <a:ext cx="4124324" cy="155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54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altLang="en-US" b="1" dirty="0">
                <a:solidFill>
                  <a:srgbClr val="0070C0"/>
                </a:solidFill>
              </a:rPr>
              <a:t>עולם הרשתות החברתיות  </a:t>
            </a:r>
          </a:p>
        </p:txBody>
      </p:sp>
      <p:sp>
        <p:nvSpPr>
          <p:cNvPr id="21507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65466"/>
          </a:xfrm>
        </p:spPr>
        <p:txBody>
          <a:bodyPr>
            <a:normAutofit lnSpcReduction="10000"/>
          </a:bodyPr>
          <a:lstStyle/>
          <a:p>
            <a:pPr algn="just" rtl="1" eaLnBrk="1" hangingPunct="1">
              <a:buFont typeface="Wingdings" panose="05000000000000000000" pitchFamily="2" charset="2"/>
              <a:buChar char="§"/>
            </a:pPr>
            <a:r>
              <a:rPr lang="he-IL" alt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נדבך חשוב </a:t>
            </a:r>
            <a:r>
              <a:rPr lang="he-IL" altLang="en-US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באוסינט</a:t>
            </a:r>
            <a:r>
              <a:rPr lang="he-IL" alt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 הינו </a:t>
            </a:r>
            <a:r>
              <a:rPr lang="he-IL" altLang="en-US" sz="2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עולם הרשתות החברתיות</a:t>
            </a:r>
            <a:r>
              <a:rPr lang="he-IL" alt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</a:pPr>
            <a:r>
              <a:rPr lang="he-IL" altLang="en-US" sz="2400" b="1" dirty="0">
                <a:cs typeface="David" panose="020E0502060401010101" pitchFamily="34" charset="-79"/>
              </a:rPr>
              <a:t>הרשתות החברתיות שינו מקצה לקצה את פוטנציאל איסוף המידע ממקורות גלויים. </a:t>
            </a:r>
            <a:r>
              <a:rPr lang="he-IL" altLang="en-US" sz="2400" b="1" dirty="0">
                <a:solidFill>
                  <a:srgbClr val="0070C0"/>
                </a:solidFill>
                <a:cs typeface="David" panose="020E0502060401010101" pitchFamily="34" charset="-79"/>
              </a:rPr>
              <a:t>האדם הפרטי/הבודד/"הבלתי נספר" יכול לומר את דברו</a:t>
            </a:r>
            <a:r>
              <a:rPr lang="he-IL" altLang="en-US" sz="2400" b="1" dirty="0">
                <a:cs typeface="David" panose="020E0502060401010101" pitchFamily="34" charset="-79"/>
              </a:rPr>
              <a:t>. 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</a:pPr>
            <a:r>
              <a:rPr lang="he-IL" altLang="en-US" sz="2400" b="1" dirty="0">
                <a:cs typeface="David" panose="020E0502060401010101" pitchFamily="34" charset="-79"/>
              </a:rPr>
              <a:t> הרשתות החברתיות משקפות את כניסתנו ל"עולם בלי סודות". </a:t>
            </a:r>
            <a:r>
              <a:rPr lang="he-IL" altLang="en-US" sz="2400" b="1" dirty="0">
                <a:solidFill>
                  <a:srgbClr val="0070C0"/>
                </a:solidFill>
                <a:cs typeface="David" panose="020E0502060401010101" pitchFamily="34" charset="-79"/>
              </a:rPr>
              <a:t>מה שמועלה לרשת – נשאר בה !!! 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</a:pPr>
            <a:r>
              <a:rPr lang="he-IL" altLang="en-US" sz="2400" b="1" dirty="0">
                <a:cs typeface="David" panose="020E0502060401010101" pitchFamily="34" charset="-79"/>
              </a:rPr>
              <a:t> המידע הזורם ברשות אלו -  מהיר ("ויראלי"), אינו ניתן לשליטה או להגבלה, עדכני ובלא מעט מקרים – </a:t>
            </a:r>
            <a:r>
              <a:rPr lang="he-IL" altLang="en-US" sz="2400" b="1" dirty="0">
                <a:solidFill>
                  <a:srgbClr val="0070C0"/>
                </a:solidFill>
                <a:cs typeface="David" panose="020E0502060401010101" pitchFamily="34" charset="-79"/>
              </a:rPr>
              <a:t>מדויק  למדי וייחודי.  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</a:pPr>
            <a:r>
              <a:rPr lang="he-IL" altLang="en-US" sz="2400" b="1" dirty="0">
                <a:cs typeface="David" panose="020E0502060401010101" pitchFamily="34" charset="-79"/>
              </a:rPr>
              <a:t>אנליסט העושה שימוש ברשתות חברתיות – מרגיש כמו ילד בחנות צעצועים, אולם </a:t>
            </a:r>
            <a:r>
              <a:rPr lang="he-IL" altLang="en-US" sz="2400" b="1" dirty="0">
                <a:solidFill>
                  <a:srgbClr val="0070C0"/>
                </a:solidFill>
                <a:cs typeface="David" panose="020E0502060401010101" pitchFamily="34" charset="-79"/>
              </a:rPr>
              <a:t>הכמות העצומה של המידע מציבה אתגר של יכולת איתור ויכולת הערכת מקורות. 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</a:pPr>
            <a:endParaRPr lang="he-IL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9350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0D625-34C5-480B-B71D-0C596F9B3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5201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>
                <a:solidFill>
                  <a:srgbClr val="7030A0"/>
                </a:solidFill>
              </a:rPr>
              <a:t>האם כל אחד יכול להפיק אוסינט? כן ולא !!!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E79F2-9E90-482F-A56C-9ADD738A7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348"/>
            <a:ext cx="10515600" cy="4921527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לכל אחד (כמעט) יש נגישות למחשב ולאינטרנט, אבל...</a:t>
            </a:r>
          </a:p>
          <a:p>
            <a:pPr marL="0" indent="0" algn="r" rtl="1">
              <a:buNone/>
            </a:pPr>
            <a:endParaRPr 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כל אחד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יכול למצוא את המידע הדרוש מהר, לפעמים תוך דקות</a:t>
            </a:r>
          </a:p>
          <a:p>
            <a:pPr marL="0" indent="0" algn="r" rtl="1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כל אחד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יודע להבחין בין מקור אמין לבין מקור בלתי-אמין ("</a:t>
            </a:r>
            <a:r>
              <a:rPr lang="he-IL" b="1" dirty="0" err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פייק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ניוז")</a:t>
            </a:r>
          </a:p>
          <a:p>
            <a:pPr marL="0" indent="0" algn="r" rtl="1"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כל אחד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יודע להבחין בין פרופיל אמיתי </a:t>
            </a:r>
            <a:r>
              <a:rPr lang="he-IL" b="1" dirty="0" err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ל"בוט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 ברשתות החברתיות</a:t>
            </a:r>
          </a:p>
          <a:p>
            <a:pPr marL="0" indent="0" algn="r" rtl="1">
              <a:buNone/>
            </a:pPr>
            <a:r>
              <a:rPr lang="he-IL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 כל אחד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יודע לשחזר חומר שנמחק מהאינטרנט לפני שנים  </a:t>
            </a:r>
          </a:p>
          <a:p>
            <a:pPr marL="0" indent="0" algn="r" rtl="1">
              <a:buNone/>
            </a:pPr>
            <a:r>
              <a:rPr lang="he-IL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 כל אחד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יודע לאתר מוצר ספציפי מתוך קטלוג של מיליוני מוצרים</a:t>
            </a:r>
          </a:p>
          <a:p>
            <a:pPr marL="0" indent="0" algn="r" rtl="1">
              <a:buNone/>
            </a:pPr>
            <a:r>
              <a:rPr lang="he-IL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 כל אחד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יודע כיצד לקחת מותג ולזהות מי החברה העומדת מאחוריו</a:t>
            </a:r>
          </a:p>
          <a:p>
            <a:pPr marL="0" indent="0" algn="r" rtl="1">
              <a:buNone/>
            </a:pPr>
            <a:r>
              <a:rPr lang="he-IL" sz="4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 כל אחד </a:t>
            </a:r>
            <a:r>
              <a:rPr lang="he-IL" sz="44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יודע לקחת מידע ולהופכו למודיעין </a:t>
            </a:r>
          </a:p>
          <a:p>
            <a:pPr algn="r" rtl="1"/>
            <a:endParaRPr lang="he-IL" dirty="0"/>
          </a:p>
          <a:p>
            <a:pPr marL="0" indent="0" algn="r" rtl="1">
              <a:buNone/>
            </a:pPr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536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9721C-0949-4778-92A0-06453EC39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618" y="365125"/>
            <a:ext cx="9294181" cy="931015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/>
              <a:t>מיהם צרכני המידע האינטרנטי? </a:t>
            </a:r>
            <a:r>
              <a:rPr lang="he-IL" sz="3200" b="1" dirty="0">
                <a:solidFill>
                  <a:srgbClr val="0070C0"/>
                </a:solidFill>
              </a:rPr>
              <a:t>כל אחד, </a:t>
            </a:r>
            <a:r>
              <a:rPr lang="he-IL" sz="3200" b="1" dirty="0">
                <a:solidFill>
                  <a:srgbClr val="92D050"/>
                </a:solidFill>
              </a:rPr>
              <a:t>בכל העולם !!!</a:t>
            </a:r>
            <a:endParaRPr lang="en-US" sz="3200" b="1" dirty="0">
              <a:solidFill>
                <a:srgbClr val="92D050"/>
              </a:solidFill>
            </a:endParaRPr>
          </a:p>
        </p:txBody>
      </p:sp>
      <p:pic>
        <p:nvPicPr>
          <p:cNvPr id="4" name="Picture 2" descr="Image result for GEEK">
            <a:extLst>
              <a:ext uri="{FF2B5EF4-FFF2-40B4-BE49-F238E27FC236}">
                <a16:creationId xmlns:a16="http://schemas.microsoft.com/office/drawing/2014/main" id="{F72450A0-1F7F-4401-AF60-BEFE3513F2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20529"/>
            <a:ext cx="3048000" cy="2681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0C2E1EC-576F-4841-945E-C96677632E44}"/>
              </a:ext>
            </a:extLst>
          </p:cNvPr>
          <p:cNvSpPr/>
          <p:nvPr/>
        </p:nvSpPr>
        <p:spPr>
          <a:xfrm>
            <a:off x="641137" y="2770842"/>
            <a:ext cx="2447925" cy="7381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אנשים פרטיים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44BE07A-EE50-43B7-A80D-C737F87C56B4}"/>
              </a:ext>
            </a:extLst>
          </p:cNvPr>
          <p:cNvSpPr/>
          <p:nvPr/>
        </p:nvSpPr>
        <p:spPr>
          <a:xfrm>
            <a:off x="4704578" y="1469507"/>
            <a:ext cx="2447925" cy="73818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תאגידים וחברות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6D1696-8B6E-4ADB-B273-5C911EB4F945}"/>
              </a:ext>
            </a:extLst>
          </p:cNvPr>
          <p:cNvSpPr/>
          <p:nvPr/>
        </p:nvSpPr>
        <p:spPr>
          <a:xfrm>
            <a:off x="4903226" y="5924542"/>
            <a:ext cx="2447925" cy="7381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רשויות אכיפה</a:t>
            </a:r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FF153D4-6097-4C3E-9525-75A7DF942BD7}"/>
              </a:ext>
            </a:extLst>
          </p:cNvPr>
          <p:cNvSpPr/>
          <p:nvPr/>
        </p:nvSpPr>
        <p:spPr>
          <a:xfrm>
            <a:off x="641138" y="5555450"/>
            <a:ext cx="2447925" cy="73818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מלכ"רים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6316D0F-384A-40D8-86F7-2A4FC4EF7688}"/>
              </a:ext>
            </a:extLst>
          </p:cNvPr>
          <p:cNvSpPr/>
          <p:nvPr/>
        </p:nvSpPr>
        <p:spPr>
          <a:xfrm>
            <a:off x="8651011" y="4069141"/>
            <a:ext cx="2447925" cy="738187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חברות הזנק</a:t>
            </a:r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3E3F8D4-F5A0-4C1A-AF80-A370E0428A6D}"/>
              </a:ext>
            </a:extLst>
          </p:cNvPr>
          <p:cNvSpPr/>
          <p:nvPr/>
        </p:nvSpPr>
        <p:spPr>
          <a:xfrm>
            <a:off x="8528790" y="2700838"/>
            <a:ext cx="2390004" cy="66557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עורכי דין</a:t>
            </a:r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C4619B5-BA12-42BD-98DB-D8F696D7625A}"/>
              </a:ext>
            </a:extLst>
          </p:cNvPr>
          <p:cNvSpPr/>
          <p:nvPr/>
        </p:nvSpPr>
        <p:spPr>
          <a:xfrm>
            <a:off x="8651012" y="5555449"/>
            <a:ext cx="2447925" cy="738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עיתונאים</a:t>
            </a:r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A881CD2-3C77-467D-A36B-9A2CAB3611EB}"/>
              </a:ext>
            </a:extLst>
          </p:cNvPr>
          <p:cNvSpPr/>
          <p:nvPr/>
        </p:nvSpPr>
        <p:spPr>
          <a:xfrm>
            <a:off x="8528790" y="1416797"/>
            <a:ext cx="2447925" cy="73818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חוקרים פרטיים</a:t>
            </a:r>
            <a:endParaRPr lang="en-US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DE49919-03A2-4980-862A-E10ECF2382C7}"/>
              </a:ext>
            </a:extLst>
          </p:cNvPr>
          <p:cNvSpPr/>
          <p:nvPr/>
        </p:nvSpPr>
        <p:spPr>
          <a:xfrm>
            <a:off x="641137" y="4087158"/>
            <a:ext cx="2447925" cy="73818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מוסדות אקדמיים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944EDB8-F386-4B99-AFEA-805DE33D4A4B}"/>
              </a:ext>
            </a:extLst>
          </p:cNvPr>
          <p:cNvSpPr/>
          <p:nvPr/>
        </p:nvSpPr>
        <p:spPr>
          <a:xfrm>
            <a:off x="1092846" y="1416796"/>
            <a:ext cx="2447925" cy="73818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/>
              <a:t>גורמי אבטחה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44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40EF-48F2-47C4-8118-B68E32CD7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</a:rPr>
              <a:t>יתרונות האוסינט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CB65E-8828-48A0-B12D-E0CFD72BC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he-IL" altLang="en-US" b="1" dirty="0">
                <a:solidFill>
                  <a:srgbClr val="00B050"/>
                </a:solidFill>
                <a:cs typeface="David" panose="020E0502060401010101" pitchFamily="34" charset="-79"/>
              </a:rPr>
              <a:t>מדוע כדאי להשתמש </a:t>
            </a:r>
            <a:r>
              <a:rPr lang="he-IL" altLang="en-US" b="1" dirty="0" err="1">
                <a:solidFill>
                  <a:srgbClr val="00B050"/>
                </a:solidFill>
                <a:cs typeface="David" panose="020E0502060401010101" pitchFamily="34" charset="-79"/>
              </a:rPr>
              <a:t>באוסינט</a:t>
            </a:r>
            <a:r>
              <a:rPr lang="he-IL" altLang="en-US" b="1" dirty="0">
                <a:solidFill>
                  <a:srgbClr val="00B050"/>
                </a:solidFill>
                <a:cs typeface="David" panose="020E0502060401010101" pitchFamily="34" charset="-79"/>
              </a:rPr>
              <a:t>?</a:t>
            </a:r>
            <a:r>
              <a:rPr lang="en-US" altLang="en-US" b="1" dirty="0">
                <a:solidFill>
                  <a:srgbClr val="00B050"/>
                </a:solidFill>
                <a:cs typeface="David" panose="020E0502060401010101" pitchFamily="34" charset="-79"/>
              </a:rPr>
              <a:t> </a:t>
            </a:r>
            <a:endParaRPr lang="he-IL" altLang="en-US" b="1" dirty="0">
              <a:solidFill>
                <a:srgbClr val="00B050"/>
              </a:solidFill>
              <a:cs typeface="David" panose="020E0502060401010101" pitchFamily="34" charset="-79"/>
            </a:endParaRPr>
          </a:p>
          <a:p>
            <a:pPr marL="0" indent="0" algn="r" rtl="1">
              <a:buNone/>
            </a:pPr>
            <a:endParaRPr lang="he-IL" altLang="en-US" dirty="0">
              <a:cs typeface="David" panose="020E0502060401010101" pitchFamily="34" charset="-79"/>
            </a:endParaRPr>
          </a:p>
          <a:p>
            <a:pPr marL="0" indent="0" algn="r" rtl="1">
              <a:buFont typeface="Wingdings" panose="05000000000000000000" pitchFamily="2" charset="2"/>
              <a:buChar char="ü"/>
            </a:pPr>
            <a:r>
              <a:rPr lang="he-IL" altLang="en-US" dirty="0">
                <a:cs typeface="David" panose="020E0502060401010101" pitchFamily="34" charset="-79"/>
              </a:rPr>
              <a:t> </a:t>
            </a:r>
            <a:r>
              <a:rPr lang="he-IL" altLang="en-US" b="1" dirty="0">
                <a:solidFill>
                  <a:srgbClr val="FFC000"/>
                </a:solidFill>
                <a:cs typeface="David" panose="020E0502060401010101" pitchFamily="34" charset="-79"/>
              </a:rPr>
              <a:t>זמינות המידע </a:t>
            </a:r>
            <a:r>
              <a:rPr lang="he-IL" altLang="en-US" dirty="0">
                <a:cs typeface="David" panose="020E0502060401010101" pitchFamily="34" charset="-79"/>
              </a:rPr>
              <a:t>– ניתן להשגה תמיד, מכל מקום בעולם. </a:t>
            </a:r>
          </a:p>
          <a:p>
            <a:pPr marL="0" indent="0" algn="r" rtl="1">
              <a:buFont typeface="Wingdings" panose="05000000000000000000" pitchFamily="2" charset="2"/>
              <a:buChar char="ü"/>
            </a:pPr>
            <a:r>
              <a:rPr lang="he-IL" altLang="en-US" dirty="0">
                <a:cs typeface="David" panose="020E0502060401010101" pitchFamily="34" charset="-79"/>
              </a:rPr>
              <a:t> </a:t>
            </a:r>
            <a:r>
              <a:rPr lang="he-IL" altLang="en-US" b="1" dirty="0">
                <a:solidFill>
                  <a:srgbClr val="00B0F0"/>
                </a:solidFill>
                <a:cs typeface="David" panose="020E0502060401010101" pitchFamily="34" charset="-79"/>
              </a:rPr>
              <a:t>יעילות כלכלית </a:t>
            </a:r>
            <a:r>
              <a:rPr lang="he-IL" altLang="en-US" dirty="0">
                <a:cs typeface="David" panose="020E0502060401010101" pitchFamily="34" charset="-79"/>
              </a:rPr>
              <a:t>– יחס גבוה מאוד של החזר על השקעה. </a:t>
            </a:r>
          </a:p>
          <a:p>
            <a:pPr marL="0" indent="0" algn="r" rtl="1">
              <a:buFont typeface="Wingdings" panose="05000000000000000000" pitchFamily="2" charset="2"/>
              <a:buChar char="ü"/>
            </a:pPr>
            <a:r>
              <a:rPr lang="he-IL" altLang="en-US" dirty="0">
                <a:cs typeface="David" panose="020E0502060401010101" pitchFamily="34" charset="-79"/>
              </a:rPr>
              <a:t> </a:t>
            </a:r>
            <a:r>
              <a:rPr lang="he-IL" altLang="en-US" b="1" dirty="0">
                <a:solidFill>
                  <a:srgbClr val="00B050"/>
                </a:solidFill>
                <a:cs typeface="David" panose="020E0502060401010101" pitchFamily="34" charset="-79"/>
              </a:rPr>
              <a:t>קבילות משפטית </a:t>
            </a:r>
            <a:r>
              <a:rPr lang="he-IL" altLang="en-US" dirty="0">
                <a:cs typeface="David" panose="020E0502060401010101" pitchFamily="34" charset="-79"/>
              </a:rPr>
              <a:t>– ניתן להציג מידע גלוי בבתי משפט. </a:t>
            </a:r>
          </a:p>
          <a:p>
            <a:pPr marL="0" indent="0" algn="r" rtl="1">
              <a:buFont typeface="Wingdings" panose="05000000000000000000" pitchFamily="2" charset="2"/>
              <a:buChar char="ü"/>
            </a:pPr>
            <a:r>
              <a:rPr lang="he-IL" altLang="en-US" dirty="0">
                <a:cs typeface="David" panose="020E0502060401010101" pitchFamily="34" charset="-79"/>
              </a:rPr>
              <a:t> </a:t>
            </a:r>
            <a:r>
              <a:rPr lang="he-IL" altLang="en-US" b="1" dirty="0">
                <a:solidFill>
                  <a:srgbClr val="002060"/>
                </a:solidFill>
                <a:cs typeface="David" panose="020E0502060401010101" pitchFamily="34" charset="-79"/>
              </a:rPr>
              <a:t>יכולת "להלבין" </a:t>
            </a:r>
            <a:r>
              <a:rPr lang="he-IL" altLang="en-US" dirty="0">
                <a:cs typeface="David" panose="020E0502060401010101" pitchFamily="34" charset="-79"/>
              </a:rPr>
              <a:t>מידע שהושג ממקורות לא-גלויים. </a:t>
            </a:r>
          </a:p>
          <a:p>
            <a:pPr marL="0" indent="0" algn="r" rtl="1">
              <a:buFont typeface="Wingdings" panose="05000000000000000000" pitchFamily="2" charset="2"/>
              <a:buChar char="ü"/>
            </a:pPr>
            <a:r>
              <a:rPr lang="he-IL" altLang="en-US" dirty="0">
                <a:cs typeface="David" panose="020E0502060401010101" pitchFamily="34" charset="-79"/>
              </a:rPr>
              <a:t> </a:t>
            </a:r>
            <a:r>
              <a:rPr lang="he-IL" altLang="en-US" b="1" dirty="0">
                <a:solidFill>
                  <a:srgbClr val="FF0000"/>
                </a:solidFill>
                <a:cs typeface="David" panose="020E0502060401010101" pitchFamily="34" charset="-79"/>
              </a:rPr>
              <a:t>יכולת להכווין ולייעל </a:t>
            </a:r>
            <a:r>
              <a:rPr lang="he-IL" altLang="en-US" dirty="0">
                <a:cs typeface="David" panose="020E0502060401010101" pitchFamily="34" charset="-79"/>
              </a:rPr>
              <a:t>את איתור המידע ממקורות אחרים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34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p14"/>
          <p:cNvPicPr preferRelativeResize="0"/>
          <p:nvPr/>
        </p:nvPicPr>
        <p:blipFill rotWithShape="1">
          <a:blip r:embed="rId3">
            <a:alphaModFix/>
          </a:blip>
          <a:srcRect l="39172" r="34233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14"/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5350" marR="0" lvl="0" indent="0" algn="just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 b="0" i="0" u="none" strike="noStrike" cap="non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2" name="Google Shape;332;p14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1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ביצירות מוגנות בזכויות יוצרים ואיתור בעלי זכויות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477</Words>
  <Application>Microsoft Office PowerPoint</Application>
  <PresentationFormat>Widescreen</PresentationFormat>
  <Paragraphs>49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David</vt:lpstr>
      <vt:lpstr>Varela Round</vt:lpstr>
      <vt:lpstr>Wingdings</vt:lpstr>
      <vt:lpstr>Office Theme</vt:lpstr>
      <vt:lpstr> שיעור מס' 1:  עולם המידע הגלוי – מהפכת האינטרנט </vt:lpstr>
      <vt:lpstr>מה זה "אוסינט" ? </vt:lpstr>
      <vt:lpstr>עולם הרשתות החברתיות  </vt:lpstr>
      <vt:lpstr>האם כל אחד יכול להפיק אוסינט? כן ולא !!!</vt:lpstr>
      <vt:lpstr>מיהם צרכני המידע האינטרנטי? כל אחד, בכל העולם !!!</vt:lpstr>
      <vt:lpstr>יתרונות האוסינט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עולם המידע הגלוי – מהפכת האינטרנט </dc:title>
  <dc:creator>nachum shiloh</dc:creator>
  <cp:lastModifiedBy>nachum shiloh</cp:lastModifiedBy>
  <cp:revision>7</cp:revision>
  <dcterms:created xsi:type="dcterms:W3CDTF">2021-08-19T09:17:58Z</dcterms:created>
  <dcterms:modified xsi:type="dcterms:W3CDTF">2021-08-19T11:01:31Z</dcterms:modified>
</cp:coreProperties>
</file>