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6858000" cy="9144000"/>
  <p:embeddedFontLst>
    <p:embeddedFont>
      <p:font typeface="Varela Round"/>
      <p:regular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GoogleSlidesCustomDataVersion2">
      <go:slidesCustomData xmlns:go="http://customooxmlschemas.google.com/" r:id="rId14" roundtripDataSignature="AMtx7mhdEHwCxgY0Sdfdx2vgFxG+1QUt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VarelaRound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9" name="Google Shape;169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 - מערכת שידורים לאומית">
  <p:cSld name="שער - מערכת שידורים לאומית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ctrTitle"/>
          </p:nvPr>
        </p:nvSpPr>
        <p:spPr>
          <a:xfrm>
            <a:off x="516000" y="2693989"/>
            <a:ext cx="11160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" name="Google Shape;22;p10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3" name="Google Shape;23;p10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4" name="Google Shape;24;p10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5" name="Google Shape;25;p10"/>
          <p:cNvPicPr preferRelativeResize="0"/>
          <p:nvPr/>
        </p:nvPicPr>
        <p:blipFill rotWithShape="1">
          <a:blip r:embed="rId2">
            <a:alphaModFix/>
          </a:blip>
          <a:srcRect b="26248" l="33058" r="33511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0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10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10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9" name="Google Shape;29;p10"/>
          <p:cNvSpPr/>
          <p:nvPr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פרטי השיעור, מקצוע ומורה">
  <p:cSld name="פרטי השיעור, מקצוע ומורה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/>
          <p:nvPr/>
        </p:nvSpPr>
        <p:spPr>
          <a:xfrm>
            <a:off x="212943" y="1396870"/>
            <a:ext cx="14000014" cy="2978963"/>
          </a:xfrm>
          <a:prstGeom prst="roundRect">
            <a:avLst>
              <a:gd fmla="val 50000" name="adj"/>
            </a:avLst>
          </a:prstGeom>
          <a:solidFill>
            <a:srgbClr val="E0E0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1"/>
          <p:cNvSpPr/>
          <p:nvPr/>
        </p:nvSpPr>
        <p:spPr>
          <a:xfrm>
            <a:off x="7329949" y="6240593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3" name="Google Shape;33;p11"/>
          <p:cNvSpPr/>
          <p:nvPr/>
        </p:nvSpPr>
        <p:spPr>
          <a:xfrm>
            <a:off x="-501113" y="872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4" name="Google Shape;34;p11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5" name="Google Shape;35;p11"/>
          <p:cNvSpPr/>
          <p:nvPr/>
        </p:nvSpPr>
        <p:spPr>
          <a:xfrm>
            <a:off x="9066088" y="5930032"/>
            <a:ext cx="529942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11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11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11"/>
          <p:cNvSpPr/>
          <p:nvPr/>
        </p:nvSpPr>
        <p:spPr>
          <a:xfrm rot="5400000">
            <a:off x="10107940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9" name="Google Shape;39;p11"/>
          <p:cNvSpPr/>
          <p:nvPr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0" name="Google Shape;40;p11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Varela Round"/>
              <a:buNone/>
              <a:defRPr b="1" sz="6600"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1"/>
          <p:cNvSpPr txBox="1"/>
          <p:nvPr>
            <p:ph idx="1" type="subTitle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36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42" name="Google Shape;42;p11"/>
          <p:cNvSpPr txBox="1"/>
          <p:nvPr>
            <p:ph idx="2" type="body"/>
          </p:nvPr>
        </p:nvSpPr>
        <p:spPr>
          <a:xfrm>
            <a:off x="696000" y="3655832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2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1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3" type="obj">
  <p:cSld name="OBJEC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sz="4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1024128" y="1049185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2"/>
          <p:cNvSpPr/>
          <p:nvPr/>
        </p:nvSpPr>
        <p:spPr>
          <a:xfrm>
            <a:off x="-234936" y="5807316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8" name="Google Shape;48;p12"/>
          <p:cNvSpPr/>
          <p:nvPr/>
        </p:nvSpPr>
        <p:spPr>
          <a:xfrm>
            <a:off x="11218431" y="239177"/>
            <a:ext cx="1706880" cy="45839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9" name="Google Shape;49;p12"/>
          <p:cNvSpPr/>
          <p:nvPr/>
        </p:nvSpPr>
        <p:spPr>
          <a:xfrm>
            <a:off x="-388620" y="6235866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0" name="Google Shape;50;p12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Google Shape;51;p12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2" name="Google Shape;52;p12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3" name="Google Shape;53;p12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4" name="Google Shape;54;p12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 פריסה 4">
  <p:cSld name="כותרת בלבד פריסה 4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/>
          <p:nvPr/>
        </p:nvSpPr>
        <p:spPr>
          <a:xfrm>
            <a:off x="11497481" y="487099"/>
            <a:ext cx="1576672" cy="289443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11150538" y="127099"/>
            <a:ext cx="1879662" cy="28944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-487680" y="5923581"/>
            <a:ext cx="3133018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-976438" y="6359813"/>
            <a:ext cx="7301038" cy="65808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1" name="Google Shape;61;p13"/>
          <p:cNvSpPr/>
          <p:nvPr/>
        </p:nvSpPr>
        <p:spPr>
          <a:xfrm rot="5400000">
            <a:off x="9360284" y="2733622"/>
            <a:ext cx="6987520" cy="1297194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3" name="Google Shape;63;p13"/>
          <p:cNvSpPr/>
          <p:nvPr/>
        </p:nvSpPr>
        <p:spPr>
          <a:xfrm rot="-54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4" name="Google Shape;64;p13"/>
          <p:cNvSpPr/>
          <p:nvPr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6" name="Google Shape;66;p13"/>
          <p:cNvSpPr txBox="1"/>
          <p:nvPr>
            <p:ph idx="1" type="body"/>
          </p:nvPr>
        </p:nvSpPr>
        <p:spPr>
          <a:xfrm>
            <a:off x="2951578" y="1212161"/>
            <a:ext cx="7885112" cy="4090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1">
  <p:cSld name="כותרת ותוכן פריסה 1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/>
          <p:nvPr/>
        </p:nvSpPr>
        <p:spPr>
          <a:xfrm>
            <a:off x="6581228" y="6447542"/>
            <a:ext cx="5993234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9704146" y="5381191"/>
            <a:ext cx="3496396" cy="442359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515273" y="998859"/>
            <a:ext cx="11161453" cy="4062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1" name="Google Shape;71;p14"/>
          <p:cNvSpPr txBox="1"/>
          <p:nvPr>
            <p:ph type="title"/>
          </p:nvPr>
        </p:nvSpPr>
        <p:spPr>
          <a:xfrm>
            <a:off x="1024128" y="155448"/>
            <a:ext cx="9802206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/>
          <p:nvPr/>
        </p:nvSpPr>
        <p:spPr>
          <a:xfrm>
            <a:off x="-1226982" y="101748"/>
            <a:ext cx="2160598" cy="21681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-2054055" y="390797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7978665" y="5944772"/>
            <a:ext cx="4766811" cy="38154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5" name="Google Shape;75;p14"/>
          <p:cNvSpPr/>
          <p:nvPr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6" name="Google Shape;76;p14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2">
  <p:cSld name="כותרת ותוכן פריסה 2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" type="body"/>
          </p:nvPr>
        </p:nvSpPr>
        <p:spPr>
          <a:xfrm>
            <a:off x="515273" y="1024128"/>
            <a:ext cx="1116145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2" name="Google Shape;82;p15"/>
          <p:cNvSpPr txBox="1"/>
          <p:nvPr>
            <p:ph idx="2" type="body"/>
          </p:nvPr>
        </p:nvSpPr>
        <p:spPr>
          <a:xfrm>
            <a:off x="515273" y="1567973"/>
            <a:ext cx="11161453" cy="3522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83" name="Google Shape;83;p15"/>
          <p:cNvSpPr/>
          <p:nvPr/>
        </p:nvSpPr>
        <p:spPr>
          <a:xfrm>
            <a:off x="-1377633" y="110284"/>
            <a:ext cx="2105524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4" name="Google Shape;84;p15"/>
          <p:cNvSpPr/>
          <p:nvPr/>
        </p:nvSpPr>
        <p:spPr>
          <a:xfrm>
            <a:off x="-1729189" y="435139"/>
            <a:ext cx="2615798" cy="32187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5" name="Google Shape;85;p15"/>
          <p:cNvSpPr/>
          <p:nvPr/>
        </p:nvSpPr>
        <p:spPr>
          <a:xfrm>
            <a:off x="9323387" y="5555326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6" name="Google Shape;86;p15"/>
          <p:cNvSpPr/>
          <p:nvPr/>
        </p:nvSpPr>
        <p:spPr>
          <a:xfrm>
            <a:off x="8679109" y="6024163"/>
            <a:ext cx="4127100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8" name="Google Shape;88;p15"/>
          <p:cNvSpPr/>
          <p:nvPr/>
        </p:nvSpPr>
        <p:spPr>
          <a:xfrm>
            <a:off x="11005702" y="5213334"/>
            <a:ext cx="2372591" cy="25130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9" name="Google Shape;89;p15"/>
          <p:cNvSpPr/>
          <p:nvPr/>
        </p:nvSpPr>
        <p:spPr>
          <a:xfrm rot="5400000">
            <a:off x="10107940" y="1954539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0" name="Google Shape;90;p15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5">
  <p:cSld name="כותרת ותוכן פריסה 5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3" name="Google Shape;93;p16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1026926" y="1025601"/>
            <a:ext cx="9802368" cy="431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5" name="Google Shape;95;p16"/>
          <p:cNvSpPr txBox="1"/>
          <p:nvPr>
            <p:ph idx="2" type="body"/>
          </p:nvPr>
        </p:nvSpPr>
        <p:spPr>
          <a:xfrm>
            <a:off x="1026927" y="1710442"/>
            <a:ext cx="8212766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96" name="Google Shape;96;p16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7" name="Google Shape;97;p16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8" name="Google Shape;98;p16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9" name="Google Shape;99;p16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0" name="Google Shape;100;p16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1" name="Google Shape;101;p16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2" name="Google Shape;102;p16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וידאו על מסך מלא">
  <p:cSld name="וידאו על מסך מלא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/>
          <p:nvPr/>
        </p:nvSpPr>
        <p:spPr>
          <a:xfrm>
            <a:off x="8667715" y="-161750"/>
            <a:ext cx="5300119" cy="38235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6" name="Google Shape;106;p17"/>
          <p:cNvSpPr/>
          <p:nvPr>
            <p:ph idx="2" type="media"/>
          </p:nvPr>
        </p:nvSpPr>
        <p:spPr>
          <a:xfrm>
            <a:off x="363416" y="639717"/>
            <a:ext cx="11465168" cy="6122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07" name="Google Shape;107;p17"/>
          <p:cNvSpPr txBox="1"/>
          <p:nvPr>
            <p:ph idx="1" type="body"/>
          </p:nvPr>
        </p:nvSpPr>
        <p:spPr>
          <a:xfrm>
            <a:off x="363416" y="95349"/>
            <a:ext cx="8074879" cy="400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2A72"/>
              </a:buClr>
              <a:buSzPts val="2400"/>
              <a:buFont typeface="Varela Round"/>
              <a:buNone/>
              <a:defRPr sz="24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17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9" name="Google Shape;109;p17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0" name="Google Shape;110;p17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1" name="Google Shape;111;p17"/>
          <p:cNvSpPr/>
          <p:nvPr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2" name="Google Shape;112;p17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3" name="Google Shape;113;p17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4" name="Google Shape;114;p17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5" name="Google Shape;115;p17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iw-IL" sz="16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6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ראשית ושתי תמונות">
  <p:cSld name="כותרת ראשית ושתי תמונות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/>
          <p:nvPr>
            <p:ph idx="2" type="pic"/>
          </p:nvPr>
        </p:nvSpPr>
        <p:spPr>
          <a:xfrm>
            <a:off x="594360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18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8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1" name="Google Shape;121;p18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2" name="Google Shape;122;p18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3" name="Google Shape;123;p18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4" name="Google Shape;124;p18"/>
          <p:cNvSpPr/>
          <p:nvPr>
            <p:ph idx="3" type="pic"/>
          </p:nvPr>
        </p:nvSpPr>
        <p:spPr>
          <a:xfrm>
            <a:off x="5372315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18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6" name="Google Shape;126;p18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7" name="Google Shape;127;p18"/>
          <p:cNvSpPr/>
          <p:nvPr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8" name="Google Shape;128;p18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  <a:defRPr b="0" i="0" sz="4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15" name="Google Shape;15;p9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" name="Google Shape;16;p9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7" name="Google Shape;17;p9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" name="Google Shape;18;p9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hyperlink" Target="https://www.justice.gov.il/SpecialProjects/OnlineSexualPublications/Pages/Legislation.aspx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</a:pPr>
            <a:r>
              <a:rPr lang="iw-IL" sz="4400">
                <a:latin typeface="Arial"/>
                <a:ea typeface="Arial"/>
                <a:cs typeface="Arial"/>
                <a:sym typeface="Arial"/>
              </a:rPr>
              <a:t>חוק הסרטונים </a:t>
            </a:r>
            <a:endParaRPr sz="4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"/>
          <p:cNvSpPr txBox="1"/>
          <p:nvPr>
            <p:ph idx="1" type="subTitle"/>
          </p:nvPr>
        </p:nvSpPr>
        <p:spPr>
          <a:xfrm>
            <a:off x="963902" y="1487683"/>
            <a:ext cx="10264200" cy="325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מגמת מידע ונתונים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2800">
                <a:latin typeface="Arial"/>
                <a:ea typeface="Arial"/>
                <a:cs typeface="Arial"/>
                <a:sym typeface="Arial"/>
              </a:rPr>
              <a:t>שם המורה: ד"ר עמיר גפן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2400">
                <a:latin typeface="Arial"/>
                <a:ea typeface="Arial"/>
                <a:cs typeface="Arial"/>
                <a:sym typeface="Arial"/>
              </a:rPr>
              <a:t>עורכת: רונית נחמיה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77490" y="326000"/>
            <a:ext cx="1512169" cy="7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"/>
          <p:cNvSpPr txBox="1"/>
          <p:nvPr>
            <p:ph type="title"/>
          </p:nvPr>
        </p:nvSpPr>
        <p:spPr>
          <a:xfrm>
            <a:off x="501445" y="152134"/>
            <a:ext cx="1032505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לכל אחד מאיתנו מכשיר צילום והקלטה בנייד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3"/>
          <p:cNvSpPr txBox="1"/>
          <p:nvPr>
            <p:ph idx="1" type="body"/>
          </p:nvPr>
        </p:nvSpPr>
        <p:spPr>
          <a:xfrm>
            <a:off x="828675" y="1049185"/>
            <a:ext cx="9997821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מה זה אומר?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האם מותר לנו לצלם כל דבר שאנחנו רוצים?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מה המגבלות?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'חוק הסרטונים'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7" name="Google Shape;14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2431" y="960027"/>
            <a:ext cx="11707138" cy="455587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4"/>
          <p:cNvSpPr txBox="1"/>
          <p:nvPr/>
        </p:nvSpPr>
        <p:spPr>
          <a:xfrm>
            <a:off x="9729877" y="5515900"/>
            <a:ext cx="1922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sng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מקור</a:t>
            </a:r>
            <a:endParaRPr b="0" i="0" sz="1800" u="none" cap="none" strike="noStrike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איך מומלץ להיזהר?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5"/>
          <p:cNvSpPr txBox="1"/>
          <p:nvPr>
            <p:ph idx="1" type="body"/>
          </p:nvPr>
        </p:nvSpPr>
        <p:spPr>
          <a:xfrm>
            <a:off x="462116" y="970527"/>
            <a:ext cx="10620019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לא לצלם מישהו/י ללא ידיעתו והסכמתו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לא להפיץ תמונה או סרטון עם תוכן מיני שנשלחה אלינו – גם אם היא נשלחה לעוד הרבה אנשים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 לא לצלם את עצמך תמונות אינטימיות הניתנות לזיהוי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לא לצלם יחסי מין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בעולמות המידע והנתונים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6"/>
          <p:cNvSpPr txBox="1"/>
          <p:nvPr>
            <p:ph idx="1" type="body"/>
          </p:nvPr>
        </p:nvSpPr>
        <p:spPr>
          <a:xfrm>
            <a:off x="865239" y="1049185"/>
            <a:ext cx="9961257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Char char="•"/>
            </a:pPr>
            <a:r>
              <a:rPr lang="iw-IL" sz="3600">
                <a:latin typeface="Arial"/>
                <a:ea typeface="Arial"/>
                <a:cs typeface="Arial"/>
                <a:sym typeface="Arial"/>
              </a:rPr>
              <a:t>איך מערכת ממוחשבת יודעת לזהות תמונה / פנים אפילו אם היא לא 'מתוייגת' בטקסט?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 txBox="1"/>
          <p:nvPr>
            <p:ph type="title"/>
          </p:nvPr>
        </p:nvSpPr>
        <p:spPr>
          <a:xfrm>
            <a:off x="1024128" y="0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תרגול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7"/>
          <p:cNvSpPr txBox="1"/>
          <p:nvPr>
            <p:ph idx="1" type="body"/>
          </p:nvPr>
        </p:nvSpPr>
        <p:spPr>
          <a:xfrm>
            <a:off x="666751" y="1123220"/>
            <a:ext cx="10159746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Char char="•"/>
            </a:pPr>
            <a:r>
              <a:rPr lang="iw-IL" sz="4000">
                <a:latin typeface="Arial"/>
                <a:ea typeface="Arial"/>
                <a:cs typeface="Arial"/>
                <a:sym typeface="Arial"/>
              </a:rPr>
              <a:t>נערה שולחת מרצונה החופשי תמונה אינטימית לחבר, והוא שולח אותה לשני חברים טובים שלו.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4000"/>
              <a:buChar char="•"/>
            </a:pPr>
            <a:r>
              <a:rPr lang="iw-IL" sz="4000">
                <a:latin typeface="Arial"/>
                <a:ea typeface="Arial"/>
                <a:cs typeface="Arial"/>
                <a:sym typeface="Arial"/>
              </a:rPr>
              <a:t>מי עברה/ה עברה פלילית?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4000"/>
              <a:buChar char="•"/>
            </a:pPr>
            <a:r>
              <a:rPr lang="iw-IL" sz="4000">
                <a:latin typeface="Arial"/>
                <a:ea typeface="Arial"/>
                <a:cs typeface="Arial"/>
                <a:sym typeface="Arial"/>
              </a:rPr>
              <a:t>מי נמצא/ת בסיכון לעבור עברה פלילית?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8"/>
          <p:cNvPicPr preferRelativeResize="0"/>
          <p:nvPr/>
        </p:nvPicPr>
        <p:blipFill rotWithShape="1">
          <a:blip r:embed="rId3">
            <a:alphaModFix/>
          </a:blip>
          <a:srcRect b="66411" l="39172" r="34232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8"/>
          <p:cNvSpPr txBox="1"/>
          <p:nvPr/>
        </p:nvSpPr>
        <p:spPr>
          <a:xfrm>
            <a:off x="1385454" y="3016112"/>
            <a:ext cx="104364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9535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Font typeface="Varela Round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8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Varela Round"/>
              <a:buNone/>
            </a:pPr>
            <a:r>
              <a:rPr b="1" i="0" lang="iw-IL" sz="32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2020-03-15T19:13:03Z</dcterms:created>
  <dc:creator>user</dc:creator>
</cp:coreProperties>
</file>