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Lst>
  <p:sldSz cy="5143500" cx="9144000"/>
  <p:notesSz cx="6858000" cy="9144000"/>
  <p:embeddedFontLst>
    <p:embeddedFont>
      <p:font typeface="Roboto"/>
      <p:regular r:id="rId81"/>
      <p:bold r:id="rId82"/>
      <p:italic r:id="rId83"/>
      <p:boldItalic r:id="rId84"/>
    </p:embeddedFont>
    <p:embeddedFont>
      <p:font typeface="Open Sans"/>
      <p:regular r:id="rId85"/>
      <p:bold r:id="rId86"/>
      <p:italic r:id="rId87"/>
      <p:boldItalic r:id="rId8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848A3AB-F28D-4BF1-AC48-BF42A0B45DFA}">
  <a:tblStyle styleId="{2848A3AB-F28D-4BF1-AC48-BF42A0B45DFA}"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84" Type="http://schemas.openxmlformats.org/officeDocument/2006/relationships/font" Target="fonts/Roboto-boldItalic.fntdata"/><Relationship Id="rId83" Type="http://schemas.openxmlformats.org/officeDocument/2006/relationships/font" Target="fonts/Roboto-italic.fntdata"/><Relationship Id="rId42" Type="http://schemas.openxmlformats.org/officeDocument/2006/relationships/slide" Target="slides/slide36.xml"/><Relationship Id="rId86" Type="http://schemas.openxmlformats.org/officeDocument/2006/relationships/font" Target="fonts/OpenSans-bold.fntdata"/><Relationship Id="rId41" Type="http://schemas.openxmlformats.org/officeDocument/2006/relationships/slide" Target="slides/slide35.xml"/><Relationship Id="rId85" Type="http://schemas.openxmlformats.org/officeDocument/2006/relationships/font" Target="fonts/OpenSans-regular.fntdata"/><Relationship Id="rId44" Type="http://schemas.openxmlformats.org/officeDocument/2006/relationships/slide" Target="slides/slide38.xml"/><Relationship Id="rId88" Type="http://schemas.openxmlformats.org/officeDocument/2006/relationships/font" Target="fonts/OpenSans-boldItalic.fntdata"/><Relationship Id="rId43" Type="http://schemas.openxmlformats.org/officeDocument/2006/relationships/slide" Target="slides/slide37.xml"/><Relationship Id="rId87" Type="http://schemas.openxmlformats.org/officeDocument/2006/relationships/font" Target="fonts/OpenSans-italic.fntdata"/><Relationship Id="rId46" Type="http://schemas.openxmlformats.org/officeDocument/2006/relationships/slide" Target="slides/slide40.xml"/><Relationship Id="rId45" Type="http://schemas.openxmlformats.org/officeDocument/2006/relationships/slide" Target="slides/slide39.xml"/><Relationship Id="rId80" Type="http://schemas.openxmlformats.org/officeDocument/2006/relationships/slide" Target="slides/slide74.xml"/><Relationship Id="rId82" Type="http://schemas.openxmlformats.org/officeDocument/2006/relationships/font" Target="fonts/Roboto-bold.fntdata"/><Relationship Id="rId81" Type="http://schemas.openxmlformats.org/officeDocument/2006/relationships/font" Target="fonts/Robo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31" Type="http://schemas.openxmlformats.org/officeDocument/2006/relationships/slide" Target="slides/slide25.xml"/><Relationship Id="rId75" Type="http://schemas.openxmlformats.org/officeDocument/2006/relationships/slide" Target="slides/slide69.xml"/><Relationship Id="rId30" Type="http://schemas.openxmlformats.org/officeDocument/2006/relationships/slide" Target="slides/slide24.xml"/><Relationship Id="rId74" Type="http://schemas.openxmlformats.org/officeDocument/2006/relationships/slide" Target="slides/slide68.xml"/><Relationship Id="rId33" Type="http://schemas.openxmlformats.org/officeDocument/2006/relationships/slide" Target="slides/slide27.xml"/><Relationship Id="rId77" Type="http://schemas.openxmlformats.org/officeDocument/2006/relationships/slide" Target="slides/slide71.xml"/><Relationship Id="rId32" Type="http://schemas.openxmlformats.org/officeDocument/2006/relationships/slide" Target="slides/slide26.xml"/><Relationship Id="rId76" Type="http://schemas.openxmlformats.org/officeDocument/2006/relationships/slide" Target="slides/slide70.xml"/><Relationship Id="rId35" Type="http://schemas.openxmlformats.org/officeDocument/2006/relationships/slide" Target="slides/slide29.xml"/><Relationship Id="rId79" Type="http://schemas.openxmlformats.org/officeDocument/2006/relationships/slide" Target="slides/slide73.xml"/><Relationship Id="rId34" Type="http://schemas.openxmlformats.org/officeDocument/2006/relationships/slide" Target="slides/slide28.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gdE46YSedvE" TargetMode="External"/><Relationship Id="rId3" Type="http://schemas.openxmlformats.org/officeDocument/2006/relationships/hyperlink" Target="https://www.math.net/frequency-table"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ationalparalegal.edu/slides_new/Math/YK_7e/Slides_05.pdf"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implypsychology.org/boxplots.html" TargetMode="Externa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Box_plot" TargetMode="Externa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Box_plot" TargetMode="Externa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key2stats.com/problem-sets/view-problems/la/1/4119" TargetMode="Externa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ationalparalegal.edu/slides_new/Math/YK_7e/Slides_05.pdf" TargetMode="Externa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ationalparalegal.edu/slides_new/Math/YK_7e/Slides_05.pdf" TargetMode="Externa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9" name="Google Shape;189;p1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SzPts val="1100"/>
              <a:buNone/>
            </a:pPr>
            <a:r>
              <a:rPr lang="en" u="sng">
                <a:solidFill>
                  <a:schemeClr val="hlink"/>
                </a:solidFill>
                <a:hlinkClick r:id="rId2"/>
              </a:rPr>
              <a:t>https://youtu.be/gdE46YSedvE</a:t>
            </a:r>
            <a:endParaRPr/>
          </a:p>
          <a:p>
            <a:pPr indent="0" lvl="0" marL="0" rtl="1" algn="r">
              <a:lnSpc>
                <a:spcPct val="100000"/>
              </a:lnSpc>
              <a:spcBef>
                <a:spcPts val="0"/>
              </a:spcBef>
              <a:spcAft>
                <a:spcPts val="0"/>
              </a:spcAft>
              <a:buSzPts val="1100"/>
              <a:buNone/>
            </a:pPr>
            <a:r>
              <a:rPr lang="en" u="sng">
                <a:solidFill>
                  <a:schemeClr val="hlink"/>
                </a:solidFill>
                <a:hlinkClick r:id="rId3"/>
              </a:rPr>
              <a:t>https://www.math.net/frequency-table</a:t>
            </a:r>
            <a:endParaRPr/>
          </a:p>
          <a:p>
            <a:pPr indent="0" lvl="0" marL="0" rtl="1" algn="r">
              <a:lnSpc>
                <a:spcPct val="100000"/>
              </a:lnSpc>
              <a:spcBef>
                <a:spcPts val="0"/>
              </a:spcBef>
              <a:spcAft>
                <a:spcPts val="0"/>
              </a:spcAft>
              <a:buSzPts val="1100"/>
              <a:buNone/>
            </a:pPr>
            <a:r>
              <a:t/>
            </a:r>
            <a:endParaRPr/>
          </a:p>
          <a:p>
            <a:pPr indent="0" lvl="0" marL="0" rtl="1" algn="r">
              <a:lnSpc>
                <a:spcPct val="100000"/>
              </a:lnSpc>
              <a:spcBef>
                <a:spcPts val="0"/>
              </a:spcBef>
              <a:spcAft>
                <a:spcPts val="0"/>
              </a:spcAft>
              <a:buSzPts val="1100"/>
              <a:buNone/>
            </a:pPr>
            <a:r>
              <a:rPr lang="en"/>
              <a:t>מה הטווח של הציונים? </a:t>
            </a:r>
            <a:endParaRPr/>
          </a:p>
          <a:p>
            <a:pPr indent="0" lvl="0" marL="0" rtl="1" algn="r">
              <a:lnSpc>
                <a:spcPct val="100000"/>
              </a:lnSpc>
              <a:spcBef>
                <a:spcPts val="0"/>
              </a:spcBef>
              <a:spcAft>
                <a:spcPts val="0"/>
              </a:spcAft>
              <a:buSzPts val="1100"/>
              <a:buNone/>
            </a:pPr>
            <a:r>
              <a:rPr lang="en"/>
              <a:t>כמה מהילדים קיבלו ציון מעל 8?</a:t>
            </a:r>
            <a:endParaRPr/>
          </a:p>
          <a:p>
            <a:pPr indent="0" lvl="0" marL="0" rtl="1" algn="r">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SzPts val="1100"/>
              <a:buNone/>
            </a:pPr>
            <a:r>
              <a:t/>
            </a:r>
            <a:endParaRPr/>
          </a:p>
          <a:p>
            <a:pPr indent="0" lvl="0" marL="0" rtl="1" algn="r">
              <a:lnSpc>
                <a:spcPct val="100000"/>
              </a:lnSpc>
              <a:spcBef>
                <a:spcPts val="0"/>
              </a:spcBef>
              <a:spcAft>
                <a:spcPts val="0"/>
              </a:spcAft>
              <a:buSzPts val="1100"/>
              <a:buNone/>
            </a:pPr>
            <a:r>
              <a:t/>
            </a:r>
            <a:endParaRPr/>
          </a:p>
          <a:p>
            <a:pPr indent="0" lvl="0" marL="0" rtl="1" algn="r">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2" name="Google Shape;23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Clr>
                <a:schemeClr val="dk1"/>
              </a:buClr>
              <a:buSzPts val="1100"/>
              <a:buFont typeface="Arial"/>
              <a:buNone/>
            </a:pPr>
            <a:r>
              <a:rPr lang="en">
                <a:solidFill>
                  <a:schemeClr val="dk1"/>
                </a:solidFill>
              </a:rPr>
              <a:t>https://nationalparalegal.edu/slides_new/Math/YK_7e/Slides_05.pdf</a:t>
            </a:r>
            <a:endParaRPr>
              <a:solidFill>
                <a:schemeClr val="dk1"/>
              </a:solidFill>
            </a:endParaRPr>
          </a:p>
          <a:p>
            <a:pPr indent="0" lvl="0" marL="0" rtl="1" algn="r">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2" name="Google Shape;242;p1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4" name="Google Shape;254;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5" name="Google Shape;265;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5" name="Google Shape;275;p1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SzPts val="1100"/>
              <a:buNone/>
            </a:pPr>
            <a:r>
              <a:rPr lang="en"/>
              <a:t>הקדמה קצרה. מה התלמידים רואים כאן? האם מנחשים באיזה ארגון מדובר לפי הנתונים בטבלה?</a:t>
            </a:r>
            <a:endParaRPr/>
          </a:p>
          <a:p>
            <a:pPr indent="0" lvl="0" marL="0" rtl="1" algn="r">
              <a:lnSpc>
                <a:spcPct val="100000"/>
              </a:lnSpc>
              <a:spcBef>
                <a:spcPts val="0"/>
              </a:spcBef>
              <a:spcAft>
                <a:spcPts val="0"/>
              </a:spcAft>
              <a:buSzPts val="1100"/>
              <a:buNone/>
            </a:pPr>
            <a:r>
              <a:rPr lang="en"/>
              <a:t>האם יכולים לנחש מה השאלה המרכזית שהחברה שואלת?</a:t>
            </a:r>
            <a:endParaRPr/>
          </a:p>
          <a:p>
            <a:pPr indent="0" lvl="0" marL="0" rtl="1" algn="r">
              <a:lnSpc>
                <a:spcPct val="100000"/>
              </a:lnSpc>
              <a:spcBef>
                <a:spcPts val="0"/>
              </a:spcBef>
              <a:spcAft>
                <a:spcPts val="0"/>
              </a:spcAft>
              <a:buSzPts val="1100"/>
              <a:buNone/>
            </a:pPr>
            <a:r>
              <a:rPr lang="en"/>
              <a:t>האם הם מכירים את סוגי המשתנים שיש כאן?</a:t>
            </a:r>
            <a:endParaRPr/>
          </a:p>
          <a:p>
            <a:pPr indent="0" lvl="0" marL="0" rtl="1" algn="r">
              <a:lnSpc>
                <a:spcPct val="100000"/>
              </a:lnSpc>
              <a:spcBef>
                <a:spcPts val="0"/>
              </a:spcBef>
              <a:spcAft>
                <a:spcPts val="0"/>
              </a:spcAft>
              <a:buSzPts val="1100"/>
              <a:buNone/>
            </a:pPr>
            <a:r>
              <a:rPr lang="en"/>
              <a:t>לבדוק קצת בהתחלה מה כבר יודעים, לחבר אותם על מה אנחנו מדברים בגדול ואח”כ לרדת לקטן (מדדי המרכז).</a:t>
            </a:r>
            <a:endParaRPr/>
          </a:p>
          <a:p>
            <a:pPr indent="0" lvl="0" marL="0" rtl="1" algn="r">
              <a:lnSpc>
                <a:spcPct val="100000"/>
              </a:lnSpc>
              <a:spcBef>
                <a:spcPts val="0"/>
              </a:spcBef>
              <a:spcAft>
                <a:spcPts val="0"/>
              </a:spcAft>
              <a:buSzPts val="1100"/>
              <a:buNone/>
            </a:pPr>
            <a:r>
              <a:rPr lang="en"/>
              <a:t>להכין שיעור על הטבלה הזו. מיועד לכיתה י"א ומבוסס על מעגל הנתונים.</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0" name="Google Shape;290;p2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3" name="Google Shape;303;p2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6" name="Google Shape;316;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Clr>
                <a:schemeClr val="dk1"/>
              </a:buClr>
              <a:buSzPts val="1100"/>
              <a:buFont typeface="Arial"/>
              <a:buNone/>
            </a:pPr>
            <a:r>
              <a:rPr lang="en">
                <a:solidFill>
                  <a:schemeClr val="dk1"/>
                </a:solidFill>
              </a:rPr>
              <a:t>https://nationalparalegal.edu/slides_new/Math/YK_7e/Slides_05.pdf</a:t>
            </a:r>
            <a:endParaRPr>
              <a:solidFill>
                <a:schemeClr val="dk1"/>
              </a:solidFill>
            </a:endParaRPr>
          </a:p>
          <a:p>
            <a:pPr indent="0" lvl="0" marL="0" rtl="1" algn="r">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5" name="Google Shape;325;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Clr>
                <a:schemeClr val="dk1"/>
              </a:buClr>
              <a:buSzPts val="1100"/>
              <a:buFont typeface="Arial"/>
              <a:buNone/>
            </a:pPr>
            <a:r>
              <a:rPr lang="en" u="sng">
                <a:solidFill>
                  <a:schemeClr val="hlink"/>
                </a:solidFill>
                <a:hlinkClick r:id="rId2"/>
              </a:rPr>
              <a:t>https://nationalparalegal.edu/slides_new/Math/YK_7e/Slides_05.pdf</a:t>
            </a:r>
            <a:endParaRPr>
              <a:solidFill>
                <a:schemeClr val="dk1"/>
              </a:solidFill>
            </a:endParaRPr>
          </a:p>
          <a:p>
            <a:pPr indent="0" lvl="0" marL="0" rtl="1" algn="r">
              <a:lnSpc>
                <a:spcPct val="100000"/>
              </a:lnSpc>
              <a:spcBef>
                <a:spcPts val="0"/>
              </a:spcBef>
              <a:spcAft>
                <a:spcPts val="0"/>
              </a:spcAft>
              <a:buClr>
                <a:schemeClr val="dk1"/>
              </a:buClr>
              <a:buSzPts val="1100"/>
              <a:buFont typeface="Arial"/>
              <a:buNone/>
            </a:pPr>
            <a:r>
              <a:rPr lang="en">
                <a:solidFill>
                  <a:schemeClr val="dk1"/>
                </a:solidFill>
              </a:rPr>
              <a:t>שיא אחד, סימטרית, מרכז ההתפלגות סביב 7, טווח הנתונים בין 2 ל 13.</a:t>
            </a:r>
            <a:endParaRPr>
              <a:solidFill>
                <a:schemeClr val="dk1"/>
              </a:solidFill>
            </a:endParaRPr>
          </a:p>
          <a:p>
            <a:pPr indent="0" lvl="0" marL="0" rtl="1" algn="r">
              <a:lnSpc>
                <a:spcPct val="100000"/>
              </a:lnSpc>
              <a:spcBef>
                <a:spcPts val="0"/>
              </a:spcBef>
              <a:spcAft>
                <a:spcPts val="0"/>
              </a:spcAft>
              <a:buClr>
                <a:schemeClr val="dk1"/>
              </a:buClr>
              <a:buSzPts val="1100"/>
              <a:buFont typeface="Arial"/>
              <a:buNone/>
            </a:pPr>
            <a:r>
              <a:rPr lang="en">
                <a:solidFill>
                  <a:schemeClr val="dk1"/>
                </a:solidFill>
              </a:rPr>
              <a:t>אסימטרית ימנית, טווח הנתונים בין 0-45. אולי תצפית חריגה ב 40-45 אחוז היספנים במדינה אחת (ניו מקסיקו). ב 13 מדינות יש בין 5-10 אחוז יוצאי אמריקה הלטינית.</a:t>
            </a:r>
            <a:endParaRPr>
              <a:solidFill>
                <a:schemeClr val="dk1"/>
              </a:solidFill>
            </a:endParaRPr>
          </a:p>
          <a:p>
            <a:pPr indent="0" lvl="0" marL="0" rtl="1" algn="r">
              <a:lnSpc>
                <a:spcPct val="100000"/>
              </a:lnSpc>
              <a:spcBef>
                <a:spcPts val="0"/>
              </a:spcBef>
              <a:spcAft>
                <a:spcPts val="0"/>
              </a:spcAft>
              <a:buClr>
                <a:schemeClr val="dk1"/>
              </a:buClr>
              <a:buSzPts val="1100"/>
              <a:buFont typeface="Arial"/>
              <a:buNone/>
            </a:pPr>
            <a:r>
              <a:rPr lang="en">
                <a:solidFill>
                  <a:schemeClr val="dk1"/>
                </a:solidFill>
              </a:rPr>
              <a:t>בי מודאלית - רואים שתי התפלגויות בהיסטוגרמה, אפשר להסיק שהתפלגות בצד שמאל היא של מכללות ציבוריות שבהן שכ"ל הרבה יותר נמוך ואילו בצד ימין של מכללות פרטיות.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9" name="Google Shape;339;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9" name="Google Shape;349;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2" name="Google Shape;362;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SzPts val="1100"/>
              <a:buNone/>
            </a:pPr>
            <a:r>
              <a:rPr lang="en"/>
              <a:t>  0-9, 10-19, 20-29, …., 70-79. 3 תצפיות, 3 תצפיות, 5 תצפיות, 1 תצפית בהתאמה. </a:t>
            </a:r>
            <a:endParaRPr/>
          </a:p>
          <a:p>
            <a:pPr indent="0" lvl="0" marL="0" rtl="1" algn="r">
              <a:lnSpc>
                <a:spcPct val="100000"/>
              </a:lnSpc>
              <a:spcBef>
                <a:spcPts val="0"/>
              </a:spcBef>
              <a:spcAft>
                <a:spcPts val="0"/>
              </a:spcAft>
              <a:buClr>
                <a:schemeClr val="dk1"/>
              </a:buClr>
              <a:buSzPts val="1100"/>
              <a:buFont typeface="Arial"/>
              <a:buNone/>
            </a:pPr>
            <a:r>
              <a:rPr lang="en">
                <a:solidFill>
                  <a:schemeClr val="dk1"/>
                </a:solidFill>
              </a:rPr>
              <a:t>https://nationalparalegal.edu/slides_new/Math/YK_7e/Slides_05.pdf</a:t>
            </a:r>
            <a:endParaRPr>
              <a:solidFill>
                <a:schemeClr val="dk1"/>
              </a:solidFill>
            </a:endParaRPr>
          </a:p>
          <a:p>
            <a:pPr indent="0" lvl="0" marL="0" rtl="1" algn="r">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2" name="Google Shape;372;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SzPts val="1100"/>
              <a:buNone/>
            </a:pPr>
            <a:r>
              <a:rPr lang="en"/>
              <a:t>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3" name="Google Shape;383;p2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3" name="Google Shape;393;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SzPts val="1100"/>
              <a:buNone/>
            </a:pPr>
            <a:r>
              <a:rPr lang="en"/>
              <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הקדמה קצרה לגבי אחד מקומות העבודה שלי.</a:t>
            </a:r>
            <a:endParaRPr/>
          </a:p>
          <a:p>
            <a:pPr indent="0" lvl="0" marL="0" rtl="0" algn="l">
              <a:lnSpc>
                <a:spcPct val="100000"/>
              </a:lnSpc>
              <a:spcBef>
                <a:spcPts val="0"/>
              </a:spcBef>
              <a:spcAft>
                <a:spcPts val="0"/>
              </a:spcAft>
              <a:buSzPts val="1100"/>
              <a:buNone/>
            </a:pPr>
            <a:r>
              <a:rPr lang="en"/>
              <a:t>מה עושה data analyst.</a:t>
            </a:r>
            <a:endParaRPr/>
          </a:p>
          <a:p>
            <a:pPr indent="0" lvl="0" marL="0" rtl="0" algn="l">
              <a:lnSpc>
                <a:spcPct val="100000"/>
              </a:lnSpc>
              <a:spcBef>
                <a:spcPts val="0"/>
              </a:spcBef>
              <a:spcAft>
                <a:spcPts val="0"/>
              </a:spcAft>
              <a:buSzPts val="1100"/>
              <a:buNone/>
            </a:pPr>
            <a:r>
              <a:rPr lang="en"/>
              <a:t>דוגמא מודל נטישת לקוח והמחשה עם הטבלה.</a:t>
            </a:r>
            <a:endParaRPr/>
          </a:p>
          <a:p>
            <a:pPr indent="0" lvl="0" marL="0" rtl="0" algn="l">
              <a:lnSpc>
                <a:spcPct val="100000"/>
              </a:lnSpc>
              <a:spcBef>
                <a:spcPts val="0"/>
              </a:spcBef>
              <a:spcAft>
                <a:spcPts val="0"/>
              </a:spcAft>
              <a:buSzPts val="1100"/>
              <a:buNone/>
            </a:pPr>
            <a:r>
              <a:rPr lang="en"/>
              <a:t>להכין מערך שיעורי מבוא למגמה על התפקידים שלי. אפשר להתייחס לסרטון יום בחיי דאטה אנאליסט ולהעביר ביקורת.</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4" name="Google Shape;404;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SzPts val="1100"/>
              <a:buNone/>
            </a:pPr>
            <a:r>
              <a:rPr lang="en"/>
              <a:t>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4" name="Google Shape;414;p3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4" name="Google Shape;424;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SzPts val="1100"/>
              <a:buNone/>
            </a:pPr>
            <a:r>
              <a:rPr lang="en"/>
              <a:t>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5" name="Google Shape;435;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5" name="Google Shape;445;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התלמידים יכולים להציע דרכים לחישוב הממוצע. </a:t>
            </a:r>
            <a:endParaRPr/>
          </a:p>
          <a:p>
            <a:pPr indent="0" lvl="0" marL="0" rtl="0" algn="l">
              <a:lnSpc>
                <a:spcPct val="100000"/>
              </a:lnSpc>
              <a:spcBef>
                <a:spcPts val="0"/>
              </a:spcBef>
              <a:spcAft>
                <a:spcPts val="0"/>
              </a:spcAft>
              <a:buSzPts val="1100"/>
              <a:buNone/>
            </a:pPr>
            <a:r>
              <a:rPr lang="en"/>
              <a:t>להכניס נוסחאות של אקסל בכל המדדים.</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8" name="Google Shape;458;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SzPts val="1100"/>
              <a:buNone/>
            </a:pPr>
            <a:r>
              <a:rPr lang="en"/>
              <a:t>מס' דרכים, באקסל, בנוסחה. לשאול במה מבחינים בגרף. לזהות תצפית חריגה. </a:t>
            </a:r>
            <a:endParaRPr/>
          </a:p>
          <a:p>
            <a:pPr indent="0" lvl="0" marL="0" rtl="1" algn="r">
              <a:lnSpc>
                <a:spcPct val="100000"/>
              </a:lnSpc>
              <a:spcBef>
                <a:spcPts val="0"/>
              </a:spcBef>
              <a:spcAft>
                <a:spcPts val="0"/>
              </a:spcAft>
              <a:buSzPts val="1100"/>
              <a:buNone/>
            </a:pPr>
            <a:r>
              <a:rPr lang="en"/>
              <a:t>לחשב ממוצע מקורי וממוצע בלי תצפית חריגה.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3" name="Google Shape;473;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כמה דרכים לחשב את החציון, לסדר את הערכים ולמצוא, או נוסחה (כשיש הרבה תצפיות), או אקסל.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9" name="Google Shape;489;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SzPts val="1100"/>
              <a:buNone/>
            </a:pPr>
            <a:r>
              <a:rPr lang="en">
                <a:solidFill>
                  <a:schemeClr val="dk1"/>
                </a:solidFill>
              </a:rPr>
              <a:t>אפשר לחשב את החציון באקסל או בעזרת טבלה ונוסחה. או לשים את המספרים בשורה ולמצוא. או להיעזר בגרף.</a:t>
            </a:r>
            <a:endParaRPr>
              <a:solidFill>
                <a:schemeClr val="dk1"/>
              </a:solidFill>
            </a:endParaRPr>
          </a:p>
          <a:p>
            <a:pPr indent="0" lvl="0" marL="0" rtl="1" algn="r">
              <a:lnSpc>
                <a:spcPct val="100000"/>
              </a:lnSpc>
              <a:spcBef>
                <a:spcPts val="0"/>
              </a:spcBef>
              <a:spcAft>
                <a:spcPts val="0"/>
              </a:spcAft>
              <a:buClr>
                <a:schemeClr val="dk1"/>
              </a:buClr>
              <a:buSzPts val="1100"/>
              <a:buFont typeface="Arial"/>
              <a:buNone/>
            </a:pPr>
            <a:r>
              <a:rPr lang="en">
                <a:solidFill>
                  <a:schemeClr val="dk1"/>
                </a:solidFill>
              </a:rPr>
              <a:t>לחשב חציון מקורי וחציון בלי תצפית חריגה.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5" name="Google Shape;505;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SzPts val="1100"/>
              <a:buNone/>
            </a:pPr>
            <a:r>
              <a:rPr lang="en"/>
              <a:t>מצאו את השכיח המקורי. החליפו 83 ב 88, מה השכיח עכשיו? יכולים להיות מס' שכיחים.</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9" name="Google Shape;519;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קל למצוא לפי הטבלה או הגרף. שוב להדגיש עם ובלי תצפית חריגה.</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1" name="Google Shape;531;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התלמידים צריכים לזהות בעצמם מהי צורה של כל התפלגות, בתור תרגיל.</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3" name="Google Shape;543;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דוגמא יפה להמחיש את השפעת התצפית החריגה על החציון והממוצע. מי משתנה ומי לא משתנה.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2" name="Google Shape;552;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דוגמא יפה על שכר ממוצע של סטודנטים בקורס מסוים ומה קורה כשלקורס מצטרף ביל גייטס ומכניסים את השכר שלו לנתונים.</a:t>
            </a:r>
            <a:endParaRPr/>
          </a:p>
          <a:p>
            <a:pPr indent="0" lvl="0" marL="0" rtl="0" algn="l">
              <a:lnSpc>
                <a:spcPct val="100000"/>
              </a:lnSpc>
              <a:spcBef>
                <a:spcPts val="0"/>
              </a:spcBef>
              <a:spcAft>
                <a:spcPts val="0"/>
              </a:spcAft>
              <a:buSzPts val="1100"/>
              <a:buNone/>
            </a:pPr>
            <a:r>
              <a:rPr lang="en"/>
              <a:t>המורה צריך להסביר שתצפית חריגה משפיעה בצורה חזקה על הממוצע ולכן ממוצע לא תמיד מדד מספיק טוב כדי לייצג התפלגות של כלל האוכלוסיה.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1" name="Google Shape;561;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5" name="Google Shape;575;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SzPts val="1100"/>
              <a:buNone/>
            </a:pPr>
            <a:r>
              <a:t/>
            </a:r>
            <a:endParaRPr/>
          </a:p>
          <a:p>
            <a:pPr indent="0" lvl="0" marL="0" rtl="1" algn="r">
              <a:lnSpc>
                <a:spcPct val="100000"/>
              </a:lnSpc>
              <a:spcBef>
                <a:spcPts val="0"/>
              </a:spcBef>
              <a:spcAft>
                <a:spcPts val="0"/>
              </a:spcAft>
              <a:buSzPts val="1100"/>
              <a:buNone/>
            </a:pPr>
            <a:r>
              <a:t/>
            </a:r>
            <a:endParaRPr/>
          </a:p>
          <a:p>
            <a:pPr indent="0" lvl="0" marL="0" rtl="1" algn="r">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4" name="Google Shape;584;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SzPts val="1100"/>
              <a:buNone/>
            </a:pPr>
            <a:r>
              <a:rPr lang="en"/>
              <a:t>סקר שהוא גם תרגיל. התלמידים ימלאו, המורה ייצא את הנתונים לאקסל לקלאסרום והתלמידים יחשבו את מדדי המרכז על הנתונים. כדאי לנצל את ההזדמנות ולדבר על ניקיון הנתונים, יחידות מידה, תצפיות חסרות, ניסוח שאלות בסקר ועוד.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4" name="Google Shape;594;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3" name="Google Shape;603;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3" name="Google Shape;613;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3" name="Google Shape;623;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SzPts val="1100"/>
              <a:buNone/>
            </a:pPr>
            <a:r>
              <a:rPr b="1" lang="en" u="sng"/>
              <a:t>*הצגת נתונים</a:t>
            </a:r>
            <a:r>
              <a:rPr lang="en"/>
              <a:t> </a:t>
            </a:r>
            <a:r>
              <a:rPr lang="en">
                <a:solidFill>
                  <a:schemeClr val="dk1"/>
                </a:solidFill>
              </a:rPr>
              <a:t>1-6, שאלות, 10-12  </a:t>
            </a:r>
            <a:r>
              <a:rPr b="1" i="1" lang="en" u="sng">
                <a:solidFill>
                  <a:schemeClr val="dk1"/>
                </a:solidFill>
              </a:rPr>
              <a:t>מדדי מרכז </a:t>
            </a:r>
            <a:r>
              <a:rPr lang="en">
                <a:solidFill>
                  <a:schemeClr val="dk1"/>
                </a:solidFill>
              </a:rPr>
              <a:t>שאלות 1-2,שאלות  5-6,שאלות 10, 12,13. </a:t>
            </a:r>
            <a:r>
              <a:rPr b="1" i="1" lang="en" u="sng">
                <a:solidFill>
                  <a:schemeClr val="dk1"/>
                </a:solidFill>
              </a:rPr>
              <a:t>משימות אוריינות</a:t>
            </a:r>
            <a:r>
              <a:rPr lang="en">
                <a:solidFill>
                  <a:schemeClr val="dk1"/>
                </a:solidFill>
              </a:rPr>
              <a:t> הר פיג'י,השוואת הישגים ,צמיחה לגובה</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לחזור לטבלת הנתונים בשקף הראשון ולשאול אילו משתנים מתאימים לאן.</a:t>
            </a:r>
            <a:endParaRPr/>
          </a:p>
          <a:p>
            <a:pPr indent="0" lvl="0" marL="0" rtl="0" algn="l">
              <a:lnSpc>
                <a:spcPct val="100000"/>
              </a:lnSpc>
              <a:spcBef>
                <a:spcPts val="0"/>
              </a:spcBef>
              <a:spcAft>
                <a:spcPts val="0"/>
              </a:spcAft>
              <a:buSzPts val="1100"/>
              <a:buNone/>
            </a:pPr>
            <a:r>
              <a:rPr lang="en"/>
              <a:t>הנושא הזה חשוב כדי להסביר אח”כ את מדדי המרכז ולהגיד איזה מדד מתאים לאיזה סוג משתנה. </a:t>
            </a:r>
            <a:endParaRPr/>
          </a:p>
          <a:p>
            <a:pPr indent="0" lvl="0" marL="0" rtl="0" algn="l">
              <a:lnSpc>
                <a:spcPct val="100000"/>
              </a:lnSpc>
              <a:spcBef>
                <a:spcPts val="0"/>
              </a:spcBef>
              <a:spcAft>
                <a:spcPts val="0"/>
              </a:spcAft>
              <a:buSzPts val="1100"/>
              <a:buNone/>
            </a:pPr>
            <a:r>
              <a:rPr lang="en"/>
              <a:t>כדאי להכניס לפני זה את נושא הטבלה, משתנים, תצפיות.</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p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3" name="Google Shape;633;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נושא קצת יותר מורכב לשלב באותו שיעור. פה חייבים נוסחאות.</a:t>
            </a:r>
            <a:endParaRPr/>
          </a:p>
          <a:p>
            <a:pPr indent="0" lvl="0" marL="0" rtl="0" algn="l">
              <a:lnSpc>
                <a:spcPct val="100000"/>
              </a:lnSpc>
              <a:spcBef>
                <a:spcPts val="0"/>
              </a:spcBef>
              <a:spcAft>
                <a:spcPts val="0"/>
              </a:spcAft>
              <a:buSzPts val="1100"/>
              <a:buNone/>
            </a:pPr>
            <a:r>
              <a:rPr lang="en"/>
              <a:t>ממוצע יחסית פשוט, צריך רק למצוא את מרכז כל קטגוריה ואח”כ החישוב  רגיל.</a:t>
            </a:r>
            <a:endParaRPr/>
          </a:p>
          <a:p>
            <a:pPr indent="0" lvl="0" marL="0" rtl="0" algn="l">
              <a:lnSpc>
                <a:spcPct val="100000"/>
              </a:lnSpc>
              <a:spcBef>
                <a:spcPts val="0"/>
              </a:spcBef>
              <a:spcAft>
                <a:spcPts val="0"/>
              </a:spcAft>
              <a:buSzPts val="1100"/>
              <a:buNone/>
            </a:pPr>
            <a:r>
              <a:rPr lang="en">
                <a:solidFill>
                  <a:schemeClr val="dk1"/>
                </a:solidFill>
              </a:rPr>
              <a:t>אפשר לוותר על זה לפי הסילבוס אני חושבת.</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p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8" name="Google Shape;648;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אפשר לוותר על זה לפי הסילבוס אני חושבת.</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p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1" name="Google Shape;661;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אפשר לוותר על זה לפי הסילבוס אני חושבת.</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p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4" name="Google Shape;674;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https://bolt.mph.ufl.edu/6050-6052/unit-1/one-quantitative-variable-introduction/measures-of-spread/</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p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5" name="Google Shape;685;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https://bolt.mph.ufl.edu/6050-6052/unit-1/one-quantitative-variable-introduction/measures-of-spread/</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p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5" name="Google Shape;695;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p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4" name="Google Shape;704;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לשים לב לכך שלמרות שהמרחקים בציר בצד שמאל וימין הם שווים זה מבטא רק </a:t>
            </a:r>
            <a:r>
              <a:rPr lang="en" u="sng"/>
              <a:t>כמות </a:t>
            </a:r>
            <a:r>
              <a:rPr lang="en"/>
              <a:t>שווה של הנתונים בכל חלק ולא מרחק שווה בין הערכים. </a:t>
            </a:r>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https://bolt.mph.ufl.edu/6050-6052/unit-1/one-quantitative-variable-introduction/measures-of-spread/</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p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7" name="Google Shape;717;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1.זכור שהחציון מחלק את הנתונים כך שמחצית הנקודות נמצאות מתחתיו ומחצית מעליו.</a:t>
            </a:r>
            <a:endParaRPr/>
          </a:p>
          <a:p>
            <a:pPr indent="0" lvl="0" marL="0" rtl="0" algn="l">
              <a:lnSpc>
                <a:spcPct val="100000"/>
              </a:lnSpc>
              <a:spcBef>
                <a:spcPts val="0"/>
              </a:spcBef>
              <a:spcAft>
                <a:spcPts val="0"/>
              </a:spcAft>
              <a:buSzPts val="1100"/>
              <a:buNone/>
            </a:pPr>
            <a:r>
              <a:rPr lang="en"/>
              <a:t>2.מתחת ל Q1 נמצא רבע מהנתונים ולכן הוא נקרא הרבעון הראשון. </a:t>
            </a:r>
            <a:endParaRPr/>
          </a:p>
          <a:p>
            <a:pPr indent="0" lvl="0" marL="0" rtl="0" algn="l">
              <a:lnSpc>
                <a:spcPct val="100000"/>
              </a:lnSpc>
              <a:spcBef>
                <a:spcPts val="0"/>
              </a:spcBef>
              <a:spcAft>
                <a:spcPts val="0"/>
              </a:spcAft>
              <a:buSzPts val="1100"/>
              <a:buNone/>
            </a:pPr>
            <a:r>
              <a:rPr lang="en"/>
              <a:t>3.מתחת ל Q3 נמצאים שלושה רבעים של הנתונים ולכן הוא נקרא הרבעון השלישי.</a:t>
            </a:r>
            <a:endParaRPr/>
          </a:p>
          <a:p>
            <a:pPr indent="0" lvl="0" marL="0" rtl="0" algn="l">
              <a:lnSpc>
                <a:spcPct val="100000"/>
              </a:lnSpc>
              <a:spcBef>
                <a:spcPts val="0"/>
              </a:spcBef>
              <a:spcAft>
                <a:spcPts val="0"/>
              </a:spcAft>
              <a:buSzPts val="1100"/>
              <a:buNone/>
            </a:pPr>
            <a:r>
              <a:rPr lang="en"/>
              <a:t>לזכור שאם מס’ התצפיות אי זוגי החציון לא כלול בשני החצאים של הנתונים. ואם מס’ התצפיות זוגי אז יש חלוקה טבעית לשני חצאים ללא שאריות. </a:t>
            </a:r>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https://bolt.mph.ufl.edu/6050-6052/unit-1/one-quantitative-variable-introduction/measures-of-spread/</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 name="Shape 725"/>
        <p:cNvGrpSpPr/>
        <p:nvPr/>
      </p:nvGrpSpPr>
      <p:grpSpPr>
        <a:xfrm>
          <a:off x="0" y="0"/>
          <a:ext cx="0" cy="0"/>
          <a:chOff x="0" y="0"/>
          <a:chExt cx="0" cy="0"/>
        </a:xfrm>
      </p:grpSpPr>
      <p:sp>
        <p:nvSpPr>
          <p:cNvPr id="726" name="Google Shape;726;p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7" name="Google Shape;727;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SzPts val="1100"/>
              <a:buNone/>
            </a:pPr>
            <a:r>
              <a:t/>
            </a:r>
            <a:endParaRPr/>
          </a:p>
          <a:p>
            <a:pPr indent="0" lvl="0" marL="0" rtl="1" algn="r">
              <a:lnSpc>
                <a:spcPct val="100000"/>
              </a:lnSpc>
              <a:spcBef>
                <a:spcPts val="0"/>
              </a:spcBef>
              <a:spcAft>
                <a:spcPts val="0"/>
              </a:spcAft>
              <a:buSzPts val="1100"/>
              <a:buNone/>
            </a:pPr>
            <a:r>
              <a:t/>
            </a:r>
            <a:endParaRPr/>
          </a:p>
          <a:p>
            <a:pPr indent="0" lvl="0" marL="0" rtl="1" algn="r">
              <a:lnSpc>
                <a:spcPct val="100000"/>
              </a:lnSpc>
              <a:spcBef>
                <a:spcPts val="0"/>
              </a:spcBef>
              <a:spcAft>
                <a:spcPts val="0"/>
              </a:spcAft>
              <a:buSzPts val="1100"/>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p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7" name="Google Shape;737;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https://nationalparalegal.edu/slides_new/Math/YK_7e/Slides_05.pdf</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SzPts val="1100"/>
              <a:buNone/>
            </a:pPr>
            <a:r>
              <a:t/>
            </a:r>
            <a:endParaRPr/>
          </a:p>
          <a:p>
            <a:pPr indent="0" lvl="0" marL="0" rtl="1" algn="r">
              <a:lnSpc>
                <a:spcPct val="100000"/>
              </a:lnSpc>
              <a:spcBef>
                <a:spcPts val="0"/>
              </a:spcBef>
              <a:spcAft>
                <a:spcPts val="0"/>
              </a:spcAft>
              <a:buSzPts val="1100"/>
              <a:buNone/>
            </a:pPr>
            <a:r>
              <a:t/>
            </a:r>
            <a:endParaRPr/>
          </a:p>
          <a:p>
            <a:pPr indent="0" lvl="0" marL="0" rtl="1" algn="r">
              <a:lnSpc>
                <a:spcPct val="100000"/>
              </a:lnSpc>
              <a:spcBef>
                <a:spcPts val="0"/>
              </a:spcBef>
              <a:spcAft>
                <a:spcPts val="0"/>
              </a:spcAft>
              <a:buSzPts val="1100"/>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p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7" name="Google Shape;747;p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150">
                <a:solidFill>
                  <a:schemeClr val="dk1"/>
                </a:solidFill>
                <a:highlight>
                  <a:srgbClr val="FFFFFF"/>
                </a:highlight>
                <a:latin typeface="Georgia"/>
                <a:ea typeface="Georgia"/>
                <a:cs typeface="Georgia"/>
                <a:sym typeface="Georgia"/>
              </a:rPr>
              <a:t>McLeod, S. A. (2019, July 19). What does a box plot tell you? Simply psychology: https://www.simplypsychology.org/boxplots.html</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4" name="Shape 754"/>
        <p:cNvGrpSpPr/>
        <p:nvPr/>
      </p:nvGrpSpPr>
      <p:grpSpPr>
        <a:xfrm>
          <a:off x="0" y="0"/>
          <a:ext cx="0" cy="0"/>
          <a:chOff x="0" y="0"/>
          <a:chExt cx="0" cy="0"/>
        </a:xfrm>
      </p:grpSpPr>
      <p:sp>
        <p:nvSpPr>
          <p:cNvPr id="755" name="Google Shape;755;p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6" name="Google Shape;756;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https://nationalparalegal.edu/slides_new/Math/YK_7e/Slides_05.pdf</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4" name="Shape 774"/>
        <p:cNvGrpSpPr/>
        <p:nvPr/>
      </p:nvGrpSpPr>
      <p:grpSpPr>
        <a:xfrm>
          <a:off x="0" y="0"/>
          <a:ext cx="0" cy="0"/>
          <a:chOff x="0" y="0"/>
          <a:chExt cx="0" cy="0"/>
        </a:xfrm>
      </p:grpSpPr>
      <p:sp>
        <p:nvSpPr>
          <p:cNvPr id="775" name="Google Shape;775;p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6" name="Google Shape;776;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150">
                <a:solidFill>
                  <a:schemeClr val="dk1"/>
                </a:solidFill>
                <a:highlight>
                  <a:srgbClr val="FFFFFF"/>
                </a:highlight>
                <a:latin typeface="Georgia"/>
                <a:ea typeface="Georgia"/>
                <a:cs typeface="Georgia"/>
                <a:sym typeface="Georgia"/>
              </a:rPr>
              <a:t>McLeod, S. A. (2019, July 19). What does a box plot tell you? Simply psychology: https://www.simplypsychology.org/boxplots.html</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 name="Shape 786"/>
        <p:cNvGrpSpPr/>
        <p:nvPr/>
      </p:nvGrpSpPr>
      <p:grpSpPr>
        <a:xfrm>
          <a:off x="0" y="0"/>
          <a:ext cx="0" cy="0"/>
          <a:chOff x="0" y="0"/>
          <a:chExt cx="0" cy="0"/>
        </a:xfrm>
      </p:grpSpPr>
      <p:sp>
        <p:nvSpPr>
          <p:cNvPr id="787" name="Google Shape;787;p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8" name="Google Shape;788;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150">
                <a:solidFill>
                  <a:schemeClr val="dk1"/>
                </a:solidFill>
                <a:highlight>
                  <a:srgbClr val="FFFFFF"/>
                </a:highlight>
                <a:latin typeface="Georgia"/>
                <a:ea typeface="Georgia"/>
                <a:cs typeface="Georgia"/>
                <a:sym typeface="Georgia"/>
              </a:rPr>
              <a:t>McLeod, S. A. (2019, July 19). What does a box plot tell you? Simply psychology: </a:t>
            </a:r>
            <a:r>
              <a:rPr lang="en" sz="1150" u="sng">
                <a:solidFill>
                  <a:schemeClr val="hlink"/>
                </a:solidFill>
                <a:highlight>
                  <a:srgbClr val="FFFFFF"/>
                </a:highlight>
                <a:latin typeface="Georgia"/>
                <a:ea typeface="Georgia"/>
                <a:cs typeface="Georgia"/>
                <a:sym typeface="Georgia"/>
                <a:hlinkClick r:id="rId2"/>
              </a:rPr>
              <a:t>https://www.simplypsychology.org/boxplots.html</a:t>
            </a:r>
            <a:endParaRPr sz="1150">
              <a:solidFill>
                <a:schemeClr val="dk1"/>
              </a:solidFill>
              <a:highlight>
                <a:srgbClr val="FFFFFF"/>
              </a:highlight>
              <a:latin typeface="Georgia"/>
              <a:ea typeface="Georgia"/>
              <a:cs typeface="Georgia"/>
              <a:sym typeface="Georgia"/>
            </a:endParaRPr>
          </a:p>
          <a:p>
            <a:pPr indent="0" lvl="0" marL="0" rtl="0" algn="l">
              <a:lnSpc>
                <a:spcPct val="100000"/>
              </a:lnSpc>
              <a:spcBef>
                <a:spcPts val="0"/>
              </a:spcBef>
              <a:spcAft>
                <a:spcPts val="0"/>
              </a:spcAft>
              <a:buSzPts val="1100"/>
              <a:buNone/>
            </a:pPr>
            <a:r>
              <a:rPr lang="en" sz="1150">
                <a:solidFill>
                  <a:schemeClr val="dk1"/>
                </a:solidFill>
                <a:highlight>
                  <a:srgbClr val="FFFFFF"/>
                </a:highlight>
                <a:latin typeface="Georgia"/>
                <a:ea typeface="Georgia"/>
                <a:cs typeface="Georgia"/>
                <a:sym typeface="Georgia"/>
              </a:rPr>
              <a:t>בימי שלישי ורביעי השונות נמוכה ביותר גם על פי גודל הקופסא וגם על פי אורך הגדרות.</a:t>
            </a:r>
            <a:endParaRPr sz="1150">
              <a:solidFill>
                <a:schemeClr val="dk1"/>
              </a:solidFill>
              <a:highlight>
                <a:srgbClr val="FFFFFF"/>
              </a:highlight>
              <a:latin typeface="Georgia"/>
              <a:ea typeface="Georgia"/>
              <a:cs typeface="Georgia"/>
              <a:sym typeface="Georgia"/>
            </a:endParaRPr>
          </a:p>
          <a:p>
            <a:pPr indent="0" lvl="0" marL="0" rtl="0" algn="l">
              <a:lnSpc>
                <a:spcPct val="100000"/>
              </a:lnSpc>
              <a:spcBef>
                <a:spcPts val="0"/>
              </a:spcBef>
              <a:spcAft>
                <a:spcPts val="0"/>
              </a:spcAft>
              <a:buSzPts val="1100"/>
              <a:buNone/>
            </a:pPr>
            <a:r>
              <a:rPr lang="en" sz="1150">
                <a:solidFill>
                  <a:schemeClr val="dk1"/>
                </a:solidFill>
                <a:highlight>
                  <a:srgbClr val="FFFFFF"/>
                </a:highlight>
                <a:latin typeface="Georgia"/>
                <a:ea typeface="Georgia"/>
                <a:cs typeface="Georgia"/>
                <a:sym typeface="Georgia"/>
              </a:rPr>
              <a:t>ואילו בשישי שבת למשל השונות דומה וגבוהה יותר משאר הימים. גם בשני. </a:t>
            </a:r>
            <a:endParaRPr sz="1150">
              <a:solidFill>
                <a:schemeClr val="dk1"/>
              </a:solidFill>
              <a:highlight>
                <a:srgbClr val="FFFFFF"/>
              </a:highlight>
              <a:latin typeface="Georgia"/>
              <a:ea typeface="Georgia"/>
              <a:cs typeface="Georgia"/>
              <a:sym typeface="Georgia"/>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 name="Shape 797"/>
        <p:cNvGrpSpPr/>
        <p:nvPr/>
      </p:nvGrpSpPr>
      <p:grpSpPr>
        <a:xfrm>
          <a:off x="0" y="0"/>
          <a:ext cx="0" cy="0"/>
          <a:chOff x="0" y="0"/>
          <a:chExt cx="0" cy="0"/>
        </a:xfrm>
      </p:grpSpPr>
      <p:sp>
        <p:nvSpPr>
          <p:cNvPr id="798" name="Google Shape;798;p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9" name="Google Shape;799;p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150">
                <a:solidFill>
                  <a:schemeClr val="dk1"/>
                </a:solidFill>
                <a:highlight>
                  <a:srgbClr val="FFFFFF"/>
                </a:highlight>
                <a:latin typeface="Georgia"/>
                <a:ea typeface="Georgia"/>
                <a:cs typeface="Georgia"/>
                <a:sym typeface="Georgia"/>
              </a:rPr>
              <a:t>McLeod, S. A. (2019, July 19). What does a box plot tell you? Simply psychology: https://www.simplypsychology.org/boxplots.html</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p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6" name="Google Shape;816;p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150">
                <a:solidFill>
                  <a:schemeClr val="dk1"/>
                </a:solidFill>
                <a:highlight>
                  <a:srgbClr val="FFFFFF"/>
                </a:highlight>
                <a:latin typeface="Georgia"/>
                <a:ea typeface="Georgia"/>
                <a:cs typeface="Georgia"/>
                <a:sym typeface="Georgia"/>
              </a:rPr>
              <a:t>https://en.wikipedia.org/wiki/Box_plot</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 name="Shape 823"/>
        <p:cNvGrpSpPr/>
        <p:nvPr/>
      </p:nvGrpSpPr>
      <p:grpSpPr>
        <a:xfrm>
          <a:off x="0" y="0"/>
          <a:ext cx="0" cy="0"/>
          <a:chOff x="0" y="0"/>
          <a:chExt cx="0" cy="0"/>
        </a:xfrm>
      </p:grpSpPr>
      <p:sp>
        <p:nvSpPr>
          <p:cNvPr id="824" name="Google Shape;824;p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5" name="Google Shape;825;p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150" u="sng">
                <a:solidFill>
                  <a:schemeClr val="hlink"/>
                </a:solidFill>
                <a:highlight>
                  <a:srgbClr val="FFFFFF"/>
                </a:highlight>
                <a:latin typeface="Georgia"/>
                <a:ea typeface="Georgia"/>
                <a:cs typeface="Georgia"/>
                <a:sym typeface="Georgia"/>
                <a:hlinkClick r:id="rId2"/>
              </a:rPr>
              <a:t>https://en.wikipedia.org/wiki/Box_plot</a:t>
            </a:r>
            <a:r>
              <a:rPr lang="en" sz="1150">
                <a:solidFill>
                  <a:schemeClr val="dk1"/>
                </a:solidFill>
                <a:highlight>
                  <a:srgbClr val="FFFFFF"/>
                </a:highlight>
                <a:latin typeface="Georgia"/>
                <a:ea typeface="Georgia"/>
                <a:cs typeface="Georgia"/>
                <a:sym typeface="Georgia"/>
              </a:rPr>
              <a:t>.</a:t>
            </a:r>
            <a:endParaRPr sz="1150">
              <a:solidFill>
                <a:schemeClr val="dk1"/>
              </a:solidFill>
              <a:highlight>
                <a:srgbClr val="FFFFFF"/>
              </a:highlight>
              <a:latin typeface="Georgia"/>
              <a:ea typeface="Georgia"/>
              <a:cs typeface="Georgia"/>
              <a:sym typeface="Georgia"/>
            </a:endParaRPr>
          </a:p>
          <a:p>
            <a:pPr indent="0" lvl="0" marL="0" rtl="0" algn="l">
              <a:lnSpc>
                <a:spcPct val="100000"/>
              </a:lnSpc>
              <a:spcBef>
                <a:spcPts val="0"/>
              </a:spcBef>
              <a:spcAft>
                <a:spcPts val="0"/>
              </a:spcAft>
              <a:buSzPts val="1100"/>
              <a:buNone/>
            </a:pPr>
            <a:r>
              <a:rPr lang="en" sz="1150">
                <a:solidFill>
                  <a:schemeClr val="dk1"/>
                </a:solidFill>
                <a:highlight>
                  <a:srgbClr val="FFFFFF"/>
                </a:highlight>
                <a:latin typeface="Georgia"/>
                <a:ea typeface="Georgia"/>
                <a:cs typeface="Georgia"/>
                <a:sym typeface="Georgia"/>
              </a:rPr>
              <a:t>IQR = 75-66 = 9</a:t>
            </a:r>
            <a:endParaRPr sz="1150">
              <a:solidFill>
                <a:schemeClr val="dk1"/>
              </a:solidFill>
              <a:highlight>
                <a:srgbClr val="FFFFFF"/>
              </a:highlight>
              <a:latin typeface="Georgia"/>
              <a:ea typeface="Georgia"/>
              <a:cs typeface="Georgia"/>
              <a:sym typeface="Georgia"/>
            </a:endParaRPr>
          </a:p>
          <a:p>
            <a:pPr indent="0" lvl="0" marL="0" rtl="0" algn="l">
              <a:lnSpc>
                <a:spcPct val="100000"/>
              </a:lnSpc>
              <a:spcBef>
                <a:spcPts val="0"/>
              </a:spcBef>
              <a:spcAft>
                <a:spcPts val="0"/>
              </a:spcAft>
              <a:buSzPts val="1100"/>
              <a:buNone/>
            </a:pPr>
            <a:r>
              <a:rPr lang="en" sz="1150">
                <a:solidFill>
                  <a:schemeClr val="dk1"/>
                </a:solidFill>
                <a:highlight>
                  <a:srgbClr val="FFFFFF"/>
                </a:highlight>
                <a:latin typeface="Georgia"/>
                <a:ea typeface="Georgia"/>
                <a:cs typeface="Georgia"/>
                <a:sym typeface="Georgia"/>
              </a:rPr>
              <a:t>Q3+1.5IQR = 88.5 ,Q1-1.5IQR = 52.5</a:t>
            </a:r>
            <a:endParaRPr sz="1150">
              <a:solidFill>
                <a:schemeClr val="dk1"/>
              </a:solidFill>
              <a:highlight>
                <a:srgbClr val="FFFFFF"/>
              </a:highlight>
              <a:latin typeface="Georgia"/>
              <a:ea typeface="Georgia"/>
              <a:cs typeface="Georgia"/>
              <a:sym typeface="Georgia"/>
            </a:endParaRPr>
          </a:p>
          <a:p>
            <a:pPr indent="0" lvl="0" marL="0" rtl="0" algn="l">
              <a:lnSpc>
                <a:spcPct val="100000"/>
              </a:lnSpc>
              <a:spcBef>
                <a:spcPts val="0"/>
              </a:spcBef>
              <a:spcAft>
                <a:spcPts val="0"/>
              </a:spcAft>
              <a:buSzPts val="1100"/>
              <a:buNone/>
            </a:pPr>
            <a:r>
              <a:rPr lang="en" sz="1150">
                <a:solidFill>
                  <a:schemeClr val="dk1"/>
                </a:solidFill>
                <a:highlight>
                  <a:srgbClr val="FFFFFF"/>
                </a:highlight>
                <a:latin typeface="Georgia"/>
                <a:ea typeface="Georgia"/>
                <a:cs typeface="Georgia"/>
                <a:sym typeface="Georgia"/>
              </a:rPr>
              <a:t>UL = 81, LL = 57</a:t>
            </a:r>
            <a:endParaRPr sz="1150">
              <a:solidFill>
                <a:schemeClr val="dk1"/>
              </a:solidFill>
              <a:highlight>
                <a:srgbClr val="FFFFFF"/>
              </a:highlight>
              <a:latin typeface="Georgia"/>
              <a:ea typeface="Georgia"/>
              <a:cs typeface="Georgia"/>
              <a:sym typeface="Georgia"/>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4" name="Shape 834"/>
        <p:cNvGrpSpPr/>
        <p:nvPr/>
      </p:nvGrpSpPr>
      <p:grpSpPr>
        <a:xfrm>
          <a:off x="0" y="0"/>
          <a:ext cx="0" cy="0"/>
          <a:chOff x="0" y="0"/>
          <a:chExt cx="0" cy="0"/>
        </a:xfrm>
      </p:grpSpPr>
      <p:sp>
        <p:nvSpPr>
          <p:cNvPr id="835" name="Google Shape;835;p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6" name="Google Shape;836;p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150" u="sng">
                <a:solidFill>
                  <a:schemeClr val="hlink"/>
                </a:solidFill>
                <a:highlight>
                  <a:srgbClr val="FFFFFF"/>
                </a:highlight>
                <a:latin typeface="Georgia"/>
                <a:ea typeface="Georgia"/>
                <a:cs typeface="Georgia"/>
                <a:sym typeface="Georgia"/>
                <a:hlinkClick r:id="rId2"/>
              </a:rPr>
              <a:t>https://en.wikipedia.org/wiki/Box_plot</a:t>
            </a:r>
            <a:r>
              <a:rPr lang="en" sz="1150">
                <a:solidFill>
                  <a:schemeClr val="dk1"/>
                </a:solidFill>
                <a:highlight>
                  <a:srgbClr val="FFFFFF"/>
                </a:highlight>
                <a:latin typeface="Georgia"/>
                <a:ea typeface="Georgia"/>
                <a:cs typeface="Georgia"/>
                <a:sym typeface="Georgia"/>
              </a:rPr>
              <a:t>.</a:t>
            </a:r>
            <a:endParaRPr sz="1150">
              <a:solidFill>
                <a:schemeClr val="dk1"/>
              </a:solidFill>
              <a:highlight>
                <a:srgbClr val="FFFFFF"/>
              </a:highlight>
              <a:latin typeface="Georgia"/>
              <a:ea typeface="Georgia"/>
              <a:cs typeface="Georgia"/>
              <a:sym typeface="Georgia"/>
            </a:endParaRPr>
          </a:p>
          <a:p>
            <a:pPr indent="0" lvl="0" marL="0" rtl="0" algn="l">
              <a:lnSpc>
                <a:spcPct val="100000"/>
              </a:lnSpc>
              <a:spcBef>
                <a:spcPts val="0"/>
              </a:spcBef>
              <a:spcAft>
                <a:spcPts val="0"/>
              </a:spcAft>
              <a:buSzPts val="1100"/>
              <a:buNone/>
            </a:pPr>
            <a:r>
              <a:rPr lang="en" sz="1150">
                <a:solidFill>
                  <a:schemeClr val="dk1"/>
                </a:solidFill>
                <a:highlight>
                  <a:srgbClr val="FFFFFF"/>
                </a:highlight>
                <a:latin typeface="Georgia"/>
                <a:ea typeface="Georgia"/>
                <a:cs typeface="Georgia"/>
                <a:sym typeface="Georgia"/>
              </a:rPr>
              <a:t>IQR = 75-66 = 9</a:t>
            </a:r>
            <a:endParaRPr sz="1150">
              <a:solidFill>
                <a:schemeClr val="dk1"/>
              </a:solidFill>
              <a:highlight>
                <a:srgbClr val="FFFFFF"/>
              </a:highlight>
              <a:latin typeface="Georgia"/>
              <a:ea typeface="Georgia"/>
              <a:cs typeface="Georgia"/>
              <a:sym typeface="Georgia"/>
            </a:endParaRPr>
          </a:p>
          <a:p>
            <a:pPr indent="0" lvl="0" marL="0" rtl="0" algn="l">
              <a:lnSpc>
                <a:spcPct val="100000"/>
              </a:lnSpc>
              <a:spcBef>
                <a:spcPts val="0"/>
              </a:spcBef>
              <a:spcAft>
                <a:spcPts val="0"/>
              </a:spcAft>
              <a:buSzPts val="1100"/>
              <a:buNone/>
            </a:pPr>
            <a:r>
              <a:rPr lang="en" sz="1150">
                <a:solidFill>
                  <a:schemeClr val="dk1"/>
                </a:solidFill>
                <a:highlight>
                  <a:srgbClr val="FFFFFF"/>
                </a:highlight>
                <a:latin typeface="Georgia"/>
                <a:ea typeface="Georgia"/>
                <a:cs typeface="Georgia"/>
                <a:sym typeface="Georgia"/>
              </a:rPr>
              <a:t>Q3+1.5IQR = 88.5 ,Q1-1.5IQR = 52.5</a:t>
            </a:r>
            <a:endParaRPr sz="1150">
              <a:solidFill>
                <a:schemeClr val="dk1"/>
              </a:solidFill>
              <a:highlight>
                <a:srgbClr val="FFFFFF"/>
              </a:highlight>
              <a:latin typeface="Georgia"/>
              <a:ea typeface="Georgia"/>
              <a:cs typeface="Georgia"/>
              <a:sym typeface="Georgia"/>
            </a:endParaRPr>
          </a:p>
          <a:p>
            <a:pPr indent="0" lvl="0" marL="0" rtl="0" algn="l">
              <a:lnSpc>
                <a:spcPct val="100000"/>
              </a:lnSpc>
              <a:spcBef>
                <a:spcPts val="0"/>
              </a:spcBef>
              <a:spcAft>
                <a:spcPts val="0"/>
              </a:spcAft>
              <a:buSzPts val="1100"/>
              <a:buNone/>
            </a:pPr>
            <a:r>
              <a:rPr lang="en" sz="1150">
                <a:solidFill>
                  <a:schemeClr val="dk1"/>
                </a:solidFill>
                <a:highlight>
                  <a:srgbClr val="FFFFFF"/>
                </a:highlight>
                <a:latin typeface="Georgia"/>
                <a:ea typeface="Georgia"/>
                <a:cs typeface="Georgia"/>
                <a:sym typeface="Georgia"/>
              </a:rPr>
              <a:t>UL = 79, LL = 57</a:t>
            </a:r>
            <a:endParaRPr sz="1150">
              <a:solidFill>
                <a:schemeClr val="dk1"/>
              </a:solidFill>
              <a:highlight>
                <a:srgbClr val="FFFFFF"/>
              </a:highlight>
              <a:latin typeface="Georgia"/>
              <a:ea typeface="Georgia"/>
              <a:cs typeface="Georgia"/>
              <a:sym typeface="Georgia"/>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5" name="Shape 845"/>
        <p:cNvGrpSpPr/>
        <p:nvPr/>
      </p:nvGrpSpPr>
      <p:grpSpPr>
        <a:xfrm>
          <a:off x="0" y="0"/>
          <a:ext cx="0" cy="0"/>
          <a:chOff x="0" y="0"/>
          <a:chExt cx="0" cy="0"/>
        </a:xfrm>
      </p:grpSpPr>
      <p:sp>
        <p:nvSpPr>
          <p:cNvPr id="846" name="Google Shape;846;p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7" name="Google Shape;847;p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SzPts val="1100"/>
              <a:buNone/>
            </a:pPr>
            <a:r>
              <a:t/>
            </a:r>
            <a:endParaRPr/>
          </a:p>
          <a:p>
            <a:pPr indent="0" lvl="0" marL="0" rtl="1" algn="r">
              <a:lnSpc>
                <a:spcPct val="100000"/>
              </a:lnSpc>
              <a:spcBef>
                <a:spcPts val="0"/>
              </a:spcBef>
              <a:spcAft>
                <a:spcPts val="0"/>
              </a:spcAft>
              <a:buSzPts val="1100"/>
              <a:buNone/>
            </a:pPr>
            <a:r>
              <a:t/>
            </a:r>
            <a:endParaRPr/>
          </a:p>
          <a:p>
            <a:pPr indent="0" lvl="0" marL="0" rtl="1" algn="r">
              <a:lnSpc>
                <a:spcPct val="100000"/>
              </a:lnSpc>
              <a:spcBef>
                <a:spcPts val="0"/>
              </a:spcBef>
              <a:spcAft>
                <a:spcPts val="0"/>
              </a:spcAft>
              <a:buSzPts val="1100"/>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4" name="Shape 854"/>
        <p:cNvGrpSpPr/>
        <p:nvPr/>
      </p:nvGrpSpPr>
      <p:grpSpPr>
        <a:xfrm>
          <a:off x="0" y="0"/>
          <a:ext cx="0" cy="0"/>
          <a:chOff x="0" y="0"/>
          <a:chExt cx="0" cy="0"/>
        </a:xfrm>
      </p:grpSpPr>
      <p:sp>
        <p:nvSpPr>
          <p:cNvPr id="855" name="Google Shape;855;p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6" name="Google Shape;856;p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0" i="0" lang="en" sz="1800" u="none" strike="noStrike">
                <a:solidFill>
                  <a:srgbClr val="000000"/>
                </a:solidFill>
                <a:latin typeface="Arial"/>
                <a:ea typeface="Arial"/>
                <a:cs typeface="Arial"/>
                <a:sym typeface="Arial"/>
              </a:rPr>
              <a:t>https://www.key2stats.com/problem-sets/view-problems/la/1/4119</a:t>
            </a:r>
            <a:endParaRPr b="0"/>
          </a:p>
          <a:p>
            <a:pPr indent="0" lvl="0" marL="158750" rtl="0" algn="l">
              <a:lnSpc>
                <a:spcPct val="100000"/>
              </a:lnSpc>
              <a:spcBef>
                <a:spcPts val="0"/>
              </a:spcBef>
              <a:spcAft>
                <a:spcPts val="0"/>
              </a:spcAft>
              <a:buSzPts val="1100"/>
              <a:buNone/>
            </a:pPr>
            <a:r>
              <a:t/>
            </a:r>
            <a:endParaRPr b="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SzPts val="1100"/>
              <a:buNone/>
            </a:pPr>
            <a:r>
              <a:rPr lang="en"/>
              <a:t>זה לא מגדיר את ההתפלגות באופן מלא, בעיקר frequency distribution, אבל נותן מושג כללי ורוח הדברים. אפשר לדבר על הסתברות ודברים נוספים, אבל לא המטרה כאן. </a:t>
            </a:r>
            <a:endParaRPr/>
          </a:p>
          <a:p>
            <a:pPr indent="0" lvl="0" marL="0" rtl="1" algn="r">
              <a:lnSpc>
                <a:spcPct val="100000"/>
              </a:lnSpc>
              <a:spcBef>
                <a:spcPts val="0"/>
              </a:spcBef>
              <a:spcAft>
                <a:spcPts val="0"/>
              </a:spcAft>
              <a:buSzPts val="1100"/>
              <a:buNone/>
            </a:pPr>
            <a:r>
              <a:rPr lang="en"/>
              <a:t>להרחיב את נושא ההתפלגות, כולל סוגים.</a:t>
            </a:r>
            <a:endParaRPr/>
          </a:p>
          <a:p>
            <a:pPr indent="0" lvl="0" marL="0" rtl="1" algn="r">
              <a:lnSpc>
                <a:spcPct val="100000"/>
              </a:lnSpc>
              <a:spcBef>
                <a:spcPts val="0"/>
              </a:spcBef>
              <a:spcAft>
                <a:spcPts val="0"/>
              </a:spcAft>
              <a:buSzPts val="1100"/>
              <a:buNone/>
            </a:pPr>
            <a:r>
              <a:rPr lang="en"/>
              <a:t>https://nationalparalegal.edu/slides_new/Math/YK_7e/Slides_05.pdf</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8" name="Shape 868"/>
        <p:cNvGrpSpPr/>
        <p:nvPr/>
      </p:nvGrpSpPr>
      <p:grpSpPr>
        <a:xfrm>
          <a:off x="0" y="0"/>
          <a:ext cx="0" cy="0"/>
          <a:chOff x="0" y="0"/>
          <a:chExt cx="0" cy="0"/>
        </a:xfrm>
      </p:grpSpPr>
      <p:sp>
        <p:nvSpPr>
          <p:cNvPr id="869" name="Google Shape;869;p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0" name="Google Shape;870;p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0" i="0" lang="en" sz="1800" u="sng" strike="noStrike">
                <a:solidFill>
                  <a:schemeClr val="hlink"/>
                </a:solidFill>
                <a:latin typeface="Arial"/>
                <a:ea typeface="Arial"/>
                <a:cs typeface="Arial"/>
                <a:sym typeface="Arial"/>
                <a:hlinkClick r:id="rId2"/>
              </a:rPr>
              <a:t>https://www.key2stats.com/problem-sets/view-problems/la/1/4119</a:t>
            </a:r>
            <a:endParaRPr b="0"/>
          </a:p>
          <a:p>
            <a:pPr indent="0" lvl="0" marL="158750" rtl="0" algn="l">
              <a:lnSpc>
                <a:spcPct val="100000"/>
              </a:lnSpc>
              <a:spcBef>
                <a:spcPts val="0"/>
              </a:spcBef>
              <a:spcAft>
                <a:spcPts val="0"/>
              </a:spcAft>
              <a:buSzPts val="1100"/>
              <a:buNone/>
            </a:pPr>
            <a:r>
              <a:rPr b="0" i="0" lang="en" sz="1800" u="none" strike="noStrike">
                <a:solidFill>
                  <a:srgbClr val="000000"/>
                </a:solidFill>
                <a:latin typeface="Arial"/>
                <a:ea typeface="Arial"/>
                <a:cs typeface="Arial"/>
                <a:sym typeface="Arial"/>
              </a:rPr>
              <a:t>יש פה תרגיל טוב באתר.</a:t>
            </a:r>
            <a:endParaRPr b="0"/>
          </a:p>
          <a:p>
            <a:pPr indent="0" lvl="0" marL="158750" rtl="0" algn="l">
              <a:lnSpc>
                <a:spcPct val="100000"/>
              </a:lnSpc>
              <a:spcBef>
                <a:spcPts val="0"/>
              </a:spcBef>
              <a:spcAft>
                <a:spcPts val="0"/>
              </a:spcAft>
              <a:buSzPts val="1100"/>
              <a:buNone/>
            </a:pPr>
            <a:r>
              <a:t/>
            </a:r>
            <a:endParaRPr b="0"/>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2" name="Shape 882"/>
        <p:cNvGrpSpPr/>
        <p:nvPr/>
      </p:nvGrpSpPr>
      <p:grpSpPr>
        <a:xfrm>
          <a:off x="0" y="0"/>
          <a:ext cx="0" cy="0"/>
          <a:chOff x="0" y="0"/>
          <a:chExt cx="0" cy="0"/>
        </a:xfrm>
      </p:grpSpPr>
      <p:sp>
        <p:nvSpPr>
          <p:cNvPr id="883" name="Google Shape;883;p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4" name="Google Shape;884;p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0" i="0" lang="en" sz="1800" u="sng" strike="noStrike">
                <a:solidFill>
                  <a:schemeClr val="hlink"/>
                </a:solidFill>
                <a:latin typeface="Arial"/>
                <a:ea typeface="Arial"/>
                <a:cs typeface="Arial"/>
                <a:sym typeface="Arial"/>
                <a:hlinkClick r:id="rId2"/>
              </a:rPr>
              <a:t>https://nationalparalegal.edu/slides_new/Math/YK_7e/Slides_05.pdf</a:t>
            </a:r>
            <a:endParaRPr b="0"/>
          </a:p>
          <a:p>
            <a:pPr indent="-298450" lvl="0" marL="457200" rtl="0" algn="l">
              <a:lnSpc>
                <a:spcPct val="100000"/>
              </a:lnSpc>
              <a:spcBef>
                <a:spcPts val="0"/>
              </a:spcBef>
              <a:spcAft>
                <a:spcPts val="0"/>
              </a:spcAft>
              <a:buSzPts val="1100"/>
              <a:buChar char="●"/>
            </a:pPr>
            <a:r>
              <a:rPr b="0" i="0" lang="en" sz="1800" u="none" strike="noStrike">
                <a:solidFill>
                  <a:srgbClr val="000000"/>
                </a:solidFill>
                <a:latin typeface="Arial"/>
                <a:ea typeface="Arial"/>
                <a:cs typeface="Arial"/>
                <a:sym typeface="Arial"/>
              </a:rPr>
              <a:t>https://bolt.mph.ufl.edu/6050-6052/unit-1/one-quantitative-variable-introduction/measures-of-spread/</a:t>
            </a:r>
            <a:endParaRPr b="0"/>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7" name="Shape 897"/>
        <p:cNvGrpSpPr/>
        <p:nvPr/>
      </p:nvGrpSpPr>
      <p:grpSpPr>
        <a:xfrm>
          <a:off x="0" y="0"/>
          <a:ext cx="0" cy="0"/>
          <a:chOff x="0" y="0"/>
          <a:chExt cx="0" cy="0"/>
        </a:xfrm>
      </p:grpSpPr>
      <p:sp>
        <p:nvSpPr>
          <p:cNvPr id="898" name="Google Shape;898;p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9" name="Google Shape;899;p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0" i="0" lang="en" sz="1800" u="sng" strike="noStrike">
                <a:solidFill>
                  <a:schemeClr val="hlink"/>
                </a:solidFill>
                <a:latin typeface="Arial"/>
                <a:ea typeface="Arial"/>
                <a:cs typeface="Arial"/>
                <a:sym typeface="Arial"/>
                <a:hlinkClick r:id="rId2"/>
              </a:rPr>
              <a:t>https://nationalparalegal.edu/slides_new/Math/YK_7e/Slides_05.pdf</a:t>
            </a:r>
            <a:endParaRPr b="0"/>
          </a:p>
          <a:p>
            <a:pPr indent="-298450" lvl="0" marL="457200" rtl="0" algn="l">
              <a:lnSpc>
                <a:spcPct val="100000"/>
              </a:lnSpc>
              <a:spcBef>
                <a:spcPts val="0"/>
              </a:spcBef>
              <a:spcAft>
                <a:spcPts val="0"/>
              </a:spcAft>
              <a:buSzPts val="1100"/>
              <a:buChar char="●"/>
            </a:pPr>
            <a:r>
              <a:rPr b="0" i="0" lang="en" sz="1800" u="none" strike="noStrike">
                <a:solidFill>
                  <a:srgbClr val="000000"/>
                </a:solidFill>
                <a:latin typeface="Arial"/>
                <a:ea typeface="Arial"/>
                <a:cs typeface="Arial"/>
                <a:sym typeface="Arial"/>
              </a:rPr>
              <a:t>https://bolt.mph.ufl.edu/6050-6052/unit-1/one-quantitative-variable-introduction/measures-of-spread/</a:t>
            </a:r>
            <a:endParaRPr b="0"/>
          </a:p>
          <a:p>
            <a:pPr indent="-298450" lvl="0" marL="457200" rtl="0" algn="l">
              <a:lnSpc>
                <a:spcPct val="100000"/>
              </a:lnSpc>
              <a:spcBef>
                <a:spcPts val="0"/>
              </a:spcBef>
              <a:spcAft>
                <a:spcPts val="0"/>
              </a:spcAft>
              <a:buSzPts val="1100"/>
              <a:buChar char="●"/>
            </a:pPr>
            <a:br>
              <a:rPr lang="en"/>
            </a:b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5" name="Shape 905"/>
        <p:cNvGrpSpPr/>
        <p:nvPr/>
      </p:nvGrpSpPr>
      <p:grpSpPr>
        <a:xfrm>
          <a:off x="0" y="0"/>
          <a:ext cx="0" cy="0"/>
          <a:chOff x="0" y="0"/>
          <a:chExt cx="0" cy="0"/>
        </a:xfrm>
      </p:grpSpPr>
      <p:sp>
        <p:nvSpPr>
          <p:cNvPr id="906" name="Google Shape;906;p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7" name="Google Shape;907;p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SzPts val="1100"/>
              <a:buNone/>
            </a:pPr>
            <a:r>
              <a:t/>
            </a:r>
            <a:endParaRPr/>
          </a:p>
          <a:p>
            <a:pPr indent="0" lvl="0" marL="158750" rtl="1" algn="r">
              <a:lnSpc>
                <a:spcPct val="100000"/>
              </a:lnSpc>
              <a:spcBef>
                <a:spcPts val="0"/>
              </a:spcBef>
              <a:spcAft>
                <a:spcPts val="0"/>
              </a:spcAft>
              <a:buSzPts val="1100"/>
              <a:buNone/>
            </a:pPr>
            <a:r>
              <a:rPr b="0" i="0" lang="en" sz="1800" u="none" strike="noStrike">
                <a:solidFill>
                  <a:srgbClr val="000000"/>
                </a:solidFill>
                <a:latin typeface="Arial"/>
                <a:ea typeface="Arial"/>
                <a:cs typeface="Arial"/>
                <a:sym typeface="Arial"/>
              </a:rPr>
              <a:t>https://campus.gov.il/course/aac-acd-aac-descriptive-statistics-he/</a:t>
            </a:r>
            <a:endParaRPr b="0"/>
          </a:p>
          <a:p>
            <a:pPr indent="-298450" lvl="0" marL="457200" rtl="0" algn="l">
              <a:lnSpc>
                <a:spcPct val="100000"/>
              </a:lnSpc>
              <a:spcBef>
                <a:spcPts val="0"/>
              </a:spcBef>
              <a:spcAft>
                <a:spcPts val="0"/>
              </a:spcAft>
              <a:buSzPts val="1100"/>
              <a:buChar char="●"/>
            </a:pPr>
            <a:br>
              <a:rPr lang="en"/>
            </a:br>
            <a:endParaRPr/>
          </a:p>
          <a:p>
            <a:pPr indent="0" lvl="0" marL="0" rtl="1" algn="r">
              <a:lnSpc>
                <a:spcPct val="100000"/>
              </a:lnSpc>
              <a:spcBef>
                <a:spcPts val="0"/>
              </a:spcBef>
              <a:spcAft>
                <a:spcPts val="0"/>
              </a:spcAft>
              <a:buSzPts val="1100"/>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4" name="Shape 914"/>
        <p:cNvGrpSpPr/>
        <p:nvPr/>
      </p:nvGrpSpPr>
      <p:grpSpPr>
        <a:xfrm>
          <a:off x="0" y="0"/>
          <a:ext cx="0" cy="0"/>
          <a:chOff x="0" y="0"/>
          <a:chExt cx="0" cy="0"/>
        </a:xfrm>
      </p:grpSpPr>
      <p:sp>
        <p:nvSpPr>
          <p:cNvPr id="915" name="Google Shape;915;p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6" name="Google Shape;916;p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https://bolt.mph.ufl.edu/6050-6052/unit-1/one-quantitative-variable-introduction/measures-of-spread/</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 name="Google Shape;15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7" name="Google Shape;167;p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 name="Shape 9"/>
        <p:cNvGrpSpPr/>
        <p:nvPr/>
      </p:nvGrpSpPr>
      <p:grpSpPr>
        <a:xfrm>
          <a:off x="0" y="0"/>
          <a:ext cx="0" cy="0"/>
          <a:chOff x="0" y="0"/>
          <a:chExt cx="0" cy="0"/>
        </a:xfrm>
      </p:grpSpPr>
      <p:sp>
        <p:nvSpPr>
          <p:cNvPr id="10" name="Google Shape;10;p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 name="Google Shape;11;p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5" name="Google Shape;45;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2"/>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1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9" name="Google Shape;49;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ותוכן"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rtl="1" algn="ctr">
              <a:lnSpc>
                <a:spcPct val="100000"/>
              </a:lnSpc>
              <a:spcBef>
                <a:spcPts val="0"/>
              </a:spcBef>
              <a:spcAft>
                <a:spcPts val="0"/>
              </a:spcAft>
              <a:buSzPts val="2800"/>
              <a:buNone/>
              <a:defRPr/>
            </a:lvl1pPr>
            <a:lvl2pPr lvl="1" rtl="1" algn="ctr">
              <a:lnSpc>
                <a:spcPct val="100000"/>
              </a:lnSpc>
              <a:spcBef>
                <a:spcPts val="0"/>
              </a:spcBef>
              <a:spcAft>
                <a:spcPts val="0"/>
              </a:spcAft>
              <a:buSzPts val="2800"/>
              <a:buNone/>
              <a:defRPr/>
            </a:lvl2pPr>
            <a:lvl3pPr lvl="2" rtl="1" algn="ctr">
              <a:lnSpc>
                <a:spcPct val="100000"/>
              </a:lnSpc>
              <a:spcBef>
                <a:spcPts val="0"/>
              </a:spcBef>
              <a:spcAft>
                <a:spcPts val="0"/>
              </a:spcAft>
              <a:buSzPts val="2800"/>
              <a:buNone/>
              <a:defRPr/>
            </a:lvl3pPr>
            <a:lvl4pPr lvl="3" rtl="1" algn="ctr">
              <a:lnSpc>
                <a:spcPct val="100000"/>
              </a:lnSpc>
              <a:spcBef>
                <a:spcPts val="0"/>
              </a:spcBef>
              <a:spcAft>
                <a:spcPts val="0"/>
              </a:spcAft>
              <a:buSzPts val="2800"/>
              <a:buNone/>
              <a:defRPr/>
            </a:lvl4pPr>
            <a:lvl5pPr lvl="4" rtl="1" algn="ctr">
              <a:lnSpc>
                <a:spcPct val="100000"/>
              </a:lnSpc>
              <a:spcBef>
                <a:spcPts val="0"/>
              </a:spcBef>
              <a:spcAft>
                <a:spcPts val="0"/>
              </a:spcAft>
              <a:buSzPts val="2800"/>
              <a:buNone/>
              <a:defRPr/>
            </a:lvl5pPr>
            <a:lvl6pPr lvl="5" rtl="1" algn="ctr">
              <a:lnSpc>
                <a:spcPct val="100000"/>
              </a:lnSpc>
              <a:spcBef>
                <a:spcPts val="0"/>
              </a:spcBef>
              <a:spcAft>
                <a:spcPts val="0"/>
              </a:spcAft>
              <a:buSzPts val="2800"/>
              <a:buNone/>
              <a:defRPr/>
            </a:lvl6pPr>
            <a:lvl7pPr lvl="6" rtl="1" algn="ctr">
              <a:lnSpc>
                <a:spcPct val="100000"/>
              </a:lnSpc>
              <a:spcBef>
                <a:spcPts val="0"/>
              </a:spcBef>
              <a:spcAft>
                <a:spcPts val="0"/>
              </a:spcAft>
              <a:buSzPts val="2800"/>
              <a:buNone/>
              <a:defRPr/>
            </a:lvl7pPr>
            <a:lvl8pPr lvl="7" rtl="1" algn="ctr">
              <a:lnSpc>
                <a:spcPct val="100000"/>
              </a:lnSpc>
              <a:spcBef>
                <a:spcPts val="0"/>
              </a:spcBef>
              <a:spcAft>
                <a:spcPts val="0"/>
              </a:spcAft>
              <a:buSzPts val="2800"/>
              <a:buNone/>
              <a:defRPr/>
            </a:lvl8pPr>
            <a:lvl9pPr lvl="8" rtl="1" algn="ctr">
              <a:lnSpc>
                <a:spcPct val="100000"/>
              </a:lnSpc>
              <a:spcBef>
                <a:spcPts val="0"/>
              </a:spcBef>
              <a:spcAft>
                <a:spcPts val="0"/>
              </a:spcAft>
              <a:buSzPts val="2800"/>
              <a:buNone/>
              <a:defRPr/>
            </a:lvl9pPr>
          </a:lstStyle>
          <a:p/>
        </p:txBody>
      </p:sp>
      <p:sp>
        <p:nvSpPr>
          <p:cNvPr id="52" name="Google Shape;52;p13"/>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Autofit/>
          </a:bodyPr>
          <a:lstStyle>
            <a:lvl1pPr indent="-342900" lvl="0" marL="457200" rtl="1" algn="r">
              <a:lnSpc>
                <a:spcPct val="115000"/>
              </a:lnSpc>
              <a:spcBef>
                <a:spcPts val="360"/>
              </a:spcBef>
              <a:spcAft>
                <a:spcPts val="0"/>
              </a:spcAft>
              <a:buClr>
                <a:schemeClr val="dk1"/>
              </a:buClr>
              <a:buSzPts val="1800"/>
              <a:buChar char="●"/>
              <a:defRPr/>
            </a:lvl1pPr>
            <a:lvl2pPr indent="-342900" lvl="1" marL="914400" rtl="1" algn="r">
              <a:lnSpc>
                <a:spcPct val="115000"/>
              </a:lnSpc>
              <a:spcBef>
                <a:spcPts val="360"/>
              </a:spcBef>
              <a:spcAft>
                <a:spcPts val="0"/>
              </a:spcAft>
              <a:buClr>
                <a:schemeClr val="dk1"/>
              </a:buClr>
              <a:buSzPts val="1800"/>
              <a:buChar char="○"/>
              <a:defRPr/>
            </a:lvl2pPr>
            <a:lvl3pPr indent="-342900" lvl="2" marL="1371600" rtl="1" algn="r">
              <a:lnSpc>
                <a:spcPct val="115000"/>
              </a:lnSpc>
              <a:spcBef>
                <a:spcPts val="360"/>
              </a:spcBef>
              <a:spcAft>
                <a:spcPts val="0"/>
              </a:spcAft>
              <a:buClr>
                <a:schemeClr val="dk1"/>
              </a:buClr>
              <a:buSzPts val="1800"/>
              <a:buChar char="■"/>
              <a:defRPr/>
            </a:lvl3pPr>
            <a:lvl4pPr indent="-342900" lvl="3" marL="1828800" rtl="1" algn="r">
              <a:lnSpc>
                <a:spcPct val="115000"/>
              </a:lnSpc>
              <a:spcBef>
                <a:spcPts val="360"/>
              </a:spcBef>
              <a:spcAft>
                <a:spcPts val="0"/>
              </a:spcAft>
              <a:buClr>
                <a:schemeClr val="dk1"/>
              </a:buClr>
              <a:buSzPts val="1800"/>
              <a:buChar char="●"/>
              <a:defRPr/>
            </a:lvl4pPr>
            <a:lvl5pPr indent="-342900" lvl="4" marL="2286000" rtl="1" algn="r">
              <a:lnSpc>
                <a:spcPct val="115000"/>
              </a:lnSpc>
              <a:spcBef>
                <a:spcPts val="360"/>
              </a:spcBef>
              <a:spcAft>
                <a:spcPts val="0"/>
              </a:spcAft>
              <a:buClr>
                <a:schemeClr val="dk1"/>
              </a:buClr>
              <a:buSzPts val="1800"/>
              <a:buChar char="○"/>
              <a:defRPr/>
            </a:lvl5pPr>
            <a:lvl6pPr indent="-342900" lvl="5" marL="2743200" rtl="1" algn="r">
              <a:lnSpc>
                <a:spcPct val="115000"/>
              </a:lnSpc>
              <a:spcBef>
                <a:spcPts val="360"/>
              </a:spcBef>
              <a:spcAft>
                <a:spcPts val="0"/>
              </a:spcAft>
              <a:buClr>
                <a:schemeClr val="dk1"/>
              </a:buClr>
              <a:buSzPts val="1800"/>
              <a:buChar char="■"/>
              <a:defRPr/>
            </a:lvl6pPr>
            <a:lvl7pPr indent="-342900" lvl="6" marL="3200400" rtl="1" algn="r">
              <a:lnSpc>
                <a:spcPct val="115000"/>
              </a:lnSpc>
              <a:spcBef>
                <a:spcPts val="1200"/>
              </a:spcBef>
              <a:spcAft>
                <a:spcPts val="0"/>
              </a:spcAft>
              <a:buClr>
                <a:schemeClr val="dk1"/>
              </a:buClr>
              <a:buSzPts val="1800"/>
              <a:buChar char="●"/>
              <a:defRPr/>
            </a:lvl7pPr>
            <a:lvl8pPr indent="-342900" lvl="7" marL="3657600" rtl="1" algn="r">
              <a:lnSpc>
                <a:spcPct val="115000"/>
              </a:lnSpc>
              <a:spcBef>
                <a:spcPts val="1200"/>
              </a:spcBef>
              <a:spcAft>
                <a:spcPts val="0"/>
              </a:spcAft>
              <a:buClr>
                <a:schemeClr val="dk1"/>
              </a:buClr>
              <a:buSzPts val="1800"/>
              <a:buChar char="○"/>
              <a:defRPr/>
            </a:lvl8pPr>
            <a:lvl9pPr indent="-342900" lvl="8" marL="4114800" rtl="1" algn="r">
              <a:lnSpc>
                <a:spcPct val="115000"/>
              </a:lnSpc>
              <a:spcBef>
                <a:spcPts val="1200"/>
              </a:spcBef>
              <a:spcAft>
                <a:spcPts val="1200"/>
              </a:spcAft>
              <a:buClr>
                <a:schemeClr val="dk1"/>
              </a:buClr>
              <a:buSzPts val="1800"/>
              <a:buChar char="■"/>
              <a:defRPr/>
            </a:lvl9pPr>
          </a:lstStyle>
          <a:p/>
        </p:txBody>
      </p:sp>
      <p:sp>
        <p:nvSpPr>
          <p:cNvPr id="53" name="Google Shape;53;p13"/>
          <p:cNvSpPr txBox="1"/>
          <p:nvPr>
            <p:ph idx="10" type="dt"/>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0" i="0" sz="1200" u="none" cap="none" strike="noStrike">
                <a:solidFill>
                  <a:srgbClr val="898989"/>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4" name="Google Shape;54;p13"/>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5" name="Google Shape;55;p13"/>
          <p:cNvSpPr txBox="1"/>
          <p:nvPr>
            <p:ph idx="12" type="sldNum"/>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1"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1"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1"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1"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1"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1"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1"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1"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1"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1" algn="l">
              <a:spcBef>
                <a:spcPts val="0"/>
              </a:spcBef>
              <a:spcAft>
                <a:spcPts val="0"/>
              </a:spcAft>
              <a:buNone/>
            </a:pPr>
            <a:fld id="{00000000-1234-1234-1234-123412341234}" type="slidenum">
              <a:rPr lang="en"/>
              <a:t>‹#›</a:t>
            </a:fld>
            <a:endParaRPr sz="1000">
              <a:solidFill>
                <a:schemeClr val="dk2"/>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 name="Shape 13"/>
        <p:cNvGrpSpPr/>
        <p:nvPr/>
      </p:nvGrpSpPr>
      <p:grpSpPr>
        <a:xfrm>
          <a:off x="0" y="0"/>
          <a:ext cx="0" cy="0"/>
          <a:chOff x="0" y="0"/>
          <a:chExt cx="0" cy="0"/>
        </a:xfrm>
      </p:grpSpPr>
      <p:sp>
        <p:nvSpPr>
          <p:cNvPr id="14" name="Google Shape;14;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 name="Shape 15"/>
        <p:cNvGrpSpPr/>
        <p:nvPr/>
      </p:nvGrpSpPr>
      <p:grpSpPr>
        <a:xfrm>
          <a:off x="0" y="0"/>
          <a:ext cx="0" cy="0"/>
          <a:chOff x="0" y="0"/>
          <a:chExt cx="0" cy="0"/>
        </a:xfrm>
      </p:grpSpPr>
      <p:sp>
        <p:nvSpPr>
          <p:cNvPr id="16" name="Google Shape;16;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 name="Google Shape;17;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8" name="Shape 18"/>
        <p:cNvGrpSpPr/>
        <p:nvPr/>
      </p:nvGrpSpPr>
      <p:grpSpPr>
        <a:xfrm>
          <a:off x="0" y="0"/>
          <a:ext cx="0" cy="0"/>
          <a:chOff x="0" y="0"/>
          <a:chExt cx="0" cy="0"/>
        </a:xfrm>
      </p:grpSpPr>
      <p:sp>
        <p:nvSpPr>
          <p:cNvPr id="19" name="Google Shape;19;p5"/>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0" name="Google Shape;20;p5"/>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1" name="Google Shape;21;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 name="Shape 22"/>
        <p:cNvGrpSpPr/>
        <p:nvPr/>
      </p:nvGrpSpPr>
      <p:grpSpPr>
        <a:xfrm>
          <a:off x="0" y="0"/>
          <a:ext cx="0" cy="0"/>
          <a:chOff x="0" y="0"/>
          <a:chExt cx="0" cy="0"/>
        </a:xfrm>
      </p:grpSpPr>
      <p:sp>
        <p:nvSpPr>
          <p:cNvPr id="23" name="Google Shape;23;p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4" name="Google Shape;24;p6"/>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5" name="Google Shape;25;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6" name="Shape 26"/>
        <p:cNvGrpSpPr/>
        <p:nvPr/>
      </p:nvGrpSpPr>
      <p:grpSpPr>
        <a:xfrm>
          <a:off x="0" y="0"/>
          <a:ext cx="0" cy="0"/>
          <a:chOff x="0" y="0"/>
          <a:chExt cx="0" cy="0"/>
        </a:xfrm>
      </p:grpSpPr>
      <p:sp>
        <p:nvSpPr>
          <p:cNvPr id="27" name="Google Shape;27;p7"/>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8" name="Google Shape;28;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9" name="Shape 29"/>
        <p:cNvGrpSpPr/>
        <p:nvPr/>
      </p:nvGrpSpPr>
      <p:grpSpPr>
        <a:xfrm>
          <a:off x="0" y="0"/>
          <a:ext cx="0" cy="0"/>
          <a:chOff x="0" y="0"/>
          <a:chExt cx="0" cy="0"/>
        </a:xfrm>
      </p:grpSpPr>
      <p:sp>
        <p:nvSpPr>
          <p:cNvPr id="30" name="Google Shape;30;p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1" name="Google Shape;31;p8"/>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2" name="Google Shape;32;p8"/>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3" name="Google Shape;33;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6" name="Google Shape;36;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1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1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0" name="Google Shape;40;p1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1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2" name="Google Shape;42;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docs.google.com/document/d/17xoTcOrMwoNhF8nPmoeEOGqDt1ezhNmh/edit?usp=share_link&amp;ouid=116051332480468134562&amp;rtpof=true&amp;sd=true" TargetMode="External"/><Relationship Id="rId4" Type="http://schemas.openxmlformats.org/officeDocument/2006/relationships/image" Target="../media/image7.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7.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4.png"/><Relationship Id="rId4" Type="http://schemas.openxmlformats.org/officeDocument/2006/relationships/image" Target="../media/image6.png"/><Relationship Id="rId5"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s://www.khanacademy.org/math/probability/xa88397b6:display-quantitative" TargetMode="Externa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2.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9.png"/><Relationship Id="rId4" Type="http://schemas.openxmlformats.org/officeDocument/2006/relationships/image" Target="../media/image11.png"/><Relationship Id="rId5"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5.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7.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2.png"/><Relationship Id="rId4" Type="http://schemas.openxmlformats.org/officeDocument/2006/relationships/image" Target="../media/image22.png"/><Relationship Id="rId5"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6.png"/><Relationship Id="rId4" Type="http://schemas.openxmlformats.org/officeDocument/2006/relationships/image" Target="../media/image20.png"/><Relationship Id="rId5"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1.png"/><Relationship Id="rId4" Type="http://schemas.openxmlformats.org/officeDocument/2006/relationships/image" Target="../media/image10.png"/><Relationship Id="rId5" Type="http://schemas.openxmlformats.org/officeDocument/2006/relationships/image" Target="../media/image13.png"/><Relationship Id="rId6"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2.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8.png"/><Relationship Id="rId4" Type="http://schemas.openxmlformats.org/officeDocument/2006/relationships/image" Target="../media/image18.png"/><Relationship Id="rId5"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4.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4.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46.png"/><Relationship Id="rId4" Type="http://schemas.openxmlformats.org/officeDocument/2006/relationships/image" Target="../media/image36.png"/><Relationship Id="rId5" Type="http://schemas.openxmlformats.org/officeDocument/2006/relationships/image" Target="../media/image26.png"/><Relationship Id="rId6" Type="http://schemas.openxmlformats.org/officeDocument/2006/relationships/image" Target="../media/image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46.png"/><Relationship Id="rId4" Type="http://schemas.openxmlformats.org/officeDocument/2006/relationships/image" Target="../media/image36.png"/><Relationship Id="rId5" Type="http://schemas.openxmlformats.org/officeDocument/2006/relationships/image" Target="../media/image39.png"/><Relationship Id="rId6" Type="http://schemas.openxmlformats.org/officeDocument/2006/relationships/image" Target="../media/image31.png"/><Relationship Id="rId7" Type="http://schemas.openxmlformats.org/officeDocument/2006/relationships/image" Target="../media/image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6.png"/><Relationship Id="rId4" Type="http://schemas.openxmlformats.org/officeDocument/2006/relationships/image" Target="../media/image45.png"/><Relationship Id="rId5" Type="http://schemas.openxmlformats.org/officeDocument/2006/relationships/image" Target="../media/image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9.png"/><Relationship Id="rId4" Type="http://schemas.openxmlformats.org/officeDocument/2006/relationships/image" Target="../media/image31.png"/><Relationship Id="rId5"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40.png"/><Relationship Id="rId4" Type="http://schemas.openxmlformats.org/officeDocument/2006/relationships/image" Target="../media/image43.png"/><Relationship Id="rId5" Type="http://schemas.openxmlformats.org/officeDocument/2006/relationships/image" Target="../media/image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hyperlink" Target="http://www.youtube.com/watch?v=5sQAod4-az8" TargetMode="External"/><Relationship Id="rId4" Type="http://schemas.openxmlformats.org/officeDocument/2006/relationships/image" Target="../media/image59.jpg"/><Relationship Id="rId5" Type="http://schemas.openxmlformats.org/officeDocument/2006/relationships/image" Target="../media/image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hyperlink" Target="http://www.youtube.com/watch?v=5qiHUGIVQIs" TargetMode="External"/><Relationship Id="rId4" Type="http://schemas.openxmlformats.org/officeDocument/2006/relationships/image" Target="../media/image51.jpg"/><Relationship Id="rId5" Type="http://schemas.openxmlformats.org/officeDocument/2006/relationships/image" Target="../media/image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image" Target="../media/image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hyperlink" Target="https://youtu.be/LJc27IBt_NE" TargetMode="External"/><Relationship Id="rId4" Type="http://schemas.openxmlformats.org/officeDocument/2006/relationships/hyperlink" Target="https://youtu.be/uz9aHztf1Eg" TargetMode="External"/><Relationship Id="rId5" Type="http://schemas.openxmlformats.org/officeDocument/2006/relationships/hyperlink" Target="https://www.khanacademy.org/math/statistics-probability/summarizing-quantitative-data" TargetMode="External"/><Relationship Id="rId6" Type="http://schemas.openxmlformats.org/officeDocument/2006/relationships/hyperlink" Target="https://www.khanacademy.org/math/probability/xa88397b6:display-quantitative" TargetMode="External"/><Relationship Id="rId7" Type="http://schemas.openxmlformats.org/officeDocument/2006/relationships/image" Target="../media/image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57.png"/><Relationship Id="rId4" Type="http://schemas.openxmlformats.org/officeDocument/2006/relationships/hyperlink" Target="https://docs.google.com/forms/d/e/1FAIpQLSft17KJ9d3FkNfZJPm6QGIhDpgdne_6TPh3tbhdTIj13KKLUQ/viewform" TargetMode="External"/><Relationship Id="rId5" Type="http://schemas.openxmlformats.org/officeDocument/2006/relationships/image" Target="../media/image41.jpg"/><Relationship Id="rId6" Type="http://schemas.openxmlformats.org/officeDocument/2006/relationships/image" Target="../media/image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hyperlink" Target="https://lo.cet.ac.il/player/?document=589f306e-d1f9-457c-abae-6fb85b6c6644&amp;language=he&amp;options=nobar#pageId=page_4" TargetMode="External"/><Relationship Id="rId4" Type="http://schemas.openxmlformats.org/officeDocument/2006/relationships/hyperlink" Target="https://lo.cet.ac.il/player/?document=589f306e-d1f9-457c-abae-6fb85b6c6644&amp;language=he&amp;options=nobar#pageId=page_4" TargetMode="External"/><Relationship Id="rId5"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52.png"/><Relationship Id="rId4" Type="http://schemas.openxmlformats.org/officeDocument/2006/relationships/image" Target="../media/image55.png"/><Relationship Id="rId5" Type="http://schemas.openxmlformats.org/officeDocument/2006/relationships/image" Target="../media/image56.png"/><Relationship Id="rId6" Type="http://schemas.openxmlformats.org/officeDocument/2006/relationships/image" Target="../media/image30.png"/><Relationship Id="rId7" Type="http://schemas.openxmlformats.org/officeDocument/2006/relationships/image" Target="../media/image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53.png"/><Relationship Id="rId4" Type="http://schemas.openxmlformats.org/officeDocument/2006/relationships/image" Target="../media/image55.png"/><Relationship Id="rId5" Type="http://schemas.openxmlformats.org/officeDocument/2006/relationships/image" Target="../media/image52.png"/><Relationship Id="rId6" Type="http://schemas.openxmlformats.org/officeDocument/2006/relationships/image" Target="../media/image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58.png"/><Relationship Id="rId4" Type="http://schemas.openxmlformats.org/officeDocument/2006/relationships/image" Target="../media/image55.png"/><Relationship Id="rId5" Type="http://schemas.openxmlformats.org/officeDocument/2006/relationships/image" Target="../media/image52.png"/><Relationship Id="rId6" Type="http://schemas.openxmlformats.org/officeDocument/2006/relationships/image" Target="../media/image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77.png"/><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68.jpg"/><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71.png"/><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61.png"/><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hyperlink" Target="https://youtu.be/lAnxndK5lD8" TargetMode="External"/><Relationship Id="rId4" Type="http://schemas.openxmlformats.org/officeDocument/2006/relationships/hyperlink" Target="https://www.khanacademy.org/math/probability/xa88397b6:display-quantitative" TargetMode="External"/><Relationship Id="rId5" Type="http://schemas.openxmlformats.org/officeDocument/2006/relationships/slide" Target="/ppt/slides/slide34.xml"/><Relationship Id="rId6" Type="http://schemas.openxmlformats.org/officeDocument/2006/relationships/image" Target="../media/image70.png"/><Relationship Id="rId7" Type="http://schemas.openxmlformats.org/officeDocument/2006/relationships/image" Target="../media/image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62.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s://www.khanacademy.org/math/ap-statistics/analyzing-categorical-ap/xfb5d8e68:language-variation-variables/e/individuals-variables-categorical-quantitative-data?modal=1" TargetMode="Externa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69.png"/><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54.png"/><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76.png"/><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 Id="rId3" Type="http://schemas.openxmlformats.org/officeDocument/2006/relationships/image" Target="../media/image66.png"/><Relationship Id="rId4" Type="http://schemas.openxmlformats.org/officeDocument/2006/relationships/image" Target="../media/image2.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 Id="rId3" Type="http://schemas.openxmlformats.org/officeDocument/2006/relationships/image" Target="../media/image2.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 Id="rId3" Type="http://schemas.openxmlformats.org/officeDocument/2006/relationships/image" Target="../media/image65.png"/><Relationship Id="rId4" Type="http://schemas.openxmlformats.org/officeDocument/2006/relationships/image" Target="../media/image2.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 Id="rId3" Type="http://schemas.openxmlformats.org/officeDocument/2006/relationships/image" Target="../media/image63.png"/><Relationship Id="rId4" Type="http://schemas.openxmlformats.org/officeDocument/2006/relationships/image" Target="../media/image2.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 Id="rId3" Type="http://schemas.openxmlformats.org/officeDocument/2006/relationships/hyperlink" Target="https://www.khanacademy.org/math/probability/xa88397b6:display-quantitative" TargetMode="External"/><Relationship Id="rId4" Type="http://schemas.openxmlformats.org/officeDocument/2006/relationships/image" Target="../media/image2.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 Id="rId3" Type="http://schemas.openxmlformats.org/officeDocument/2006/relationships/image" Target="../media/image60.png"/><Relationship Id="rId4" Type="http://schemas.openxmlformats.org/officeDocument/2006/relationships/image" Target="../media/image64.png"/><Relationship Id="rId5"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 Id="rId3" Type="http://schemas.openxmlformats.org/officeDocument/2006/relationships/image" Target="../media/image64.png"/><Relationship Id="rId4" Type="http://schemas.openxmlformats.org/officeDocument/2006/relationships/image" Target="../media/image74.png"/><Relationship Id="rId5" Type="http://schemas.openxmlformats.org/officeDocument/2006/relationships/image" Target="../media/image2.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 Id="rId3" Type="http://schemas.openxmlformats.org/officeDocument/2006/relationships/image" Target="../media/image72.png"/><Relationship Id="rId4" Type="http://schemas.openxmlformats.org/officeDocument/2006/relationships/image" Target="../media/image75.png"/><Relationship Id="rId5" Type="http://schemas.openxmlformats.org/officeDocument/2006/relationships/image" Target="../media/image73.png"/><Relationship Id="rId6" Type="http://schemas.openxmlformats.org/officeDocument/2006/relationships/image" Target="../media/image2.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 Id="rId3" Type="http://schemas.openxmlformats.org/officeDocument/2006/relationships/image" Target="../media/image2.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 Id="rId3" Type="http://schemas.openxmlformats.org/officeDocument/2006/relationships/hyperlink" Target="https://youtu.be/VUocqg8HwUk" TargetMode="External"/><Relationship Id="rId4" Type="http://schemas.openxmlformats.org/officeDocument/2006/relationships/hyperlink" Target="https://www.khanacademy.org/math/statistics-probability/summarizing-quantitative-data/variance-standard-deviation-population/a/introduction-to-standard-deviation" TargetMode="External"/><Relationship Id="rId5" Type="http://schemas.openxmlformats.org/officeDocument/2006/relationships/image" Target="../media/image2.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p14">
            <a:hlinkClick r:id="rId3"/>
          </p:cNvPr>
          <p:cNvPicPr preferRelativeResize="0"/>
          <p:nvPr/>
        </p:nvPicPr>
        <p:blipFill rotWithShape="1">
          <a:blip r:embed="rId4">
            <a:alphaModFix/>
          </a:blip>
          <a:srcRect b="0" l="0" r="0" t="0"/>
          <a:stretch/>
        </p:blipFill>
        <p:spPr>
          <a:xfrm>
            <a:off x="6878900" y="2616675"/>
            <a:ext cx="1687226" cy="1687226"/>
          </a:xfrm>
          <a:prstGeom prst="rect">
            <a:avLst/>
          </a:prstGeom>
          <a:noFill/>
          <a:ln>
            <a:noFill/>
          </a:ln>
        </p:spPr>
      </p:pic>
      <p:sp>
        <p:nvSpPr>
          <p:cNvPr id="61" name="Google Shape;61;p14"/>
          <p:cNvSpPr txBox="1"/>
          <p:nvPr>
            <p:ph type="title"/>
          </p:nvPr>
        </p:nvSpPr>
        <p:spPr>
          <a:xfrm>
            <a:off x="1635200" y="1376625"/>
            <a:ext cx="6055200" cy="860700"/>
          </a:xfrm>
          <a:prstGeom prst="rect">
            <a:avLst/>
          </a:prstGeom>
          <a:noFill/>
          <a:ln>
            <a:noFill/>
          </a:ln>
        </p:spPr>
        <p:txBody>
          <a:bodyPr anchorCtr="0" anchor="t" bIns="91425" lIns="91425" spcFirstLastPara="1" rIns="91425" wrap="square" tIns="91425">
            <a:noAutofit/>
          </a:bodyPr>
          <a:lstStyle/>
          <a:p>
            <a:pPr indent="0" lvl="0" marL="0" rtl="1" algn="ctr">
              <a:lnSpc>
                <a:spcPct val="100000"/>
              </a:lnSpc>
              <a:spcBef>
                <a:spcPts val="0"/>
              </a:spcBef>
              <a:spcAft>
                <a:spcPts val="0"/>
              </a:spcAft>
              <a:buSzPts val="2800"/>
              <a:buNone/>
            </a:pPr>
            <a:r>
              <a:rPr lang="en" sz="4800"/>
              <a:t>מדדי מרכז ומדדי פיזור</a:t>
            </a:r>
            <a:endParaRPr sz="2400">
              <a:solidFill>
                <a:srgbClr val="0000FF"/>
              </a:solidFill>
            </a:endParaRPr>
          </a:p>
        </p:txBody>
      </p:sp>
      <p:sp>
        <p:nvSpPr>
          <p:cNvPr id="62" name="Google Shape;62;p14"/>
          <p:cNvSpPr txBox="1"/>
          <p:nvPr/>
        </p:nvSpPr>
        <p:spPr>
          <a:xfrm>
            <a:off x="7550325" y="3934600"/>
            <a:ext cx="1015800" cy="369300"/>
          </a:xfrm>
          <a:prstGeom prst="rect">
            <a:avLst/>
          </a:prstGeom>
          <a:noFill/>
          <a:ln>
            <a:noFill/>
          </a:ln>
        </p:spPr>
        <p:txBody>
          <a:bodyPr anchorCtr="0" anchor="t" bIns="91425" lIns="91425" spcFirstLastPara="1" rIns="91425" wrap="square" tIns="91425">
            <a:spAutoFit/>
          </a:bodyPr>
          <a:lstStyle/>
          <a:p>
            <a:pPr indent="0" lvl="0" marL="0" marR="0" rtl="1" algn="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תכנון שיעורים</a:t>
            </a:r>
            <a:endParaRPr b="0" i="0" sz="1200" u="none" cap="none" strike="noStrike">
              <a:solidFill>
                <a:srgbClr val="000000"/>
              </a:solidFill>
              <a:latin typeface="Arial"/>
              <a:ea typeface="Arial"/>
              <a:cs typeface="Arial"/>
              <a:sym typeface="Arial"/>
            </a:endParaRPr>
          </a:p>
        </p:txBody>
      </p:sp>
      <p:pic>
        <p:nvPicPr>
          <p:cNvPr descr="C:\Users\User\Desktop\מגמה\שיווק המגמה\עיצוב לוגו וסלוגן\logo.gif" id="63" name="Google Shape;63;p14"/>
          <p:cNvPicPr preferRelativeResize="0"/>
          <p:nvPr/>
        </p:nvPicPr>
        <p:blipFill rotWithShape="1">
          <a:blip r:embed="rId5">
            <a:alphaModFix/>
          </a:blip>
          <a:srcRect b="0" l="0" r="0" t="0"/>
          <a:stretch/>
        </p:blipFill>
        <p:spPr>
          <a:xfrm>
            <a:off x="250825" y="86915"/>
            <a:ext cx="1538288" cy="1134665"/>
          </a:xfrm>
          <a:prstGeom prst="rect">
            <a:avLst/>
          </a:prstGeom>
          <a:noFill/>
          <a:ln>
            <a:noFill/>
          </a:ln>
        </p:spPr>
      </p:pic>
      <p:sp>
        <p:nvSpPr>
          <p:cNvPr id="64" name="Google Shape;64;p14"/>
          <p:cNvSpPr/>
          <p:nvPr/>
        </p:nvSpPr>
        <p:spPr>
          <a:xfrm rot="-5400000">
            <a:off x="6134700" y="1681688"/>
            <a:ext cx="24600" cy="5840400"/>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5" name="Google Shape;65;p14"/>
          <p:cNvSpPr txBox="1"/>
          <p:nvPr/>
        </p:nvSpPr>
        <p:spPr>
          <a:xfrm rot="-5400000">
            <a:off x="4623750" y="274294"/>
            <a:ext cx="34500" cy="8852400"/>
          </a:xfrm>
          <a:prstGeom prst="rect">
            <a:avLst/>
          </a:prstGeom>
          <a:solidFill>
            <a:srgbClr val="FFCC0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6" name="Google Shape;66;p14"/>
          <p:cNvSpPr txBox="1"/>
          <p:nvPr/>
        </p:nvSpPr>
        <p:spPr>
          <a:xfrm>
            <a:off x="3429000" y="3219925"/>
            <a:ext cx="2404500" cy="554100"/>
          </a:xfrm>
          <a:prstGeom prst="rect">
            <a:avLst/>
          </a:prstGeom>
          <a:noFill/>
          <a:ln>
            <a:noFill/>
          </a:ln>
        </p:spPr>
        <p:txBody>
          <a:bodyPr anchorCtr="0" anchor="t" bIns="91425" lIns="91425" spcFirstLastPara="1" rIns="91425" wrap="square" tIns="91425">
            <a:spAutoFit/>
          </a:bodyPr>
          <a:lstStyle/>
          <a:p>
            <a:pPr indent="0" lvl="0" marL="0" marR="0" rtl="1" algn="ctr">
              <a:lnSpc>
                <a:spcPct val="100000"/>
              </a:lnSpc>
              <a:spcBef>
                <a:spcPts val="0"/>
              </a:spcBef>
              <a:spcAft>
                <a:spcPts val="0"/>
              </a:spcAft>
              <a:buClr>
                <a:srgbClr val="000000"/>
              </a:buClr>
              <a:buSzPts val="2400"/>
              <a:buFont typeface="Arial"/>
              <a:buNone/>
            </a:pPr>
            <a:r>
              <a:rPr b="0" i="0" lang="en" sz="2400" u="none" cap="none" strike="noStrike">
                <a:solidFill>
                  <a:srgbClr val="0000FF"/>
                </a:solidFill>
                <a:latin typeface="Arial"/>
                <a:ea typeface="Arial"/>
                <a:cs typeface="Arial"/>
                <a:sym typeface="Arial"/>
              </a:rPr>
              <a:t>סשה הראל</a:t>
            </a:r>
            <a:endParaRPr b="0" i="0" sz="1400" u="none" cap="none" strike="noStrike">
              <a:solidFill>
                <a:srgbClr val="000000"/>
              </a:solidFill>
              <a:latin typeface="Arial"/>
              <a:ea typeface="Arial"/>
              <a:cs typeface="Arial"/>
              <a:sym typeface="Arial"/>
            </a:endParaRPr>
          </a:p>
        </p:txBody>
      </p:sp>
      <p:sp>
        <p:nvSpPr>
          <p:cNvPr id="67" name="Google Shape;67;p14"/>
          <p:cNvSpPr txBox="1"/>
          <p:nvPr/>
        </p:nvSpPr>
        <p:spPr>
          <a:xfrm>
            <a:off x="2446300" y="2331300"/>
            <a:ext cx="4516200" cy="769500"/>
          </a:xfrm>
          <a:prstGeom prst="rect">
            <a:avLst/>
          </a:prstGeom>
          <a:noFill/>
          <a:ln>
            <a:noFill/>
          </a:ln>
        </p:spPr>
        <p:txBody>
          <a:bodyPr anchorCtr="0" anchor="t" bIns="91425" lIns="91425" spcFirstLastPara="1" rIns="91425" wrap="square" tIns="91425">
            <a:spAutoFit/>
          </a:bodyPr>
          <a:lstStyle/>
          <a:p>
            <a:pPr indent="0" lvl="0" marL="0" marR="0" rtl="1" algn="ctr">
              <a:lnSpc>
                <a:spcPct val="100000"/>
              </a:lnSpc>
              <a:spcBef>
                <a:spcPts val="0"/>
              </a:spcBef>
              <a:spcAft>
                <a:spcPts val="0"/>
              </a:spcAft>
              <a:buClr>
                <a:schemeClr val="dk1"/>
              </a:buClr>
              <a:buSzPts val="2800"/>
              <a:buFont typeface="Arial"/>
              <a:buNone/>
            </a:pPr>
            <a:r>
              <a:rPr b="0" i="0" lang="en" sz="2400" u="none" cap="none" strike="noStrike">
                <a:solidFill>
                  <a:schemeClr val="dk1"/>
                </a:solidFill>
                <a:latin typeface="Arial"/>
                <a:ea typeface="Arial"/>
                <a:cs typeface="Arial"/>
                <a:sym typeface="Arial"/>
              </a:rPr>
              <a:t>כולל התפלגות והיסטוגרמה</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1" algn="ctr">
              <a:lnSpc>
                <a:spcPct val="100000"/>
              </a:lnSpc>
              <a:spcBef>
                <a:spcPts val="0"/>
              </a:spcBef>
              <a:spcAft>
                <a:spcPts val="0"/>
              </a:spcAft>
              <a:buSzPct val="111111"/>
              <a:buNone/>
            </a:pPr>
            <a:r>
              <a:rPr lang="en"/>
              <a:t>Frequency vs probability distribution</a:t>
            </a:r>
            <a:endParaRPr/>
          </a:p>
        </p:txBody>
      </p:sp>
      <p:sp>
        <p:nvSpPr>
          <p:cNvPr id="182" name="Google Shape;182;p23"/>
          <p:cNvSpPr txBox="1"/>
          <p:nvPr/>
        </p:nvSpPr>
        <p:spPr>
          <a:xfrm>
            <a:off x="676800" y="1343925"/>
            <a:ext cx="7982213" cy="2637710"/>
          </a:xfrm>
          <a:prstGeom prst="rect">
            <a:avLst/>
          </a:prstGeom>
          <a:noFill/>
          <a:ln>
            <a:noFill/>
          </a:ln>
        </p:spPr>
        <p:txBody>
          <a:bodyPr anchorCtr="0" anchor="t" bIns="45700" lIns="91425" spcFirstLastPara="1" rIns="91425" wrap="square" tIns="45700">
            <a:spAutoFit/>
          </a:bodyPr>
          <a:lstStyle/>
          <a:p>
            <a:pPr indent="-285750" lvl="0" marL="285750" marR="0" rtl="1" algn="r">
              <a:lnSpc>
                <a:spcPct val="15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ההתפלגות שהצגנו בגרף ראשון מתייחסת רק לשקית </a:t>
            </a:r>
            <a:r>
              <a:rPr b="0" i="0" lang="en" sz="1400" u="sng" cap="none" strike="noStrike">
                <a:solidFill>
                  <a:srgbClr val="000000"/>
                </a:solidFill>
                <a:latin typeface="Arial"/>
                <a:ea typeface="Arial"/>
                <a:cs typeface="Arial"/>
                <a:sym typeface="Arial"/>
              </a:rPr>
              <a:t>אחת</a:t>
            </a:r>
            <a:r>
              <a:rPr b="0" i="0" lang="en" sz="1400" u="none" cap="none" strike="noStrike">
                <a:solidFill>
                  <a:srgbClr val="000000"/>
                </a:solidFill>
                <a:latin typeface="Arial"/>
                <a:ea typeface="Arial"/>
                <a:cs typeface="Arial"/>
                <a:sym typeface="Arial"/>
              </a:rPr>
              <a:t> של עדשים. </a:t>
            </a:r>
            <a:endParaRPr b="0" i="0" sz="1400" u="none" cap="none" strike="noStrike">
              <a:solidFill>
                <a:srgbClr val="000000"/>
              </a:solidFill>
              <a:latin typeface="Arial"/>
              <a:ea typeface="Arial"/>
              <a:cs typeface="Arial"/>
              <a:sym typeface="Arial"/>
            </a:endParaRPr>
          </a:p>
          <a:p>
            <a:pPr indent="-285750" lvl="0" marL="285750" marR="0" rtl="1" algn="r">
              <a:lnSpc>
                <a:spcPct val="15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מה לגבי התפלגות הצבעים </a:t>
            </a:r>
            <a:r>
              <a:rPr b="0" i="0" lang="en" sz="1400" u="sng" cap="none" strike="noStrike">
                <a:solidFill>
                  <a:srgbClr val="000000"/>
                </a:solidFill>
                <a:latin typeface="Arial"/>
                <a:ea typeface="Arial"/>
                <a:cs typeface="Arial"/>
                <a:sym typeface="Arial"/>
              </a:rPr>
              <a:t>בכל</a:t>
            </a:r>
            <a:r>
              <a:rPr b="0" i="0" lang="en" sz="1400" u="none" cap="none" strike="noStrike">
                <a:solidFill>
                  <a:srgbClr val="000000"/>
                </a:solidFill>
                <a:latin typeface="Arial"/>
                <a:ea typeface="Arial"/>
                <a:cs typeface="Arial"/>
                <a:sym typeface="Arial"/>
              </a:rPr>
              <a:t> השקיות המיוצרות? היצרן לא יוכל לומר כמה בדיוק עדשים יוצרו מכל צבע אי פעם, אבל הוא יכול להגיד מה </a:t>
            </a:r>
            <a:r>
              <a:rPr b="1" i="0" lang="en" sz="1400" u="none" cap="none" strike="noStrike">
                <a:solidFill>
                  <a:srgbClr val="000000"/>
                </a:solidFill>
                <a:latin typeface="Arial"/>
                <a:ea typeface="Arial"/>
                <a:cs typeface="Arial"/>
                <a:sym typeface="Arial"/>
              </a:rPr>
              <a:t>הפרופורציות</a:t>
            </a:r>
            <a:r>
              <a:rPr b="0" i="0" lang="en"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285750" lvl="0" marL="285750" marR="0" rtl="1" algn="r">
              <a:lnSpc>
                <a:spcPct val="15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סכום הפרופורציות האלה יהיה 1 כי הן מייצגות את כל הצבעים הקיימים. </a:t>
            </a:r>
            <a:endParaRPr b="0" i="0" sz="1400" u="none" cap="none" strike="noStrike">
              <a:solidFill>
                <a:srgbClr val="000000"/>
              </a:solidFill>
              <a:latin typeface="Arial"/>
              <a:ea typeface="Arial"/>
              <a:cs typeface="Arial"/>
              <a:sym typeface="Arial"/>
            </a:endParaRPr>
          </a:p>
          <a:p>
            <a:pPr indent="-285750" lvl="0" marL="285750" marR="0" rtl="1" algn="r">
              <a:lnSpc>
                <a:spcPct val="15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זוהי probability distribution: אם נבחר באופן אקראי סוכריה אחת , ההסתברות לקבל למשל סוכריה בצבע חום שווה לאחוז העדשים בצבע חום, 30%. </a:t>
            </a:r>
            <a:endParaRPr b="0" i="0" sz="1400" u="none" cap="none" strike="noStrike">
              <a:solidFill>
                <a:srgbClr val="000000"/>
              </a:solidFill>
              <a:latin typeface="Arial"/>
              <a:ea typeface="Arial"/>
              <a:cs typeface="Arial"/>
              <a:sym typeface="Arial"/>
            </a:endParaRPr>
          </a:p>
          <a:p>
            <a:pPr indent="-285750" lvl="0" marL="285750" marR="0" rtl="1" algn="r">
              <a:lnSpc>
                <a:spcPct val="15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היצרן מסר את המידע הבא: מייצרים את העדשים על פי ההתפלגות הבאה של הצבעים – 30% צבע חום, 20% צבע צהוב ואדום, 10% צבעים כחול, כתום וירוק. בנה טבלה וגרף שיתארו התפלגות של כלל שקיות העדשים. </a:t>
            </a:r>
            <a:endParaRPr b="0" i="0" sz="1400" u="none" cap="none" strike="noStrike">
              <a:solidFill>
                <a:srgbClr val="000000"/>
              </a:solidFill>
              <a:latin typeface="Arial"/>
              <a:ea typeface="Arial"/>
              <a:cs typeface="Arial"/>
              <a:sym typeface="Arial"/>
            </a:endParaRPr>
          </a:p>
        </p:txBody>
      </p:sp>
      <p:sp>
        <p:nvSpPr>
          <p:cNvPr id="183" name="Google Shape;183;p23"/>
          <p:cNvSpPr txBox="1"/>
          <p:nvPr/>
        </p:nvSpPr>
        <p:spPr>
          <a:xfrm>
            <a:off x="250826" y="4502850"/>
            <a:ext cx="41970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https://www.key2stats.com/problem-sets/view-problems/la/1/4122</a:t>
            </a:r>
            <a:endParaRPr b="0" i="0" sz="1400" u="none" cap="none" strike="noStrike">
              <a:solidFill>
                <a:srgbClr val="000000"/>
              </a:solidFill>
              <a:latin typeface="Arial"/>
              <a:ea typeface="Arial"/>
              <a:cs typeface="Arial"/>
              <a:sym typeface="Arial"/>
            </a:endParaRPr>
          </a:p>
        </p:txBody>
      </p:sp>
      <p:pic>
        <p:nvPicPr>
          <p:cNvPr descr="C:\Users\User\Desktop\מגמה\שיווק המגמה\עיצוב לוגו וסלוגן\logo.gif" id="184" name="Google Shape;184;p23"/>
          <p:cNvPicPr preferRelativeResize="0"/>
          <p:nvPr/>
        </p:nvPicPr>
        <p:blipFill rotWithShape="1">
          <a:blip r:embed="rId3">
            <a:alphaModFix/>
          </a:blip>
          <a:srcRect b="0" l="0" r="0" t="0"/>
          <a:stretch/>
        </p:blipFill>
        <p:spPr>
          <a:xfrm>
            <a:off x="250825" y="86915"/>
            <a:ext cx="1538288" cy="1134665"/>
          </a:xfrm>
          <a:prstGeom prst="rect">
            <a:avLst/>
          </a:prstGeom>
          <a:noFill/>
          <a:ln>
            <a:noFill/>
          </a:ln>
        </p:spPr>
      </p:pic>
      <p:sp>
        <p:nvSpPr>
          <p:cNvPr id="185" name="Google Shape;185;p23"/>
          <p:cNvSpPr/>
          <p:nvPr/>
        </p:nvSpPr>
        <p:spPr>
          <a:xfrm rot="-5400000">
            <a:off x="6134700" y="1910288"/>
            <a:ext cx="24600" cy="5840400"/>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6" name="Google Shape;186;p23"/>
          <p:cNvSpPr txBox="1"/>
          <p:nvPr/>
        </p:nvSpPr>
        <p:spPr>
          <a:xfrm rot="-5400000">
            <a:off x="4623750" y="502894"/>
            <a:ext cx="34500" cy="8852400"/>
          </a:xfrm>
          <a:prstGeom prst="rect">
            <a:avLst/>
          </a:prstGeom>
          <a:solidFill>
            <a:srgbClr val="FFCC0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4"/>
          <p:cNvSpPr txBox="1"/>
          <p:nvPr>
            <p:ph type="title"/>
          </p:nvPr>
        </p:nvSpPr>
        <p:spPr>
          <a:xfrm>
            <a:off x="1944475" y="288225"/>
            <a:ext cx="38157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Probability distribution</a:t>
            </a:r>
            <a:endParaRPr/>
          </a:p>
        </p:txBody>
      </p:sp>
      <p:sp>
        <p:nvSpPr>
          <p:cNvPr id="192" name="Google Shape;192;p24"/>
          <p:cNvSpPr txBox="1"/>
          <p:nvPr>
            <p:ph idx="1" type="body"/>
          </p:nvPr>
        </p:nvSpPr>
        <p:spPr>
          <a:xfrm>
            <a:off x="5637600" y="423600"/>
            <a:ext cx="3194700" cy="4259400"/>
          </a:xfrm>
          <a:prstGeom prst="rect">
            <a:avLst/>
          </a:prstGeom>
          <a:noFill/>
          <a:ln>
            <a:noFill/>
          </a:ln>
        </p:spPr>
        <p:txBody>
          <a:bodyPr anchorCtr="0" anchor="t" bIns="91425" lIns="91425" spcFirstLastPara="1" rIns="91425" wrap="square" tIns="91425">
            <a:noAutofit/>
          </a:bodyPr>
          <a:lstStyle/>
          <a:p>
            <a:pPr indent="-342900" lvl="0" marL="457200" rtl="1" algn="r">
              <a:lnSpc>
                <a:spcPct val="150000"/>
              </a:lnSpc>
              <a:spcBef>
                <a:spcPts val="0"/>
              </a:spcBef>
              <a:spcAft>
                <a:spcPts val="0"/>
              </a:spcAft>
              <a:buSzPts val="1800"/>
              <a:buChar char="●"/>
            </a:pPr>
            <a:r>
              <a:rPr lang="en" sz="1400"/>
              <a:t>ההתפלגויות בשני הגרפים אינן זהות.</a:t>
            </a:r>
            <a:endParaRPr/>
          </a:p>
          <a:p>
            <a:pPr indent="-342900" lvl="0" marL="457200" rtl="1" algn="r">
              <a:lnSpc>
                <a:spcPct val="150000"/>
              </a:lnSpc>
              <a:spcBef>
                <a:spcPts val="0"/>
              </a:spcBef>
              <a:spcAft>
                <a:spcPts val="0"/>
              </a:spcAft>
              <a:buSzPts val="1800"/>
              <a:buChar char="●"/>
            </a:pPr>
            <a:r>
              <a:rPr lang="en" sz="1400"/>
              <a:t>ההתפלגות הראשונה מתארת את התפלגות </a:t>
            </a:r>
            <a:r>
              <a:rPr b="1" lang="en" sz="1400"/>
              <a:t>המדגם</a:t>
            </a:r>
            <a:r>
              <a:rPr lang="en" sz="1400"/>
              <a:t> של 55 עדשים.</a:t>
            </a:r>
            <a:endParaRPr/>
          </a:p>
          <a:p>
            <a:pPr indent="-342900" lvl="0" marL="457200" rtl="1" algn="r">
              <a:lnSpc>
                <a:spcPct val="150000"/>
              </a:lnSpc>
              <a:spcBef>
                <a:spcPts val="0"/>
              </a:spcBef>
              <a:spcAft>
                <a:spcPts val="0"/>
              </a:spcAft>
              <a:buSzPts val="1800"/>
              <a:buChar char="●"/>
            </a:pPr>
            <a:r>
              <a:rPr lang="en" sz="1400"/>
              <a:t>ההתפלגות השנייה מתארת את הפרופרציות של כלל </a:t>
            </a:r>
            <a:r>
              <a:rPr b="1" lang="en" sz="1400"/>
              <a:t>אוכלוסיית</a:t>
            </a:r>
            <a:r>
              <a:rPr lang="en" sz="1400"/>
              <a:t> העדשים.</a:t>
            </a:r>
            <a:endParaRPr/>
          </a:p>
          <a:p>
            <a:pPr indent="-342900" lvl="0" marL="457200" rtl="1" algn="r">
              <a:lnSpc>
                <a:spcPct val="150000"/>
              </a:lnSpc>
              <a:spcBef>
                <a:spcPts val="0"/>
              </a:spcBef>
              <a:spcAft>
                <a:spcPts val="0"/>
              </a:spcAft>
              <a:buSzPts val="1800"/>
              <a:buChar char="●"/>
            </a:pPr>
            <a:r>
              <a:rPr lang="en" sz="1400"/>
              <a:t>גורמים שונים (כמו המכונות המייצרות את העדשים) גורמים ל"רעש", שונות מקרית בשקיות השונות. </a:t>
            </a:r>
            <a:endParaRPr/>
          </a:p>
          <a:p>
            <a:pPr indent="-342900" lvl="0" marL="457200" rtl="1" algn="r">
              <a:lnSpc>
                <a:spcPct val="150000"/>
              </a:lnSpc>
              <a:spcBef>
                <a:spcPts val="0"/>
              </a:spcBef>
              <a:spcAft>
                <a:spcPts val="0"/>
              </a:spcAft>
              <a:buSzPts val="1800"/>
              <a:buChar char="●"/>
            </a:pPr>
            <a:r>
              <a:rPr lang="en" sz="1400"/>
              <a:t>לחלק מהשקיות תהיה התפלגות צבעים דומה לזו שבגרף ולחלק לא דומה.</a:t>
            </a:r>
            <a:endParaRPr sz="1400"/>
          </a:p>
        </p:txBody>
      </p:sp>
      <p:pic>
        <p:nvPicPr>
          <p:cNvPr id="193" name="Google Shape;193;p24"/>
          <p:cNvPicPr preferRelativeResize="0"/>
          <p:nvPr/>
        </p:nvPicPr>
        <p:blipFill rotWithShape="1">
          <a:blip r:embed="rId3">
            <a:alphaModFix/>
          </a:blip>
          <a:srcRect b="0" l="0" r="0" t="0"/>
          <a:stretch/>
        </p:blipFill>
        <p:spPr>
          <a:xfrm>
            <a:off x="767126" y="1388387"/>
            <a:ext cx="4501399" cy="2873137"/>
          </a:xfrm>
          <a:prstGeom prst="rect">
            <a:avLst/>
          </a:prstGeom>
          <a:noFill/>
          <a:ln>
            <a:noFill/>
          </a:ln>
        </p:spPr>
      </p:pic>
      <p:sp>
        <p:nvSpPr>
          <p:cNvPr id="194" name="Google Shape;194;p24"/>
          <p:cNvSpPr txBox="1"/>
          <p:nvPr/>
        </p:nvSpPr>
        <p:spPr>
          <a:xfrm>
            <a:off x="1043923" y="4261525"/>
            <a:ext cx="4224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https://www.key2stats.com/problem-sets/</a:t>
            </a:r>
            <a:r>
              <a:rPr b="0" i="0" lang="en" sz="1000" u="none" cap="none" strike="noStrike">
                <a:solidFill>
                  <a:srgbClr val="000000"/>
                </a:solidFill>
                <a:latin typeface="Arial"/>
                <a:ea typeface="Arial"/>
                <a:cs typeface="Arial"/>
                <a:sym typeface="Arial"/>
              </a:rPr>
              <a:t>view-problems</a:t>
            </a:r>
            <a:r>
              <a:rPr b="0" i="0" lang="en" sz="1100" u="none" cap="none" strike="noStrike">
                <a:solidFill>
                  <a:srgbClr val="000000"/>
                </a:solidFill>
                <a:latin typeface="Arial"/>
                <a:ea typeface="Arial"/>
                <a:cs typeface="Arial"/>
                <a:sym typeface="Arial"/>
              </a:rPr>
              <a:t>/la/1/4122</a:t>
            </a:r>
            <a:endParaRPr b="0" i="0" sz="1400" u="none" cap="none" strike="noStrike">
              <a:solidFill>
                <a:srgbClr val="000000"/>
              </a:solidFill>
              <a:latin typeface="Arial"/>
              <a:ea typeface="Arial"/>
              <a:cs typeface="Arial"/>
              <a:sym typeface="Arial"/>
            </a:endParaRPr>
          </a:p>
        </p:txBody>
      </p:sp>
      <p:pic>
        <p:nvPicPr>
          <p:cNvPr descr="C:\Users\User\Desktop\מגמה\שיווק המגמה\עיצוב לוגו וסלוגן\logo.gif" id="195" name="Google Shape;195;p24"/>
          <p:cNvPicPr preferRelativeResize="0"/>
          <p:nvPr/>
        </p:nvPicPr>
        <p:blipFill rotWithShape="1">
          <a:blip r:embed="rId4">
            <a:alphaModFix/>
          </a:blip>
          <a:srcRect b="0" l="0" r="0" t="0"/>
          <a:stretch/>
        </p:blipFill>
        <p:spPr>
          <a:xfrm>
            <a:off x="250825" y="86915"/>
            <a:ext cx="1538288" cy="1134665"/>
          </a:xfrm>
          <a:prstGeom prst="rect">
            <a:avLst/>
          </a:prstGeom>
          <a:noFill/>
          <a:ln>
            <a:noFill/>
          </a:ln>
        </p:spPr>
      </p:pic>
      <p:sp>
        <p:nvSpPr>
          <p:cNvPr id="196" name="Google Shape;196;p24"/>
          <p:cNvSpPr/>
          <p:nvPr/>
        </p:nvSpPr>
        <p:spPr>
          <a:xfrm rot="-5400000">
            <a:off x="6134700" y="1910288"/>
            <a:ext cx="24600" cy="5840400"/>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7" name="Google Shape;197;p24"/>
          <p:cNvSpPr txBox="1"/>
          <p:nvPr/>
        </p:nvSpPr>
        <p:spPr>
          <a:xfrm rot="-5400000">
            <a:off x="4623750" y="502894"/>
            <a:ext cx="34500" cy="8852400"/>
          </a:xfrm>
          <a:prstGeom prst="rect">
            <a:avLst/>
          </a:prstGeom>
          <a:solidFill>
            <a:srgbClr val="FFCC0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5"/>
          <p:cNvSpPr txBox="1"/>
          <p:nvPr>
            <p:ph type="title"/>
          </p:nvPr>
        </p:nvSpPr>
        <p:spPr>
          <a:xfrm>
            <a:off x="311700" y="290775"/>
            <a:ext cx="8520600" cy="572700"/>
          </a:xfrm>
          <a:prstGeom prst="rect">
            <a:avLst/>
          </a:prstGeom>
          <a:noFill/>
          <a:ln>
            <a:noFill/>
          </a:ln>
        </p:spPr>
        <p:txBody>
          <a:bodyPr anchorCtr="0" anchor="t" bIns="91425" lIns="91425" spcFirstLastPara="1" rIns="91425" wrap="square" tIns="91425">
            <a:normAutofit fontScale="90000"/>
          </a:bodyPr>
          <a:lstStyle/>
          <a:p>
            <a:pPr indent="0" lvl="0" marL="0" rtl="1" algn="ctr">
              <a:lnSpc>
                <a:spcPct val="100000"/>
              </a:lnSpc>
              <a:spcBef>
                <a:spcPts val="0"/>
              </a:spcBef>
              <a:spcAft>
                <a:spcPts val="0"/>
              </a:spcAft>
              <a:buSzPct val="111111"/>
              <a:buNone/>
            </a:pPr>
            <a:r>
              <a:rPr lang="en"/>
              <a:t>מה למדנו עד עכשיו?</a:t>
            </a:r>
            <a:endParaRPr/>
          </a:p>
        </p:txBody>
      </p:sp>
      <p:sp>
        <p:nvSpPr>
          <p:cNvPr id="203" name="Google Shape;203;p25"/>
          <p:cNvSpPr/>
          <p:nvPr/>
        </p:nvSpPr>
        <p:spPr>
          <a:xfrm>
            <a:off x="3254525" y="967350"/>
            <a:ext cx="5728800" cy="2639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17500" lvl="0" marL="457200" marR="0" rtl="1" algn="r">
              <a:lnSpc>
                <a:spcPct val="150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דרך אחת להראות התפלגות של נתונים היא ע"י </a:t>
            </a:r>
            <a:r>
              <a:rPr b="1" i="0" lang="en" sz="1400" u="none" cap="none" strike="noStrike">
                <a:solidFill>
                  <a:schemeClr val="dk1"/>
                </a:solidFill>
                <a:latin typeface="Arial"/>
                <a:ea typeface="Arial"/>
                <a:cs typeface="Arial"/>
                <a:sym typeface="Arial"/>
              </a:rPr>
              <a:t>טבלת שכיחות</a:t>
            </a:r>
            <a:r>
              <a:rPr b="0" i="0" lang="en" sz="1400" u="none" cap="none" strike="noStrike">
                <a:solidFill>
                  <a:schemeClr val="dk1"/>
                </a:solidFill>
                <a:latin typeface="Arial"/>
                <a:ea typeface="Arial"/>
                <a:cs typeface="Arial"/>
                <a:sym typeface="Arial"/>
              </a:rPr>
              <a:t>: מסדרים את הערכים מהקטן לגדול ורושמים כמה פעמים הופיע כל ערך בנתונים.</a:t>
            </a:r>
            <a:endParaRPr b="0" i="0" sz="1400" u="none" cap="none" strike="noStrike">
              <a:solidFill>
                <a:schemeClr val="dk1"/>
              </a:solidFill>
              <a:latin typeface="Arial"/>
              <a:ea typeface="Arial"/>
              <a:cs typeface="Arial"/>
              <a:sym typeface="Arial"/>
            </a:endParaRPr>
          </a:p>
          <a:p>
            <a:pPr indent="-317500" lvl="0" marL="457200" marR="0" rtl="1" algn="r">
              <a:lnSpc>
                <a:spcPct val="150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אפשר להראות התפלגות של משתנה בדיד ע"י </a:t>
            </a:r>
            <a:r>
              <a:rPr b="1" i="0" lang="en" sz="1400" u="none" cap="none" strike="noStrike">
                <a:solidFill>
                  <a:schemeClr val="dk1"/>
                </a:solidFill>
                <a:latin typeface="Arial"/>
                <a:ea typeface="Arial"/>
                <a:cs typeface="Arial"/>
                <a:sym typeface="Arial"/>
              </a:rPr>
              <a:t>גרף עמודות</a:t>
            </a:r>
            <a:r>
              <a:rPr b="0" i="0" lang="en" sz="1400" u="none" cap="none" strike="noStrike">
                <a:solidFill>
                  <a:schemeClr val="dk1"/>
                </a:solidFill>
                <a:latin typeface="Arial"/>
                <a:ea typeface="Arial"/>
                <a:cs typeface="Arial"/>
                <a:sym typeface="Arial"/>
              </a:rPr>
              <a:t>. </a:t>
            </a:r>
            <a:endParaRPr b="0" i="0" sz="1400" u="none" cap="none" strike="noStrike">
              <a:solidFill>
                <a:schemeClr val="dk1"/>
              </a:solidFill>
              <a:latin typeface="Arial"/>
              <a:ea typeface="Arial"/>
              <a:cs typeface="Arial"/>
              <a:sym typeface="Arial"/>
            </a:endParaRPr>
          </a:p>
          <a:p>
            <a:pPr indent="-317500" lvl="0" marL="457200" marR="0" rtl="1" algn="r">
              <a:lnSpc>
                <a:spcPct val="150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דרך נוספת, פשוטה, לתאר התפלגות של משתנה היא ע"י </a:t>
            </a:r>
            <a:r>
              <a:rPr b="1" i="0" lang="en" sz="1400" u="none" cap="none" strike="noStrike">
                <a:solidFill>
                  <a:schemeClr val="dk1"/>
                </a:solidFill>
                <a:latin typeface="Arial"/>
                <a:ea typeface="Arial"/>
                <a:cs typeface="Arial"/>
                <a:sym typeface="Arial"/>
              </a:rPr>
              <a:t>גרף נקודות </a:t>
            </a:r>
            <a:r>
              <a:rPr b="0" i="0" lang="en" sz="1400" u="none" cap="none" strike="noStrike">
                <a:solidFill>
                  <a:schemeClr val="dk1"/>
                </a:solidFill>
                <a:latin typeface="Arial"/>
                <a:ea typeface="Arial"/>
                <a:cs typeface="Arial"/>
                <a:sym typeface="Arial"/>
              </a:rPr>
              <a:t>(dot plot) . מתאים לכמות קטנה של תצפיות.</a:t>
            </a:r>
            <a:endParaRPr b="0" i="0" sz="1400" u="none" cap="none" strike="noStrike">
              <a:solidFill>
                <a:schemeClr val="dk1"/>
              </a:solidFill>
              <a:latin typeface="Arial"/>
              <a:ea typeface="Arial"/>
              <a:cs typeface="Arial"/>
              <a:sym typeface="Arial"/>
            </a:endParaRPr>
          </a:p>
          <a:p>
            <a:pPr indent="-317500" lvl="0" marL="457200" marR="0" rtl="1" algn="r">
              <a:lnSpc>
                <a:spcPct val="150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המרחק בין הנקודות על הציר האופקי לא חייב להיות זהה כי כל נקודה מייצגת תצפית אחת.</a:t>
            </a:r>
            <a:endParaRPr b="0" i="0" sz="1400" u="none" cap="none" strike="noStrike">
              <a:solidFill>
                <a:schemeClr val="dk1"/>
              </a:solidFill>
              <a:latin typeface="Arial"/>
              <a:ea typeface="Arial"/>
              <a:cs typeface="Arial"/>
              <a:sym typeface="Arial"/>
            </a:endParaRPr>
          </a:p>
        </p:txBody>
      </p:sp>
      <p:pic>
        <p:nvPicPr>
          <p:cNvPr id="204" name="Google Shape;204;p25"/>
          <p:cNvPicPr preferRelativeResize="0"/>
          <p:nvPr/>
        </p:nvPicPr>
        <p:blipFill rotWithShape="1">
          <a:blip r:embed="rId3">
            <a:alphaModFix/>
          </a:blip>
          <a:srcRect b="0" l="0" r="0" t="0"/>
          <a:stretch/>
        </p:blipFill>
        <p:spPr>
          <a:xfrm>
            <a:off x="615699" y="1275875"/>
            <a:ext cx="1365763" cy="1823100"/>
          </a:xfrm>
          <a:prstGeom prst="rect">
            <a:avLst/>
          </a:prstGeom>
          <a:noFill/>
          <a:ln>
            <a:noFill/>
          </a:ln>
        </p:spPr>
      </p:pic>
      <p:pic>
        <p:nvPicPr>
          <p:cNvPr id="205" name="Google Shape;205;p25"/>
          <p:cNvPicPr preferRelativeResize="0"/>
          <p:nvPr/>
        </p:nvPicPr>
        <p:blipFill rotWithShape="1">
          <a:blip r:embed="rId4">
            <a:alphaModFix/>
          </a:blip>
          <a:srcRect b="0" l="0" r="0" t="0"/>
          <a:stretch/>
        </p:blipFill>
        <p:spPr>
          <a:xfrm>
            <a:off x="159300" y="3223438"/>
            <a:ext cx="3837967" cy="1470300"/>
          </a:xfrm>
          <a:prstGeom prst="rect">
            <a:avLst/>
          </a:prstGeom>
          <a:noFill/>
          <a:ln>
            <a:noFill/>
          </a:ln>
        </p:spPr>
      </p:pic>
      <p:pic>
        <p:nvPicPr>
          <p:cNvPr descr="C:\Users\User\Desktop\מגמה\שיווק המגמה\עיצוב לוגו וסלוגן\logo.gif" id="206" name="Google Shape;206;p25"/>
          <p:cNvPicPr preferRelativeResize="0"/>
          <p:nvPr/>
        </p:nvPicPr>
        <p:blipFill rotWithShape="1">
          <a:blip r:embed="rId5">
            <a:alphaModFix/>
          </a:blip>
          <a:srcRect b="0" l="0" r="0" t="0"/>
          <a:stretch/>
        </p:blipFill>
        <p:spPr>
          <a:xfrm>
            <a:off x="250825" y="86915"/>
            <a:ext cx="1538288" cy="1134665"/>
          </a:xfrm>
          <a:prstGeom prst="rect">
            <a:avLst/>
          </a:prstGeom>
          <a:noFill/>
          <a:ln>
            <a:noFill/>
          </a:ln>
        </p:spPr>
      </p:pic>
      <p:sp>
        <p:nvSpPr>
          <p:cNvPr id="207" name="Google Shape;207;p25"/>
          <p:cNvSpPr/>
          <p:nvPr/>
        </p:nvSpPr>
        <p:spPr>
          <a:xfrm rot="-5400000">
            <a:off x="6134700" y="1910288"/>
            <a:ext cx="24600" cy="5840400"/>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8" name="Google Shape;208;p25"/>
          <p:cNvSpPr txBox="1"/>
          <p:nvPr/>
        </p:nvSpPr>
        <p:spPr>
          <a:xfrm rot="-5400000">
            <a:off x="4623750" y="502894"/>
            <a:ext cx="34500" cy="8852400"/>
          </a:xfrm>
          <a:prstGeom prst="rect">
            <a:avLst/>
          </a:prstGeom>
          <a:solidFill>
            <a:srgbClr val="FFCC0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1" algn="ctr">
              <a:lnSpc>
                <a:spcPct val="100000"/>
              </a:lnSpc>
              <a:spcBef>
                <a:spcPts val="0"/>
              </a:spcBef>
              <a:spcAft>
                <a:spcPts val="0"/>
              </a:spcAft>
              <a:buSzPct val="111111"/>
              <a:buNone/>
            </a:pPr>
            <a:r>
              <a:rPr lang="en"/>
              <a:t>תרגול</a:t>
            </a:r>
            <a:endParaRPr/>
          </a:p>
        </p:txBody>
      </p:sp>
      <p:sp>
        <p:nvSpPr>
          <p:cNvPr id="214" name="Google Shape;214;p26"/>
          <p:cNvSpPr/>
          <p:nvPr/>
        </p:nvSpPr>
        <p:spPr>
          <a:xfrm>
            <a:off x="595900" y="1221250"/>
            <a:ext cx="7809300" cy="2197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1" algn="r">
              <a:lnSpc>
                <a:spcPct val="150000"/>
              </a:lnSpc>
              <a:spcBef>
                <a:spcPts val="0"/>
              </a:spcBef>
              <a:spcAft>
                <a:spcPts val="0"/>
              </a:spcAft>
              <a:buClr>
                <a:srgbClr val="000000"/>
              </a:buClr>
              <a:buSzPts val="1400"/>
              <a:buFont typeface="Arial"/>
              <a:buNone/>
            </a:pPr>
            <a:r>
              <a:rPr b="0" i="0" lang="en" sz="1400" u="sng" cap="none" strike="noStrike">
                <a:solidFill>
                  <a:schemeClr val="hlink"/>
                </a:solidFill>
                <a:latin typeface="Arial"/>
                <a:ea typeface="Arial"/>
                <a:cs typeface="Arial"/>
                <a:sym typeface="Arial"/>
                <a:hlinkClick r:id="rId3"/>
              </a:rPr>
              <a:t>https://www.khanacademy.org/math/probability/xa88397b6:display-quantitative</a:t>
            </a:r>
            <a:endParaRPr b="0" i="0" sz="1400" u="none" cap="none" strike="noStrike">
              <a:solidFill>
                <a:schemeClr val="dk1"/>
              </a:solidFill>
              <a:latin typeface="Arial"/>
              <a:ea typeface="Arial"/>
              <a:cs typeface="Arial"/>
              <a:sym typeface="Arial"/>
            </a:endParaRPr>
          </a:p>
          <a:p>
            <a:pPr indent="0" lvl="0" marL="0" marR="0" rtl="1" algn="r">
              <a:lnSpc>
                <a:spcPct val="15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טבלת שכיחות וגרף נקודות</a:t>
            </a:r>
            <a:endParaRPr b="0" i="0" sz="1400" u="none" cap="none" strike="noStrike">
              <a:solidFill>
                <a:schemeClr val="dk1"/>
              </a:solidFill>
              <a:latin typeface="Arial"/>
              <a:ea typeface="Arial"/>
              <a:cs typeface="Arial"/>
              <a:sym typeface="Arial"/>
            </a:endParaRPr>
          </a:p>
          <a:p>
            <a:pPr indent="-317500" lvl="0" marL="914400" marR="0" rtl="1" algn="r">
              <a:lnSpc>
                <a:spcPct val="150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שני תרגילים ראשונים, כל אחד עם 4 שאלות בפרק Frequency tables and dot plots</a:t>
            </a:r>
            <a:endParaRPr b="0" i="0" sz="1400" u="none" cap="none" strike="noStrike">
              <a:solidFill>
                <a:schemeClr val="dk1"/>
              </a:solidFill>
              <a:latin typeface="Arial"/>
              <a:ea typeface="Arial"/>
              <a:cs typeface="Arial"/>
              <a:sym typeface="Arial"/>
            </a:endParaRPr>
          </a:p>
          <a:p>
            <a:pPr indent="0" lvl="0" marL="0" marR="0" rtl="1" algn="r">
              <a:lnSpc>
                <a:spcPct val="15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היסטוגרמה</a:t>
            </a:r>
            <a:endParaRPr b="1" i="0" sz="1400" u="none" cap="none" strike="noStrike">
              <a:solidFill>
                <a:schemeClr val="dk1"/>
              </a:solidFill>
              <a:latin typeface="Arial"/>
              <a:ea typeface="Arial"/>
              <a:cs typeface="Arial"/>
              <a:sym typeface="Arial"/>
            </a:endParaRPr>
          </a:p>
          <a:p>
            <a:pPr indent="-317500" lvl="0" marL="914400" marR="0" rtl="1" algn="r">
              <a:lnSpc>
                <a:spcPct val="150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שני תרגילים בנייה וקריאה של היסטוגרמה בפרק Histograms</a:t>
            </a:r>
            <a:endParaRPr b="0" i="0" sz="1400" u="none" cap="none" strike="noStrike">
              <a:solidFill>
                <a:schemeClr val="dk1"/>
              </a:solidFill>
              <a:latin typeface="Arial"/>
              <a:ea typeface="Arial"/>
              <a:cs typeface="Arial"/>
              <a:sym typeface="Arial"/>
            </a:endParaRPr>
          </a:p>
          <a:p>
            <a:pPr indent="0" lvl="0" marL="0" marR="0" rtl="1" algn="r">
              <a:lnSpc>
                <a:spcPct val="15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בוחן על שני הנושאים Quiz 1</a:t>
            </a:r>
            <a:endParaRPr b="1" i="0" sz="1400" u="none" cap="none" strike="noStrike">
              <a:solidFill>
                <a:schemeClr val="dk1"/>
              </a:solidFill>
              <a:latin typeface="Arial"/>
              <a:ea typeface="Arial"/>
              <a:cs typeface="Arial"/>
              <a:sym typeface="Arial"/>
            </a:endParaRPr>
          </a:p>
        </p:txBody>
      </p:sp>
      <p:pic>
        <p:nvPicPr>
          <p:cNvPr descr="C:\Users\User\Desktop\מגמה\שיווק המגמה\עיצוב לוגו וסלוגן\logo.gif" id="215" name="Google Shape;215;p26"/>
          <p:cNvPicPr preferRelativeResize="0"/>
          <p:nvPr/>
        </p:nvPicPr>
        <p:blipFill rotWithShape="1">
          <a:blip r:embed="rId4">
            <a:alphaModFix/>
          </a:blip>
          <a:srcRect b="0" l="0" r="0" t="0"/>
          <a:stretch/>
        </p:blipFill>
        <p:spPr>
          <a:xfrm>
            <a:off x="250825" y="86915"/>
            <a:ext cx="1538288" cy="1134665"/>
          </a:xfrm>
          <a:prstGeom prst="rect">
            <a:avLst/>
          </a:prstGeom>
          <a:noFill/>
          <a:ln>
            <a:noFill/>
          </a:ln>
        </p:spPr>
      </p:pic>
      <p:sp>
        <p:nvSpPr>
          <p:cNvPr id="216" name="Google Shape;216;p26"/>
          <p:cNvSpPr/>
          <p:nvPr/>
        </p:nvSpPr>
        <p:spPr>
          <a:xfrm rot="-5400000">
            <a:off x="6134700" y="1910288"/>
            <a:ext cx="24600" cy="5840400"/>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7" name="Google Shape;217;p26"/>
          <p:cNvSpPr txBox="1"/>
          <p:nvPr/>
        </p:nvSpPr>
        <p:spPr>
          <a:xfrm rot="-5400000">
            <a:off x="4623750" y="502894"/>
            <a:ext cx="34500" cy="8852400"/>
          </a:xfrm>
          <a:prstGeom prst="rect">
            <a:avLst/>
          </a:prstGeom>
          <a:solidFill>
            <a:srgbClr val="FFCC0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7"/>
          <p:cNvSpPr txBox="1"/>
          <p:nvPr>
            <p:ph type="title"/>
          </p:nvPr>
        </p:nvSpPr>
        <p:spPr>
          <a:xfrm>
            <a:off x="5047200" y="445025"/>
            <a:ext cx="3785100" cy="572700"/>
          </a:xfrm>
          <a:prstGeom prst="rect">
            <a:avLst/>
          </a:prstGeom>
          <a:noFill/>
          <a:ln>
            <a:noFill/>
          </a:ln>
        </p:spPr>
        <p:txBody>
          <a:bodyPr anchorCtr="0" anchor="t" bIns="91425" lIns="91425" spcFirstLastPara="1" rIns="91425" wrap="square" tIns="91425">
            <a:normAutofit fontScale="90000"/>
          </a:bodyPr>
          <a:lstStyle/>
          <a:p>
            <a:pPr indent="0" lvl="0" marL="0" rtl="1" algn="r">
              <a:lnSpc>
                <a:spcPct val="100000"/>
              </a:lnSpc>
              <a:spcBef>
                <a:spcPts val="0"/>
              </a:spcBef>
              <a:spcAft>
                <a:spcPts val="0"/>
              </a:spcAft>
              <a:buSzPct val="111111"/>
              <a:buNone/>
            </a:pPr>
            <a:r>
              <a:rPr lang="en"/>
              <a:t>התפלגות של משתנה רציף</a:t>
            </a:r>
            <a:endParaRPr/>
          </a:p>
        </p:txBody>
      </p:sp>
      <p:sp>
        <p:nvSpPr>
          <p:cNvPr id="223" name="Google Shape;223;p27"/>
          <p:cNvSpPr txBox="1"/>
          <p:nvPr/>
        </p:nvSpPr>
        <p:spPr>
          <a:xfrm>
            <a:off x="3226800" y="2327700"/>
            <a:ext cx="5605500" cy="2570400"/>
          </a:xfrm>
          <a:prstGeom prst="rect">
            <a:avLst/>
          </a:prstGeom>
          <a:noFill/>
          <a:ln>
            <a:noFill/>
          </a:ln>
        </p:spPr>
        <p:txBody>
          <a:bodyPr anchorCtr="0" anchor="t" bIns="45700" lIns="91425" spcFirstLastPara="1" rIns="91425" wrap="square" tIns="45700">
            <a:spAutoFit/>
          </a:bodyPr>
          <a:lstStyle/>
          <a:p>
            <a:pPr indent="-285750" lvl="0" marL="285750" marR="0" rtl="1" algn="r">
              <a:lnSpc>
                <a:spcPct val="15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מדדתי את הזמן (באלפית השנייה) שנדרש לי להעביר את הסמן של העכבר לעבר מטרה מסוימת. </a:t>
            </a:r>
            <a:endParaRPr b="0" i="0" sz="1400" u="none" cap="none" strike="noStrike">
              <a:solidFill>
                <a:srgbClr val="000000"/>
              </a:solidFill>
              <a:latin typeface="Arial"/>
              <a:ea typeface="Arial"/>
              <a:cs typeface="Arial"/>
              <a:sym typeface="Arial"/>
            </a:endParaRPr>
          </a:p>
          <a:p>
            <a:pPr indent="-285750" lvl="0" marL="285750" marR="0" rtl="1" algn="r">
              <a:lnSpc>
                <a:spcPct val="15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הזמן נמדד במדויק, הרבה ספרות אחרי הנקודה העשרונית ולא צפויים להתקבל 2 זמנים זהים.</a:t>
            </a:r>
            <a:endParaRPr b="0" i="0" sz="1400" u="none" cap="none" strike="noStrike">
              <a:solidFill>
                <a:srgbClr val="000000"/>
              </a:solidFill>
              <a:latin typeface="Arial"/>
              <a:ea typeface="Arial"/>
              <a:cs typeface="Arial"/>
              <a:sym typeface="Arial"/>
            </a:endParaRPr>
          </a:p>
          <a:p>
            <a:pPr indent="-285750" lvl="0" marL="285750" marR="0" rtl="1" algn="r">
              <a:lnSpc>
                <a:spcPct val="15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ביצעתי 20 מדידות.</a:t>
            </a:r>
            <a:endParaRPr b="0" i="0" sz="1400" u="none" cap="none" strike="noStrike">
              <a:solidFill>
                <a:srgbClr val="000000"/>
              </a:solidFill>
              <a:latin typeface="Arial"/>
              <a:ea typeface="Arial"/>
              <a:cs typeface="Arial"/>
              <a:sym typeface="Arial"/>
            </a:endParaRPr>
          </a:p>
          <a:p>
            <a:pPr indent="-285750" lvl="0" marL="285750" marR="0" rtl="1" algn="r">
              <a:lnSpc>
                <a:spcPct val="15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מה סוג המשתנה זמן תגובה? </a:t>
            </a:r>
            <a:endParaRPr b="0" i="0" sz="1400" u="none" cap="none" strike="noStrike">
              <a:solidFill>
                <a:srgbClr val="000000"/>
              </a:solidFill>
              <a:latin typeface="Arial"/>
              <a:ea typeface="Arial"/>
              <a:cs typeface="Arial"/>
              <a:sym typeface="Arial"/>
            </a:endParaRPr>
          </a:p>
          <a:p>
            <a:pPr indent="-285750" lvl="0" marL="285750" marR="0" rtl="1" algn="r">
              <a:lnSpc>
                <a:spcPct val="15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מה יקרה אם נבנה טבלת שכיחות ונציג גרף שכיחות כמו עם משתנה בדיד?</a:t>
            </a:r>
            <a:endParaRPr b="0" i="0" sz="1400" u="none" cap="none" strike="noStrike">
              <a:solidFill>
                <a:srgbClr val="000000"/>
              </a:solidFill>
              <a:latin typeface="Arial"/>
              <a:ea typeface="Arial"/>
              <a:cs typeface="Arial"/>
              <a:sym typeface="Arial"/>
            </a:endParaRPr>
          </a:p>
          <a:p>
            <a:pPr indent="-196850" lvl="0" marL="285750" marR="0" rtl="1" algn="r">
              <a:lnSpc>
                <a:spcPct val="15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24" name="Google Shape;224;p27"/>
          <p:cNvPicPr preferRelativeResize="0"/>
          <p:nvPr/>
        </p:nvPicPr>
        <p:blipFill rotWithShape="1">
          <a:blip r:embed="rId3">
            <a:alphaModFix/>
          </a:blip>
          <a:srcRect b="0" l="0" r="0" t="0"/>
          <a:stretch/>
        </p:blipFill>
        <p:spPr>
          <a:xfrm>
            <a:off x="68378" y="2378262"/>
            <a:ext cx="3261642" cy="2301439"/>
          </a:xfrm>
          <a:prstGeom prst="rect">
            <a:avLst/>
          </a:prstGeom>
          <a:noFill/>
          <a:ln>
            <a:noFill/>
          </a:ln>
        </p:spPr>
      </p:pic>
      <p:sp>
        <p:nvSpPr>
          <p:cNvPr id="225" name="Google Shape;225;p27"/>
          <p:cNvSpPr/>
          <p:nvPr/>
        </p:nvSpPr>
        <p:spPr>
          <a:xfrm>
            <a:off x="2174500" y="1078175"/>
            <a:ext cx="6753600" cy="1062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17500" lvl="0" marL="457200" marR="0" rtl="1" algn="r">
              <a:lnSpc>
                <a:spcPct val="150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שכיחות הצבע הוא משתנה בדיד וההתפלגות שתיארנו מקודם נקראת התפלגות בדידה.</a:t>
            </a:r>
            <a:endParaRPr b="0" i="0" sz="1400" u="none" cap="none" strike="noStrike">
              <a:solidFill>
                <a:schemeClr val="dk1"/>
              </a:solidFill>
              <a:latin typeface="Arial"/>
              <a:ea typeface="Arial"/>
              <a:cs typeface="Arial"/>
              <a:sym typeface="Arial"/>
            </a:endParaRPr>
          </a:p>
          <a:p>
            <a:pPr indent="-317500" lvl="0" marL="457200" marR="0" rtl="1" algn="r">
              <a:lnSpc>
                <a:spcPct val="150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קיימת גם התפלגות של משתנה רציף.</a:t>
            </a:r>
            <a:endParaRPr b="0" i="0" sz="1400" u="none" cap="none" strike="noStrike">
              <a:solidFill>
                <a:schemeClr val="dk1"/>
              </a:solidFill>
              <a:latin typeface="Arial"/>
              <a:ea typeface="Arial"/>
              <a:cs typeface="Arial"/>
              <a:sym typeface="Arial"/>
            </a:endParaRPr>
          </a:p>
        </p:txBody>
      </p:sp>
      <p:sp>
        <p:nvSpPr>
          <p:cNvPr id="226" name="Google Shape;226;p27"/>
          <p:cNvSpPr txBox="1"/>
          <p:nvPr/>
        </p:nvSpPr>
        <p:spPr>
          <a:xfrm>
            <a:off x="99788" y="4826812"/>
            <a:ext cx="4378612"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https://www.key2stats.com/problem-sets/view-problems/la/1/4122</a:t>
            </a:r>
            <a:endParaRPr b="0" i="0" sz="1400" u="none" cap="none" strike="noStrike">
              <a:solidFill>
                <a:srgbClr val="000000"/>
              </a:solidFill>
              <a:latin typeface="Arial"/>
              <a:ea typeface="Arial"/>
              <a:cs typeface="Arial"/>
              <a:sym typeface="Arial"/>
            </a:endParaRPr>
          </a:p>
        </p:txBody>
      </p:sp>
      <p:pic>
        <p:nvPicPr>
          <p:cNvPr descr="C:\Users\User\Desktop\מגמה\שיווק המגמה\עיצוב לוגו וסלוגן\logo.gif" id="227" name="Google Shape;227;p27"/>
          <p:cNvPicPr preferRelativeResize="0"/>
          <p:nvPr/>
        </p:nvPicPr>
        <p:blipFill rotWithShape="1">
          <a:blip r:embed="rId4">
            <a:alphaModFix/>
          </a:blip>
          <a:srcRect b="0" l="0" r="0" t="0"/>
          <a:stretch/>
        </p:blipFill>
        <p:spPr>
          <a:xfrm>
            <a:off x="250825" y="86915"/>
            <a:ext cx="1538288" cy="1134665"/>
          </a:xfrm>
          <a:prstGeom prst="rect">
            <a:avLst/>
          </a:prstGeom>
          <a:noFill/>
          <a:ln>
            <a:noFill/>
          </a:ln>
        </p:spPr>
      </p:pic>
      <p:sp>
        <p:nvSpPr>
          <p:cNvPr id="228" name="Google Shape;228;p27"/>
          <p:cNvSpPr/>
          <p:nvPr/>
        </p:nvSpPr>
        <p:spPr>
          <a:xfrm rot="-5400000">
            <a:off x="6982650" y="2815084"/>
            <a:ext cx="42900" cy="4049400"/>
          </a:xfrm>
          <a:prstGeom prst="roundRect">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9" name="Google Shape;229;p27"/>
          <p:cNvSpPr txBox="1"/>
          <p:nvPr/>
        </p:nvSpPr>
        <p:spPr>
          <a:xfrm rot="-5400000">
            <a:off x="6655050" y="2543027"/>
            <a:ext cx="43500" cy="4781100"/>
          </a:xfrm>
          <a:prstGeom prst="rect">
            <a:avLst/>
          </a:prstGeom>
          <a:solidFill>
            <a:srgbClr val="FFCC0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1" algn="ctr">
              <a:lnSpc>
                <a:spcPct val="100000"/>
              </a:lnSpc>
              <a:spcBef>
                <a:spcPts val="0"/>
              </a:spcBef>
              <a:spcAft>
                <a:spcPts val="0"/>
              </a:spcAft>
              <a:buSzPct val="111111"/>
              <a:buNone/>
            </a:pPr>
            <a:r>
              <a:rPr lang="en"/>
              <a:t>היסטוגרמה - הגדרה</a:t>
            </a:r>
            <a:endParaRPr/>
          </a:p>
        </p:txBody>
      </p:sp>
      <p:pic>
        <p:nvPicPr>
          <p:cNvPr id="235" name="Google Shape;235;p28"/>
          <p:cNvPicPr preferRelativeResize="0"/>
          <p:nvPr/>
        </p:nvPicPr>
        <p:blipFill rotWithShape="1">
          <a:blip r:embed="rId3">
            <a:alphaModFix/>
          </a:blip>
          <a:srcRect b="0" l="0" r="0" t="0"/>
          <a:stretch/>
        </p:blipFill>
        <p:spPr>
          <a:xfrm>
            <a:off x="2865776" y="2241024"/>
            <a:ext cx="3387750" cy="2028725"/>
          </a:xfrm>
          <a:prstGeom prst="rect">
            <a:avLst/>
          </a:prstGeom>
          <a:noFill/>
          <a:ln>
            <a:noFill/>
          </a:ln>
        </p:spPr>
      </p:pic>
      <p:sp>
        <p:nvSpPr>
          <p:cNvPr id="236" name="Google Shape;236;p28"/>
          <p:cNvSpPr/>
          <p:nvPr/>
        </p:nvSpPr>
        <p:spPr>
          <a:xfrm>
            <a:off x="1756300" y="1229863"/>
            <a:ext cx="5789100" cy="846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17500" lvl="0" marL="457200" marR="0" rtl="1" algn="r">
              <a:lnSpc>
                <a:spcPct val="150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הדרך המקובלת לתאר התפלגות של משתנה רציף היא ע"י היסטוגרמה.</a:t>
            </a:r>
            <a:endParaRPr b="0" i="0" sz="1400" u="none" cap="none" strike="noStrike">
              <a:solidFill>
                <a:schemeClr val="dk1"/>
              </a:solidFill>
              <a:latin typeface="Arial"/>
              <a:ea typeface="Arial"/>
              <a:cs typeface="Arial"/>
              <a:sym typeface="Arial"/>
            </a:endParaRPr>
          </a:p>
          <a:p>
            <a:pPr indent="-317500" lvl="0" marL="457200" marR="0" rtl="1" algn="r">
              <a:lnSpc>
                <a:spcPct val="150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גרף שמתאר התפלגות של ערכים עבור משתנה בודד,  בד"כ לפי קבוצות. </a:t>
            </a:r>
            <a:endParaRPr b="0" i="0" sz="1400" u="none" cap="none" strike="noStrike">
              <a:solidFill>
                <a:srgbClr val="000000"/>
              </a:solidFill>
              <a:latin typeface="Arial"/>
              <a:ea typeface="Arial"/>
              <a:cs typeface="Arial"/>
              <a:sym typeface="Arial"/>
            </a:endParaRPr>
          </a:p>
        </p:txBody>
      </p:sp>
      <p:pic>
        <p:nvPicPr>
          <p:cNvPr descr="C:\Users\User\Desktop\מגמה\שיווק המגמה\עיצוב לוגו וסלוגן\logo.gif" id="237" name="Google Shape;237;p28"/>
          <p:cNvPicPr preferRelativeResize="0"/>
          <p:nvPr/>
        </p:nvPicPr>
        <p:blipFill rotWithShape="1">
          <a:blip r:embed="rId4">
            <a:alphaModFix/>
          </a:blip>
          <a:srcRect b="0" l="0" r="0" t="0"/>
          <a:stretch/>
        </p:blipFill>
        <p:spPr>
          <a:xfrm>
            <a:off x="250825" y="86915"/>
            <a:ext cx="1538288" cy="1134665"/>
          </a:xfrm>
          <a:prstGeom prst="rect">
            <a:avLst/>
          </a:prstGeom>
          <a:noFill/>
          <a:ln>
            <a:noFill/>
          </a:ln>
        </p:spPr>
      </p:pic>
      <p:sp>
        <p:nvSpPr>
          <p:cNvPr id="238" name="Google Shape;238;p28"/>
          <p:cNvSpPr/>
          <p:nvPr/>
        </p:nvSpPr>
        <p:spPr>
          <a:xfrm rot="-5400000">
            <a:off x="6134700" y="1910288"/>
            <a:ext cx="24600" cy="5840400"/>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9" name="Google Shape;239;p28"/>
          <p:cNvSpPr txBox="1"/>
          <p:nvPr/>
        </p:nvSpPr>
        <p:spPr>
          <a:xfrm rot="-5400000">
            <a:off x="4623750" y="502894"/>
            <a:ext cx="34500" cy="8852400"/>
          </a:xfrm>
          <a:prstGeom prst="rect">
            <a:avLst/>
          </a:prstGeom>
          <a:solidFill>
            <a:srgbClr val="FFCC0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9"/>
          <p:cNvSpPr txBox="1"/>
          <p:nvPr>
            <p:ph type="title"/>
          </p:nvPr>
        </p:nvSpPr>
        <p:spPr>
          <a:xfrm>
            <a:off x="2801750" y="445025"/>
            <a:ext cx="46311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Grouped frequency distribution</a:t>
            </a:r>
            <a:endParaRPr/>
          </a:p>
        </p:txBody>
      </p:sp>
      <p:sp>
        <p:nvSpPr>
          <p:cNvPr id="245" name="Google Shape;245;p29"/>
          <p:cNvSpPr txBox="1"/>
          <p:nvPr>
            <p:ph idx="1" type="body"/>
          </p:nvPr>
        </p:nvSpPr>
        <p:spPr>
          <a:xfrm>
            <a:off x="1003600" y="1110600"/>
            <a:ext cx="7828800" cy="1316100"/>
          </a:xfrm>
          <a:prstGeom prst="rect">
            <a:avLst/>
          </a:prstGeom>
          <a:noFill/>
          <a:ln>
            <a:noFill/>
          </a:ln>
        </p:spPr>
        <p:txBody>
          <a:bodyPr anchorCtr="0" anchor="t" bIns="91425" lIns="91425" spcFirstLastPara="1" rIns="91425" wrap="square" tIns="91425">
            <a:noAutofit/>
          </a:bodyPr>
          <a:lstStyle/>
          <a:p>
            <a:pPr indent="-342900" lvl="0" marL="457200" rtl="1" algn="r">
              <a:lnSpc>
                <a:spcPct val="150000"/>
              </a:lnSpc>
              <a:spcBef>
                <a:spcPts val="0"/>
              </a:spcBef>
              <a:spcAft>
                <a:spcPts val="0"/>
              </a:spcAft>
              <a:buSzPts val="1800"/>
              <a:buChar char="●"/>
            </a:pPr>
            <a:r>
              <a:rPr lang="en" sz="1400"/>
              <a:t>כדי להציג את התפלגות המשתנה הרציף ניצור קטגוריות ונחשב את שכיחות הערכים בכל קטגוריה</a:t>
            </a:r>
            <a:endParaRPr/>
          </a:p>
          <a:p>
            <a:pPr indent="-342900" lvl="0" marL="457200" rtl="1" algn="r">
              <a:lnSpc>
                <a:spcPct val="150000"/>
              </a:lnSpc>
              <a:spcBef>
                <a:spcPts val="0"/>
              </a:spcBef>
              <a:spcAft>
                <a:spcPts val="0"/>
              </a:spcAft>
              <a:buSzPts val="1800"/>
              <a:buChar char="●"/>
            </a:pPr>
            <a:r>
              <a:rPr lang="en" sz="1400"/>
              <a:t>הגרף שמתאר את התפלגות השכיחות בקטגוריות נקרא היסטוגרמה.</a:t>
            </a:r>
            <a:endParaRPr/>
          </a:p>
          <a:p>
            <a:pPr indent="-342900" lvl="0" marL="457200" rtl="1" algn="r">
              <a:lnSpc>
                <a:spcPct val="150000"/>
              </a:lnSpc>
              <a:spcBef>
                <a:spcPts val="0"/>
              </a:spcBef>
              <a:spcAft>
                <a:spcPts val="0"/>
              </a:spcAft>
              <a:buSzPts val="1800"/>
              <a:buChar char="●"/>
            </a:pPr>
            <a:r>
              <a:rPr lang="en" sz="1400"/>
              <a:t>הערכים על ציר ה X הם ערכי האמצע בכל קטגוריה</a:t>
            </a:r>
            <a:endParaRPr/>
          </a:p>
        </p:txBody>
      </p:sp>
      <p:pic>
        <p:nvPicPr>
          <p:cNvPr id="246" name="Google Shape;246;p29"/>
          <p:cNvPicPr preferRelativeResize="0"/>
          <p:nvPr/>
        </p:nvPicPr>
        <p:blipFill rotWithShape="1">
          <a:blip r:embed="rId3">
            <a:alphaModFix/>
          </a:blip>
          <a:srcRect b="0" l="0" r="0" t="0"/>
          <a:stretch/>
        </p:blipFill>
        <p:spPr>
          <a:xfrm>
            <a:off x="5520875" y="2761300"/>
            <a:ext cx="3261642" cy="1950889"/>
          </a:xfrm>
          <a:prstGeom prst="rect">
            <a:avLst/>
          </a:prstGeom>
          <a:noFill/>
          <a:ln>
            <a:noFill/>
          </a:ln>
        </p:spPr>
      </p:pic>
      <p:pic>
        <p:nvPicPr>
          <p:cNvPr id="247" name="Google Shape;247;p29"/>
          <p:cNvPicPr preferRelativeResize="0"/>
          <p:nvPr/>
        </p:nvPicPr>
        <p:blipFill rotWithShape="1">
          <a:blip r:embed="rId4">
            <a:alphaModFix/>
          </a:blip>
          <a:srcRect b="0" l="0" r="0" t="0"/>
          <a:stretch/>
        </p:blipFill>
        <p:spPr>
          <a:xfrm>
            <a:off x="127870" y="1862914"/>
            <a:ext cx="4483868" cy="2847860"/>
          </a:xfrm>
          <a:prstGeom prst="rect">
            <a:avLst/>
          </a:prstGeom>
          <a:noFill/>
          <a:ln>
            <a:noFill/>
          </a:ln>
        </p:spPr>
      </p:pic>
      <p:sp>
        <p:nvSpPr>
          <p:cNvPr id="248" name="Google Shape;248;p29"/>
          <p:cNvSpPr txBox="1"/>
          <p:nvPr/>
        </p:nvSpPr>
        <p:spPr>
          <a:xfrm>
            <a:off x="346150" y="4794700"/>
            <a:ext cx="3384600" cy="2154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Arial"/>
                <a:ea typeface="Arial"/>
                <a:cs typeface="Arial"/>
                <a:sym typeface="Arial"/>
              </a:rPr>
              <a:t>https://www.key2stats.com/problem-sets/view-problems/la/1/4122</a:t>
            </a:r>
            <a:endParaRPr b="0" i="0" sz="800" u="none" cap="none" strike="noStrike">
              <a:solidFill>
                <a:srgbClr val="000000"/>
              </a:solidFill>
              <a:latin typeface="Arial"/>
              <a:ea typeface="Arial"/>
              <a:cs typeface="Arial"/>
              <a:sym typeface="Arial"/>
            </a:endParaRPr>
          </a:p>
        </p:txBody>
      </p:sp>
      <p:pic>
        <p:nvPicPr>
          <p:cNvPr descr="C:\Users\User\Desktop\מגמה\שיווק המגמה\עיצוב לוגו וסלוגן\logo.gif" id="249" name="Google Shape;249;p29"/>
          <p:cNvPicPr preferRelativeResize="0"/>
          <p:nvPr/>
        </p:nvPicPr>
        <p:blipFill rotWithShape="1">
          <a:blip r:embed="rId5">
            <a:alphaModFix/>
          </a:blip>
          <a:srcRect b="0" l="0" r="0" t="0"/>
          <a:stretch/>
        </p:blipFill>
        <p:spPr>
          <a:xfrm>
            <a:off x="250825" y="86915"/>
            <a:ext cx="1538288" cy="1134665"/>
          </a:xfrm>
          <a:prstGeom prst="rect">
            <a:avLst/>
          </a:prstGeom>
          <a:noFill/>
          <a:ln>
            <a:noFill/>
          </a:ln>
        </p:spPr>
      </p:pic>
      <p:sp>
        <p:nvSpPr>
          <p:cNvPr id="250" name="Google Shape;250;p29"/>
          <p:cNvSpPr/>
          <p:nvPr/>
        </p:nvSpPr>
        <p:spPr>
          <a:xfrm rot="-5400000">
            <a:off x="7466100" y="3322024"/>
            <a:ext cx="22200" cy="3014400"/>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1" name="Google Shape;251;p29"/>
          <p:cNvSpPr txBox="1"/>
          <p:nvPr/>
        </p:nvSpPr>
        <p:spPr>
          <a:xfrm rot="-5400000">
            <a:off x="6448800" y="2411751"/>
            <a:ext cx="12000" cy="5012400"/>
          </a:xfrm>
          <a:prstGeom prst="rect">
            <a:avLst/>
          </a:prstGeom>
          <a:solidFill>
            <a:srgbClr val="FFCC0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1" algn="ctr">
              <a:lnSpc>
                <a:spcPct val="100000"/>
              </a:lnSpc>
              <a:spcBef>
                <a:spcPts val="0"/>
              </a:spcBef>
              <a:spcAft>
                <a:spcPts val="0"/>
              </a:spcAft>
              <a:buSzPct val="111111"/>
              <a:buNone/>
            </a:pPr>
            <a:r>
              <a:rPr lang="en"/>
              <a:t>Frequency vs probability density</a:t>
            </a:r>
            <a:endParaRPr/>
          </a:p>
        </p:txBody>
      </p:sp>
      <p:sp>
        <p:nvSpPr>
          <p:cNvPr id="257" name="Google Shape;257;p30"/>
          <p:cNvSpPr txBox="1"/>
          <p:nvPr/>
        </p:nvSpPr>
        <p:spPr>
          <a:xfrm>
            <a:off x="676800" y="1343925"/>
            <a:ext cx="7982213" cy="1991379"/>
          </a:xfrm>
          <a:prstGeom prst="rect">
            <a:avLst/>
          </a:prstGeom>
          <a:noFill/>
          <a:ln>
            <a:noFill/>
          </a:ln>
        </p:spPr>
        <p:txBody>
          <a:bodyPr anchorCtr="0" anchor="t" bIns="45700" lIns="91425" spcFirstLastPara="1" rIns="91425" wrap="square" tIns="45700">
            <a:spAutoFit/>
          </a:bodyPr>
          <a:lstStyle/>
          <a:p>
            <a:pPr indent="-285750" lvl="0" marL="285750" marR="0" rtl="1" algn="r">
              <a:lnSpc>
                <a:spcPct val="15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הגרף הקודם מציג התפלגות של משתנה רציף שנדגם רק 20 פעמים. </a:t>
            </a:r>
            <a:endParaRPr b="0" i="0" sz="1400" u="none" cap="none" strike="noStrike">
              <a:solidFill>
                <a:srgbClr val="000000"/>
              </a:solidFill>
              <a:latin typeface="Arial"/>
              <a:ea typeface="Arial"/>
              <a:cs typeface="Arial"/>
              <a:sym typeface="Arial"/>
            </a:endParaRPr>
          </a:p>
          <a:p>
            <a:pPr indent="-285750" lvl="0" marL="285750" marR="0" rtl="1" algn="r">
              <a:lnSpc>
                <a:spcPct val="15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כיצד נייצג את ההסתברות הקשורה לתנועה אקראית (שיכולה לקחת כל פרק זמן חיובי)?</a:t>
            </a:r>
            <a:endParaRPr b="0" i="0" sz="1400" u="none" cap="none" strike="noStrike">
              <a:solidFill>
                <a:srgbClr val="000000"/>
              </a:solidFill>
              <a:latin typeface="Arial"/>
              <a:ea typeface="Arial"/>
              <a:cs typeface="Arial"/>
              <a:sym typeface="Arial"/>
            </a:endParaRPr>
          </a:p>
          <a:p>
            <a:pPr indent="-285750" lvl="0" marL="285750" marR="0" rtl="1" algn="r">
              <a:lnSpc>
                <a:spcPct val="15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נציג בגרף התפלגות של משתנה הזמן שנדרש כדי להזיז את הסמן: זוהי התפלגות רציפה או פונקציית השכיחות.</a:t>
            </a:r>
            <a:endParaRPr b="0" i="0" sz="1400" u="none" cap="none" strike="noStrike">
              <a:solidFill>
                <a:srgbClr val="000000"/>
              </a:solidFill>
              <a:latin typeface="Arial"/>
              <a:ea typeface="Arial"/>
              <a:cs typeface="Arial"/>
              <a:sym typeface="Arial"/>
            </a:endParaRPr>
          </a:p>
          <a:p>
            <a:pPr indent="-285750" lvl="0" marL="285750" marR="0" rtl="1" algn="r">
              <a:lnSpc>
                <a:spcPct val="15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אחת ההתפלגויות הרציפות החשובות נקראת </a:t>
            </a:r>
            <a:r>
              <a:rPr b="1" i="0" lang="en" sz="1400" u="none" cap="none" strike="noStrike">
                <a:solidFill>
                  <a:srgbClr val="000000"/>
                </a:solidFill>
                <a:latin typeface="Arial"/>
                <a:ea typeface="Arial"/>
                <a:cs typeface="Arial"/>
                <a:sym typeface="Arial"/>
              </a:rPr>
              <a:t>התפלגות נורמלית </a:t>
            </a:r>
            <a:r>
              <a:rPr b="0" i="0" lang="en" sz="1400" u="none" cap="none" strike="noStrike">
                <a:solidFill>
                  <a:srgbClr val="000000"/>
                </a:solidFill>
                <a:latin typeface="Arial"/>
                <a:ea typeface="Arial"/>
                <a:cs typeface="Arial"/>
                <a:sym typeface="Arial"/>
              </a:rPr>
              <a:t>ונראית בצורת פעמון. </a:t>
            </a:r>
            <a:endParaRPr b="0" i="0" sz="1400" u="none" cap="none" strike="noStrike">
              <a:solidFill>
                <a:srgbClr val="000000"/>
              </a:solidFill>
              <a:latin typeface="Arial"/>
              <a:ea typeface="Arial"/>
              <a:cs typeface="Arial"/>
              <a:sym typeface="Arial"/>
            </a:endParaRPr>
          </a:p>
          <a:p>
            <a:pPr indent="-285750" lvl="0" marL="285750" marR="0" rtl="1" algn="r">
              <a:lnSpc>
                <a:spcPct val="15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חלק גדול מהתופעות ניתן להסביר ע"י התפלגות נורמלית.</a:t>
            </a:r>
            <a:endParaRPr b="0" i="0" sz="1400" u="none" cap="none" strike="noStrike">
              <a:solidFill>
                <a:srgbClr val="000000"/>
              </a:solidFill>
              <a:latin typeface="Arial"/>
              <a:ea typeface="Arial"/>
              <a:cs typeface="Arial"/>
              <a:sym typeface="Arial"/>
            </a:endParaRPr>
          </a:p>
          <a:p>
            <a:pPr indent="-285750" lvl="0" marL="285750" marR="0" rtl="1" algn="r">
              <a:lnSpc>
                <a:spcPct val="15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עקומה רציפה כמו בגרף מתארת התפלגות של משתנה רציף.</a:t>
            </a:r>
            <a:endParaRPr b="0" i="0" sz="1400" u="none" cap="none" strike="noStrike">
              <a:solidFill>
                <a:srgbClr val="000000"/>
              </a:solidFill>
              <a:latin typeface="Arial"/>
              <a:ea typeface="Arial"/>
              <a:cs typeface="Arial"/>
              <a:sym typeface="Arial"/>
            </a:endParaRPr>
          </a:p>
        </p:txBody>
      </p:sp>
      <p:pic>
        <p:nvPicPr>
          <p:cNvPr id="258" name="Google Shape;258;p30"/>
          <p:cNvPicPr preferRelativeResize="0"/>
          <p:nvPr/>
        </p:nvPicPr>
        <p:blipFill rotWithShape="1">
          <a:blip r:embed="rId3">
            <a:alphaModFix/>
          </a:blip>
          <a:srcRect b="0" l="0" r="0" t="0"/>
          <a:stretch/>
        </p:blipFill>
        <p:spPr>
          <a:xfrm>
            <a:off x="256458" y="2574738"/>
            <a:ext cx="2216878" cy="2131360"/>
          </a:xfrm>
          <a:prstGeom prst="rect">
            <a:avLst/>
          </a:prstGeom>
          <a:noFill/>
          <a:ln>
            <a:noFill/>
          </a:ln>
        </p:spPr>
      </p:pic>
      <p:sp>
        <p:nvSpPr>
          <p:cNvPr id="259" name="Google Shape;259;p30"/>
          <p:cNvSpPr txBox="1"/>
          <p:nvPr/>
        </p:nvSpPr>
        <p:spPr>
          <a:xfrm>
            <a:off x="3627526" y="4422900"/>
            <a:ext cx="3218100" cy="21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Arial"/>
                <a:ea typeface="Arial"/>
                <a:cs typeface="Arial"/>
                <a:sym typeface="Arial"/>
              </a:rPr>
              <a:t>https://www.key2stats.com/problem-sets/view-problems/la/1/4122</a:t>
            </a:r>
            <a:endParaRPr b="0" i="0" sz="800" u="none" cap="none" strike="noStrike">
              <a:solidFill>
                <a:srgbClr val="000000"/>
              </a:solidFill>
              <a:latin typeface="Arial"/>
              <a:ea typeface="Arial"/>
              <a:cs typeface="Arial"/>
              <a:sym typeface="Arial"/>
            </a:endParaRPr>
          </a:p>
        </p:txBody>
      </p:sp>
      <p:pic>
        <p:nvPicPr>
          <p:cNvPr descr="C:\Users\User\Desktop\מגמה\שיווק המגמה\עיצוב לוגו וסלוגן\logo.gif" id="260" name="Google Shape;260;p30"/>
          <p:cNvPicPr preferRelativeResize="0"/>
          <p:nvPr/>
        </p:nvPicPr>
        <p:blipFill rotWithShape="1">
          <a:blip r:embed="rId4">
            <a:alphaModFix/>
          </a:blip>
          <a:srcRect b="0" l="0" r="0" t="0"/>
          <a:stretch/>
        </p:blipFill>
        <p:spPr>
          <a:xfrm>
            <a:off x="250825" y="86915"/>
            <a:ext cx="1538288" cy="1134665"/>
          </a:xfrm>
          <a:prstGeom prst="rect">
            <a:avLst/>
          </a:prstGeom>
          <a:noFill/>
          <a:ln>
            <a:noFill/>
          </a:ln>
        </p:spPr>
      </p:pic>
      <p:sp>
        <p:nvSpPr>
          <p:cNvPr id="261" name="Google Shape;261;p30"/>
          <p:cNvSpPr/>
          <p:nvPr/>
        </p:nvSpPr>
        <p:spPr>
          <a:xfrm rot="-5400000">
            <a:off x="6134700" y="1910288"/>
            <a:ext cx="24600" cy="5840400"/>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2" name="Google Shape;262;p30"/>
          <p:cNvSpPr txBox="1"/>
          <p:nvPr/>
        </p:nvSpPr>
        <p:spPr>
          <a:xfrm rot="-5400000">
            <a:off x="4623750" y="502894"/>
            <a:ext cx="34500" cy="8852400"/>
          </a:xfrm>
          <a:prstGeom prst="rect">
            <a:avLst/>
          </a:prstGeom>
          <a:solidFill>
            <a:srgbClr val="FFCC0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1"/>
          <p:cNvSpPr txBox="1"/>
          <p:nvPr>
            <p:ph type="title"/>
          </p:nvPr>
        </p:nvSpPr>
        <p:spPr>
          <a:xfrm>
            <a:off x="2582200" y="445025"/>
            <a:ext cx="4631400" cy="572700"/>
          </a:xfrm>
          <a:prstGeom prst="rect">
            <a:avLst/>
          </a:prstGeom>
          <a:noFill/>
          <a:ln>
            <a:noFill/>
          </a:ln>
        </p:spPr>
        <p:txBody>
          <a:bodyPr anchorCtr="0" anchor="t" bIns="91425" lIns="91425" spcFirstLastPara="1" rIns="91425" wrap="square" tIns="91425">
            <a:normAutofit fontScale="90000"/>
          </a:bodyPr>
          <a:lstStyle/>
          <a:p>
            <a:pPr indent="0" lvl="0" marL="0" rtl="1" algn="ctr">
              <a:lnSpc>
                <a:spcPct val="100000"/>
              </a:lnSpc>
              <a:spcBef>
                <a:spcPts val="0"/>
              </a:spcBef>
              <a:spcAft>
                <a:spcPts val="0"/>
              </a:spcAft>
              <a:buSzPct val="111111"/>
              <a:buNone/>
            </a:pPr>
            <a:r>
              <a:rPr lang="en"/>
              <a:t>להתפלגות צורות שונות</a:t>
            </a:r>
            <a:endParaRPr/>
          </a:p>
        </p:txBody>
      </p:sp>
      <p:sp>
        <p:nvSpPr>
          <p:cNvPr id="268" name="Google Shape;268;p31"/>
          <p:cNvSpPr txBox="1"/>
          <p:nvPr>
            <p:ph idx="1" type="body"/>
          </p:nvPr>
        </p:nvSpPr>
        <p:spPr>
          <a:xfrm>
            <a:off x="311700" y="1152475"/>
            <a:ext cx="8520600" cy="1486477"/>
          </a:xfrm>
          <a:prstGeom prst="rect">
            <a:avLst/>
          </a:prstGeom>
          <a:noFill/>
          <a:ln>
            <a:noFill/>
          </a:ln>
        </p:spPr>
        <p:txBody>
          <a:bodyPr anchorCtr="0" anchor="t" bIns="91425" lIns="91425" spcFirstLastPara="1" rIns="91425" wrap="square" tIns="91425">
            <a:normAutofit/>
          </a:bodyPr>
          <a:lstStyle/>
          <a:p>
            <a:pPr indent="-263525" lvl="0" marL="285750" rtl="1" algn="r">
              <a:lnSpc>
                <a:spcPct val="130000"/>
              </a:lnSpc>
              <a:spcBef>
                <a:spcPts val="1000"/>
              </a:spcBef>
              <a:spcAft>
                <a:spcPts val="0"/>
              </a:spcAft>
              <a:buSzPts val="1450"/>
              <a:buChar char="●"/>
            </a:pPr>
            <a:r>
              <a:rPr lang="en" sz="1450">
                <a:solidFill>
                  <a:schemeClr val="dk1"/>
                </a:solidFill>
              </a:rPr>
              <a:t>לא כל ההתפלגויות נראות כמו ההתפלגות הנורמלית.</a:t>
            </a:r>
            <a:endParaRPr sz="1450"/>
          </a:p>
          <a:p>
            <a:pPr indent="-263525" lvl="0" marL="285750" rtl="1" algn="r">
              <a:lnSpc>
                <a:spcPct val="130000"/>
              </a:lnSpc>
              <a:spcBef>
                <a:spcPts val="1000"/>
              </a:spcBef>
              <a:spcAft>
                <a:spcPts val="0"/>
              </a:spcAft>
              <a:buSzPts val="1450"/>
              <a:buChar char="●"/>
            </a:pPr>
            <a:r>
              <a:rPr lang="en" sz="1450">
                <a:solidFill>
                  <a:schemeClr val="dk1"/>
                </a:solidFill>
              </a:rPr>
              <a:t>לא כל ההתפלגויות הנורמליות נראות אותו הדבר: חלק יותר "מפוזרות" וחלק פחות. </a:t>
            </a:r>
            <a:endParaRPr sz="1450"/>
          </a:p>
          <a:p>
            <a:pPr indent="-263525" lvl="0" marL="285750" rtl="1" algn="r">
              <a:lnSpc>
                <a:spcPct val="130000"/>
              </a:lnSpc>
              <a:spcBef>
                <a:spcPts val="1000"/>
              </a:spcBef>
              <a:spcAft>
                <a:spcPts val="0"/>
              </a:spcAft>
              <a:buSzPts val="1450"/>
              <a:buChar char="●"/>
            </a:pPr>
            <a:r>
              <a:rPr lang="en" sz="1450">
                <a:solidFill>
                  <a:schemeClr val="dk1"/>
                </a:solidFill>
              </a:rPr>
              <a:t>ההתפלגות בגרף הקודם היתה נורמלית סימטרית, שני הצדדים זהים. </a:t>
            </a:r>
            <a:endParaRPr sz="987">
              <a:solidFill>
                <a:schemeClr val="dk1"/>
              </a:solidFill>
            </a:endParaRPr>
          </a:p>
        </p:txBody>
      </p:sp>
      <p:sp>
        <p:nvSpPr>
          <p:cNvPr id="269" name="Google Shape;269;p31"/>
          <p:cNvSpPr txBox="1"/>
          <p:nvPr/>
        </p:nvSpPr>
        <p:spPr>
          <a:xfrm>
            <a:off x="99794" y="4522000"/>
            <a:ext cx="3126900" cy="21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Arial"/>
                <a:ea typeface="Arial"/>
                <a:cs typeface="Arial"/>
                <a:sym typeface="Arial"/>
              </a:rPr>
              <a:t>https://www.key2stats.com/problem-sets/view-problems/la/1/4122</a:t>
            </a:r>
            <a:endParaRPr b="0" i="0" sz="800" u="none" cap="none" strike="noStrike">
              <a:solidFill>
                <a:srgbClr val="000000"/>
              </a:solidFill>
              <a:latin typeface="Arial"/>
              <a:ea typeface="Arial"/>
              <a:cs typeface="Arial"/>
              <a:sym typeface="Arial"/>
            </a:endParaRPr>
          </a:p>
        </p:txBody>
      </p:sp>
      <p:pic>
        <p:nvPicPr>
          <p:cNvPr descr="C:\Users\User\Desktop\מגמה\שיווק המגמה\עיצוב לוגו וסלוגן\logo.gif" id="270" name="Google Shape;270;p31"/>
          <p:cNvPicPr preferRelativeResize="0"/>
          <p:nvPr/>
        </p:nvPicPr>
        <p:blipFill rotWithShape="1">
          <a:blip r:embed="rId3">
            <a:alphaModFix/>
          </a:blip>
          <a:srcRect b="0" l="0" r="0" t="0"/>
          <a:stretch/>
        </p:blipFill>
        <p:spPr>
          <a:xfrm>
            <a:off x="250825" y="86915"/>
            <a:ext cx="1538288" cy="1134665"/>
          </a:xfrm>
          <a:prstGeom prst="rect">
            <a:avLst/>
          </a:prstGeom>
          <a:noFill/>
          <a:ln>
            <a:noFill/>
          </a:ln>
        </p:spPr>
      </p:pic>
      <p:sp>
        <p:nvSpPr>
          <p:cNvPr id="271" name="Google Shape;271;p31"/>
          <p:cNvSpPr/>
          <p:nvPr/>
        </p:nvSpPr>
        <p:spPr>
          <a:xfrm rot="-5400000">
            <a:off x="6134700" y="1910288"/>
            <a:ext cx="24600" cy="5840400"/>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2" name="Google Shape;272;p31"/>
          <p:cNvSpPr txBox="1"/>
          <p:nvPr/>
        </p:nvSpPr>
        <p:spPr>
          <a:xfrm rot="-5400000">
            <a:off x="4623750" y="502894"/>
            <a:ext cx="34500" cy="8852400"/>
          </a:xfrm>
          <a:prstGeom prst="rect">
            <a:avLst/>
          </a:prstGeom>
          <a:solidFill>
            <a:srgbClr val="FFCC0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2"/>
          <p:cNvSpPr txBox="1"/>
          <p:nvPr>
            <p:ph type="title"/>
          </p:nvPr>
        </p:nvSpPr>
        <p:spPr>
          <a:xfrm>
            <a:off x="1497867" y="364793"/>
            <a:ext cx="3532617" cy="572700"/>
          </a:xfrm>
          <a:prstGeom prst="rect">
            <a:avLst/>
          </a:prstGeom>
          <a:noFill/>
          <a:ln>
            <a:noFill/>
          </a:ln>
        </p:spPr>
        <p:txBody>
          <a:bodyPr anchorCtr="0" anchor="t" bIns="91425" lIns="91425" spcFirstLastPara="1" rIns="91425" wrap="square" tIns="91425">
            <a:normAutofit fontScale="90000"/>
          </a:bodyPr>
          <a:lstStyle/>
          <a:p>
            <a:pPr indent="0" lvl="0" marL="0" rtl="1" algn="r">
              <a:lnSpc>
                <a:spcPct val="100000"/>
              </a:lnSpc>
              <a:spcBef>
                <a:spcPts val="0"/>
              </a:spcBef>
              <a:spcAft>
                <a:spcPts val="0"/>
              </a:spcAft>
              <a:buSzPct val="111111"/>
              <a:buNone/>
            </a:pPr>
            <a:r>
              <a:rPr lang="en"/>
              <a:t>א-סימטרית "זנב ימני"</a:t>
            </a:r>
            <a:endParaRPr/>
          </a:p>
        </p:txBody>
      </p:sp>
      <p:pic>
        <p:nvPicPr>
          <p:cNvPr id="278" name="Google Shape;278;p32"/>
          <p:cNvPicPr preferRelativeResize="0"/>
          <p:nvPr/>
        </p:nvPicPr>
        <p:blipFill rotWithShape="1">
          <a:blip r:embed="rId3">
            <a:alphaModFix/>
          </a:blip>
          <a:srcRect b="0" l="0" r="0" t="0"/>
          <a:stretch/>
        </p:blipFill>
        <p:spPr>
          <a:xfrm>
            <a:off x="5526377" y="416675"/>
            <a:ext cx="3422735" cy="2018624"/>
          </a:xfrm>
          <a:prstGeom prst="rect">
            <a:avLst/>
          </a:prstGeom>
          <a:noFill/>
          <a:ln>
            <a:noFill/>
          </a:ln>
        </p:spPr>
      </p:pic>
      <p:sp>
        <p:nvSpPr>
          <p:cNvPr id="279" name="Google Shape;279;p32"/>
          <p:cNvSpPr txBox="1"/>
          <p:nvPr/>
        </p:nvSpPr>
        <p:spPr>
          <a:xfrm>
            <a:off x="6008777" y="212758"/>
            <a:ext cx="3355816"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1" lang="en" sz="1200" u="none" cap="none" strike="noStrike">
                <a:solidFill>
                  <a:srgbClr val="083C92"/>
                </a:solidFill>
                <a:latin typeface="Arial"/>
                <a:ea typeface="Arial"/>
                <a:cs typeface="Arial"/>
                <a:sym typeface="Arial"/>
              </a:rPr>
              <a:t>התפלגות נורמלית א-סימטרית, עם זנב ימני.</a:t>
            </a:r>
            <a:endParaRPr b="0" i="1" sz="1200" u="none" cap="none" strike="noStrike">
              <a:solidFill>
                <a:srgbClr val="083C92"/>
              </a:solidFill>
              <a:latin typeface="Arial"/>
              <a:ea typeface="Arial"/>
              <a:cs typeface="Arial"/>
              <a:sym typeface="Arial"/>
            </a:endParaRPr>
          </a:p>
        </p:txBody>
      </p:sp>
      <p:pic>
        <p:nvPicPr>
          <p:cNvPr id="280" name="Google Shape;280;p32"/>
          <p:cNvPicPr preferRelativeResize="0"/>
          <p:nvPr/>
        </p:nvPicPr>
        <p:blipFill rotWithShape="1">
          <a:blip r:embed="rId4">
            <a:alphaModFix/>
          </a:blip>
          <a:srcRect b="0" l="0" r="0" t="0"/>
          <a:stretch/>
        </p:blipFill>
        <p:spPr>
          <a:xfrm>
            <a:off x="4293718" y="2607318"/>
            <a:ext cx="3613027" cy="1979691"/>
          </a:xfrm>
          <a:prstGeom prst="rect">
            <a:avLst/>
          </a:prstGeom>
          <a:noFill/>
          <a:ln>
            <a:noFill/>
          </a:ln>
        </p:spPr>
      </p:pic>
      <p:sp>
        <p:nvSpPr>
          <p:cNvPr id="281" name="Google Shape;281;p32"/>
          <p:cNvSpPr txBox="1"/>
          <p:nvPr/>
        </p:nvSpPr>
        <p:spPr>
          <a:xfrm>
            <a:off x="6327270" y="2784402"/>
            <a:ext cx="25578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1" lang="en" sz="1200" u="none" cap="none" strike="noStrike">
                <a:solidFill>
                  <a:srgbClr val="083C92"/>
                </a:solidFill>
                <a:latin typeface="Arial"/>
                <a:ea typeface="Arial"/>
                <a:cs typeface="Arial"/>
                <a:sym typeface="Arial"/>
              </a:rPr>
              <a:t>התפלגות א-סימטרית, עם זנב ימני ארוך.</a:t>
            </a:r>
            <a:endParaRPr b="0" i="1" sz="1200" u="none" cap="none" strike="noStrike">
              <a:solidFill>
                <a:srgbClr val="083C92"/>
              </a:solidFill>
              <a:latin typeface="Arial"/>
              <a:ea typeface="Arial"/>
              <a:cs typeface="Arial"/>
              <a:sym typeface="Arial"/>
            </a:endParaRPr>
          </a:p>
        </p:txBody>
      </p:sp>
      <p:pic>
        <p:nvPicPr>
          <p:cNvPr id="282" name="Google Shape;282;p32"/>
          <p:cNvPicPr preferRelativeResize="0"/>
          <p:nvPr/>
        </p:nvPicPr>
        <p:blipFill rotWithShape="1">
          <a:blip r:embed="rId5">
            <a:alphaModFix/>
          </a:blip>
          <a:srcRect b="0" l="0" r="0" t="0"/>
          <a:stretch/>
        </p:blipFill>
        <p:spPr>
          <a:xfrm>
            <a:off x="601684" y="1952201"/>
            <a:ext cx="2421941" cy="2160371"/>
          </a:xfrm>
          <a:prstGeom prst="rect">
            <a:avLst/>
          </a:prstGeom>
          <a:noFill/>
          <a:ln>
            <a:noFill/>
          </a:ln>
        </p:spPr>
      </p:pic>
      <p:sp>
        <p:nvSpPr>
          <p:cNvPr id="283" name="Google Shape;283;p32"/>
          <p:cNvSpPr txBox="1"/>
          <p:nvPr/>
        </p:nvSpPr>
        <p:spPr>
          <a:xfrm>
            <a:off x="464253" y="1402300"/>
            <a:ext cx="2557851" cy="276999"/>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200"/>
              <a:buFont typeface="Arial"/>
              <a:buNone/>
            </a:pPr>
            <a:r>
              <a:rPr b="0" i="1" lang="en" sz="1200" u="none" cap="none" strike="noStrike">
                <a:solidFill>
                  <a:srgbClr val="083C92"/>
                </a:solidFill>
                <a:latin typeface="Arial"/>
                <a:ea typeface="Arial"/>
                <a:cs typeface="Arial"/>
                <a:sym typeface="Arial"/>
              </a:rPr>
              <a:t>פונקציית שכיחות עם זנב ימני ארוך.</a:t>
            </a:r>
            <a:endParaRPr b="0" i="1" sz="1200" u="none" cap="none" strike="noStrike">
              <a:solidFill>
                <a:srgbClr val="083C92"/>
              </a:solidFill>
              <a:latin typeface="Arial"/>
              <a:ea typeface="Arial"/>
              <a:cs typeface="Arial"/>
              <a:sym typeface="Arial"/>
            </a:endParaRPr>
          </a:p>
        </p:txBody>
      </p:sp>
      <p:sp>
        <p:nvSpPr>
          <p:cNvPr id="284" name="Google Shape;284;p32"/>
          <p:cNvSpPr txBox="1"/>
          <p:nvPr/>
        </p:nvSpPr>
        <p:spPr>
          <a:xfrm>
            <a:off x="328398" y="4293400"/>
            <a:ext cx="3172500" cy="21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Arial"/>
                <a:ea typeface="Arial"/>
                <a:cs typeface="Arial"/>
                <a:sym typeface="Arial"/>
              </a:rPr>
              <a:t>https://www.key2stats.com/problem-sets/view-problems/la/1/4122</a:t>
            </a:r>
            <a:endParaRPr b="0" i="0" sz="800" u="none" cap="none" strike="noStrike">
              <a:solidFill>
                <a:srgbClr val="000000"/>
              </a:solidFill>
              <a:latin typeface="Arial"/>
              <a:ea typeface="Arial"/>
              <a:cs typeface="Arial"/>
              <a:sym typeface="Arial"/>
            </a:endParaRPr>
          </a:p>
        </p:txBody>
      </p:sp>
      <p:pic>
        <p:nvPicPr>
          <p:cNvPr descr="C:\Users\User\Desktop\מגמה\שיווק המגמה\עיצוב לוגו וסלוגן\logo.gif" id="285" name="Google Shape;285;p32"/>
          <p:cNvPicPr preferRelativeResize="0"/>
          <p:nvPr/>
        </p:nvPicPr>
        <p:blipFill rotWithShape="1">
          <a:blip r:embed="rId6">
            <a:alphaModFix/>
          </a:blip>
          <a:srcRect b="0" l="0" r="0" t="0"/>
          <a:stretch/>
        </p:blipFill>
        <p:spPr>
          <a:xfrm>
            <a:off x="250825" y="86915"/>
            <a:ext cx="1538288" cy="1134665"/>
          </a:xfrm>
          <a:prstGeom prst="rect">
            <a:avLst/>
          </a:prstGeom>
          <a:noFill/>
          <a:ln>
            <a:noFill/>
          </a:ln>
        </p:spPr>
      </p:pic>
      <p:sp>
        <p:nvSpPr>
          <p:cNvPr id="286" name="Google Shape;286;p32"/>
          <p:cNvSpPr/>
          <p:nvPr/>
        </p:nvSpPr>
        <p:spPr>
          <a:xfrm rot="-5400000">
            <a:off x="6134700" y="1910288"/>
            <a:ext cx="24600" cy="5840400"/>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7" name="Google Shape;287;p32"/>
          <p:cNvSpPr txBox="1"/>
          <p:nvPr/>
        </p:nvSpPr>
        <p:spPr>
          <a:xfrm rot="-5400000">
            <a:off x="4623750" y="502894"/>
            <a:ext cx="34500" cy="8852400"/>
          </a:xfrm>
          <a:prstGeom prst="rect">
            <a:avLst/>
          </a:prstGeom>
          <a:solidFill>
            <a:srgbClr val="FFCC0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pic>
        <p:nvPicPr>
          <p:cNvPr id="72" name="Google Shape;72;p15"/>
          <p:cNvPicPr preferRelativeResize="0"/>
          <p:nvPr/>
        </p:nvPicPr>
        <p:blipFill rotWithShape="1">
          <a:blip r:embed="rId3">
            <a:alphaModFix/>
          </a:blip>
          <a:srcRect b="0" l="0" r="0" t="0"/>
          <a:stretch/>
        </p:blipFill>
        <p:spPr>
          <a:xfrm>
            <a:off x="0" y="1447800"/>
            <a:ext cx="9143999" cy="3234480"/>
          </a:xfrm>
          <a:prstGeom prst="rect">
            <a:avLst/>
          </a:prstGeom>
          <a:noFill/>
          <a:ln>
            <a:noFill/>
          </a:ln>
        </p:spPr>
      </p:pic>
      <p:sp>
        <p:nvSpPr>
          <p:cNvPr id="73" name="Google Shape;73;p15"/>
          <p:cNvSpPr txBox="1"/>
          <p:nvPr/>
        </p:nvSpPr>
        <p:spPr>
          <a:xfrm>
            <a:off x="2629675" y="496850"/>
            <a:ext cx="4303800" cy="492600"/>
          </a:xfrm>
          <a:prstGeom prst="rect">
            <a:avLst/>
          </a:prstGeom>
          <a:noFill/>
          <a:ln>
            <a:noFill/>
          </a:ln>
        </p:spPr>
        <p:txBody>
          <a:bodyPr anchorCtr="0" anchor="t" bIns="91425" lIns="91425" spcFirstLastPara="1" rIns="91425" wrap="square" tIns="91425">
            <a:spAutoFit/>
          </a:bodyPr>
          <a:lstStyle/>
          <a:p>
            <a:pPr indent="0" lvl="0" marL="0" marR="0" rtl="1" algn="ctr">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Arial"/>
                <a:ea typeface="Arial"/>
                <a:cs typeface="Arial"/>
                <a:sym typeface="Arial"/>
              </a:rPr>
              <a:t>טבלת נתונים</a:t>
            </a:r>
            <a:endParaRPr b="0" i="0" sz="2000" u="none" cap="none" strike="noStrike">
              <a:solidFill>
                <a:srgbClr val="000000"/>
              </a:solidFill>
              <a:latin typeface="Arial"/>
              <a:ea typeface="Arial"/>
              <a:cs typeface="Arial"/>
              <a:sym typeface="Arial"/>
            </a:endParaRPr>
          </a:p>
        </p:txBody>
      </p:sp>
      <p:sp>
        <p:nvSpPr>
          <p:cNvPr id="74" name="Google Shape;74;p15"/>
          <p:cNvSpPr/>
          <p:nvPr/>
        </p:nvSpPr>
        <p:spPr>
          <a:xfrm rot="-1449781">
            <a:off x="5450750" y="254805"/>
            <a:ext cx="1392505" cy="870015"/>
          </a:xfrm>
          <a:prstGeom prst="wedgeEllipseCallout">
            <a:avLst>
              <a:gd fmla="val -20833" name="adj1"/>
              <a:gd fmla="val 62500" name="adj2"/>
            </a:avLst>
          </a:prstGeom>
          <a:gradFill>
            <a:gsLst>
              <a:gs pos="0">
                <a:srgbClr val="FFFFFF"/>
              </a:gs>
              <a:gs pos="100000">
                <a:srgbClr val="B3B3B3"/>
              </a:gs>
            </a:gsLst>
            <a:path path="circle">
              <a:fillToRect b="50%" l="50%" r="50%" t="50%"/>
            </a:path>
            <a:tileRect/>
          </a:gra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1"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mic Sans MS"/>
                <a:ea typeface="Comic Sans MS"/>
                <a:cs typeface="Comic Sans MS"/>
                <a:sym typeface="Comic Sans MS"/>
              </a:rPr>
              <a:t>באיזה ארגון מדובר?</a:t>
            </a:r>
            <a:endParaRPr b="0" i="0" sz="1400" u="none" cap="none" strike="noStrike">
              <a:solidFill>
                <a:srgbClr val="000000"/>
              </a:solidFill>
              <a:latin typeface="Comic Sans MS"/>
              <a:ea typeface="Comic Sans MS"/>
              <a:cs typeface="Comic Sans MS"/>
              <a:sym typeface="Comic Sans MS"/>
            </a:endParaRPr>
          </a:p>
        </p:txBody>
      </p:sp>
      <p:sp>
        <p:nvSpPr>
          <p:cNvPr id="75" name="Google Shape;75;p15"/>
          <p:cNvSpPr/>
          <p:nvPr/>
        </p:nvSpPr>
        <p:spPr>
          <a:xfrm rot="1287455">
            <a:off x="6851201" y="155253"/>
            <a:ext cx="1392517" cy="870017"/>
          </a:xfrm>
          <a:prstGeom prst="wedgeEllipseCallout">
            <a:avLst>
              <a:gd fmla="val -20833" name="adj1"/>
              <a:gd fmla="val 62500" name="adj2"/>
            </a:avLst>
          </a:prstGeom>
          <a:gradFill>
            <a:gsLst>
              <a:gs pos="0">
                <a:srgbClr val="FFFFFF"/>
              </a:gs>
              <a:gs pos="100000">
                <a:srgbClr val="B3B3B3"/>
              </a:gs>
            </a:gsLst>
            <a:path path="circle">
              <a:fillToRect b="50%" l="50%" r="50%" t="50%"/>
            </a:path>
            <a:tileRect/>
          </a:gra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1"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mic Sans MS"/>
                <a:ea typeface="Comic Sans MS"/>
                <a:cs typeface="Comic Sans MS"/>
                <a:sym typeface="Comic Sans MS"/>
              </a:rPr>
              <a:t>מה שאלת המחקר?</a:t>
            </a:r>
            <a:endParaRPr b="0" i="0" sz="1400" u="none" cap="none" strike="noStrike">
              <a:solidFill>
                <a:srgbClr val="000000"/>
              </a:solidFill>
              <a:latin typeface="Comic Sans MS"/>
              <a:ea typeface="Comic Sans MS"/>
              <a:cs typeface="Comic Sans MS"/>
              <a:sym typeface="Comic Sans MS"/>
            </a:endParaRPr>
          </a:p>
        </p:txBody>
      </p:sp>
      <p:sp>
        <p:nvSpPr>
          <p:cNvPr id="76" name="Google Shape;76;p15"/>
          <p:cNvSpPr/>
          <p:nvPr/>
        </p:nvSpPr>
        <p:spPr>
          <a:xfrm rot="965712">
            <a:off x="2184081" y="395397"/>
            <a:ext cx="1591795" cy="883300"/>
          </a:xfrm>
          <a:prstGeom prst="wedgeEllipseCallout">
            <a:avLst>
              <a:gd fmla="val -20833" name="adj1"/>
              <a:gd fmla="val 62500" name="adj2"/>
            </a:avLst>
          </a:prstGeom>
          <a:gradFill>
            <a:gsLst>
              <a:gs pos="0">
                <a:srgbClr val="FFFFFF"/>
              </a:gs>
              <a:gs pos="100000">
                <a:srgbClr val="B3B3B3"/>
              </a:gs>
            </a:gsLst>
            <a:path path="circle">
              <a:fillToRect b="50%" l="50%" r="50%" t="50%"/>
            </a:path>
            <a:tileRect/>
          </a:gra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1"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mic Sans MS"/>
                <a:ea typeface="Comic Sans MS"/>
                <a:cs typeface="Comic Sans MS"/>
                <a:sym typeface="Comic Sans MS"/>
              </a:rPr>
              <a:t>אילו סוגי משתנים רואים בטבלה?</a:t>
            </a:r>
            <a:endParaRPr b="0" i="0" sz="1400" u="none" cap="none" strike="noStrike">
              <a:solidFill>
                <a:srgbClr val="000000"/>
              </a:solidFill>
              <a:latin typeface="Comic Sans MS"/>
              <a:ea typeface="Comic Sans MS"/>
              <a:cs typeface="Comic Sans MS"/>
              <a:sym typeface="Comic Sans MS"/>
            </a:endParaRPr>
          </a:p>
        </p:txBody>
      </p:sp>
      <p:pic>
        <p:nvPicPr>
          <p:cNvPr descr="C:\Users\User\Desktop\מגמה\שיווק המגמה\עיצוב לוגו וסלוגן\logo.gif" id="77" name="Google Shape;77;p15"/>
          <p:cNvPicPr preferRelativeResize="0"/>
          <p:nvPr/>
        </p:nvPicPr>
        <p:blipFill rotWithShape="1">
          <a:blip r:embed="rId4">
            <a:alphaModFix/>
          </a:blip>
          <a:srcRect b="0" l="0" r="0" t="0"/>
          <a:stretch/>
        </p:blipFill>
        <p:spPr>
          <a:xfrm>
            <a:off x="250825" y="86915"/>
            <a:ext cx="1538288" cy="1134665"/>
          </a:xfrm>
          <a:prstGeom prst="rect">
            <a:avLst/>
          </a:prstGeom>
          <a:noFill/>
          <a:ln>
            <a:noFill/>
          </a:ln>
        </p:spPr>
      </p:pic>
      <p:sp>
        <p:nvSpPr>
          <p:cNvPr id="78" name="Google Shape;78;p15"/>
          <p:cNvSpPr/>
          <p:nvPr/>
        </p:nvSpPr>
        <p:spPr>
          <a:xfrm rot="-5400000">
            <a:off x="6134700" y="2062688"/>
            <a:ext cx="24600" cy="5840400"/>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9" name="Google Shape;79;p15"/>
          <p:cNvSpPr txBox="1"/>
          <p:nvPr/>
        </p:nvSpPr>
        <p:spPr>
          <a:xfrm rot="-5400000">
            <a:off x="4623750" y="655294"/>
            <a:ext cx="34500" cy="8852400"/>
          </a:xfrm>
          <a:prstGeom prst="rect">
            <a:avLst/>
          </a:prstGeom>
          <a:solidFill>
            <a:srgbClr val="FFCC0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gtEl>
                                        <p:attrNameLst>
                                          <p:attrName>style.visibility</p:attrName>
                                        </p:attrNameLst>
                                      </p:cBhvr>
                                      <p:to>
                                        <p:strVal val="visible"/>
                                      </p:to>
                                    </p:set>
                                    <p:animEffect filter="fade" transition="in">
                                      <p:cBhvr>
                                        <p:cTn dur="1000"/>
                                        <p:tgtEl>
                                          <p:spTgt spid="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1100"/>
                                        <p:tgtEl>
                                          <p:spTgt spid="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000"/>
                                        <p:tgtEl>
                                          <p:spTgt spid="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3"/>
          <p:cNvSpPr txBox="1"/>
          <p:nvPr>
            <p:ph type="title"/>
          </p:nvPr>
        </p:nvSpPr>
        <p:spPr>
          <a:xfrm>
            <a:off x="3024267" y="383986"/>
            <a:ext cx="3532617" cy="572700"/>
          </a:xfrm>
          <a:prstGeom prst="rect">
            <a:avLst/>
          </a:prstGeom>
          <a:noFill/>
          <a:ln>
            <a:noFill/>
          </a:ln>
        </p:spPr>
        <p:txBody>
          <a:bodyPr anchorCtr="0" anchor="t" bIns="91425" lIns="91425" spcFirstLastPara="1" rIns="91425" wrap="square" tIns="91425">
            <a:normAutofit fontScale="90000"/>
          </a:bodyPr>
          <a:lstStyle/>
          <a:p>
            <a:pPr indent="0" lvl="0" marL="0" rtl="1" algn="r">
              <a:lnSpc>
                <a:spcPct val="100000"/>
              </a:lnSpc>
              <a:spcBef>
                <a:spcPts val="0"/>
              </a:spcBef>
              <a:spcAft>
                <a:spcPts val="0"/>
              </a:spcAft>
              <a:buSzPct val="111111"/>
              <a:buNone/>
            </a:pPr>
            <a:r>
              <a:rPr lang="en"/>
              <a:t>א-סימטרית "זנב שמאלי"</a:t>
            </a:r>
            <a:endParaRPr/>
          </a:p>
        </p:txBody>
      </p:sp>
      <p:sp>
        <p:nvSpPr>
          <p:cNvPr id="293" name="Google Shape;293;p33"/>
          <p:cNvSpPr txBox="1"/>
          <p:nvPr/>
        </p:nvSpPr>
        <p:spPr>
          <a:xfrm>
            <a:off x="5569683" y="1372076"/>
            <a:ext cx="3355816" cy="276999"/>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200"/>
              <a:buFont typeface="Arial"/>
              <a:buNone/>
            </a:pPr>
            <a:r>
              <a:rPr b="0" i="1" lang="en" sz="1200" u="none" cap="none" strike="noStrike">
                <a:solidFill>
                  <a:srgbClr val="083C92"/>
                </a:solidFill>
                <a:latin typeface="Arial"/>
                <a:ea typeface="Arial"/>
                <a:cs typeface="Arial"/>
                <a:sym typeface="Arial"/>
              </a:rPr>
              <a:t>התפלגות א-סימטרית, עם זנב שמאלי.</a:t>
            </a:r>
            <a:endParaRPr b="0" i="1" sz="1200" u="none" cap="none" strike="noStrike">
              <a:solidFill>
                <a:srgbClr val="083C92"/>
              </a:solidFill>
              <a:latin typeface="Arial"/>
              <a:ea typeface="Arial"/>
              <a:cs typeface="Arial"/>
              <a:sym typeface="Arial"/>
            </a:endParaRPr>
          </a:p>
        </p:txBody>
      </p:sp>
      <p:sp>
        <p:nvSpPr>
          <p:cNvPr id="294" name="Google Shape;294;p33"/>
          <p:cNvSpPr txBox="1"/>
          <p:nvPr/>
        </p:nvSpPr>
        <p:spPr>
          <a:xfrm>
            <a:off x="1165749" y="1372076"/>
            <a:ext cx="2557851"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1" lang="en" sz="1200" u="none" cap="none" strike="noStrike">
                <a:solidFill>
                  <a:srgbClr val="083C92"/>
                </a:solidFill>
                <a:latin typeface="Arial"/>
                <a:ea typeface="Arial"/>
                <a:cs typeface="Arial"/>
                <a:sym typeface="Arial"/>
              </a:rPr>
              <a:t>פונקציית שכיחות עם זנב שמאלי ארוך.</a:t>
            </a:r>
            <a:endParaRPr b="0" i="1" sz="1200" u="none" cap="none" strike="noStrike">
              <a:solidFill>
                <a:srgbClr val="083C92"/>
              </a:solidFill>
              <a:latin typeface="Arial"/>
              <a:ea typeface="Arial"/>
              <a:cs typeface="Arial"/>
              <a:sym typeface="Arial"/>
            </a:endParaRPr>
          </a:p>
        </p:txBody>
      </p:sp>
      <p:pic>
        <p:nvPicPr>
          <p:cNvPr id="295" name="Google Shape;295;p33"/>
          <p:cNvPicPr preferRelativeResize="0"/>
          <p:nvPr/>
        </p:nvPicPr>
        <p:blipFill rotWithShape="1">
          <a:blip r:embed="rId3">
            <a:alphaModFix/>
          </a:blip>
          <a:srcRect b="0" l="0" r="0" t="0"/>
          <a:stretch/>
        </p:blipFill>
        <p:spPr>
          <a:xfrm>
            <a:off x="4742226" y="1831340"/>
            <a:ext cx="4304046" cy="2580082"/>
          </a:xfrm>
          <a:prstGeom prst="rect">
            <a:avLst/>
          </a:prstGeom>
          <a:noFill/>
          <a:ln>
            <a:noFill/>
          </a:ln>
        </p:spPr>
      </p:pic>
      <p:pic>
        <p:nvPicPr>
          <p:cNvPr id="296" name="Google Shape;296;p33"/>
          <p:cNvPicPr preferRelativeResize="0"/>
          <p:nvPr/>
        </p:nvPicPr>
        <p:blipFill rotWithShape="1">
          <a:blip r:embed="rId4">
            <a:alphaModFix/>
          </a:blip>
          <a:srcRect b="0" l="0" r="0" t="0"/>
          <a:stretch/>
        </p:blipFill>
        <p:spPr>
          <a:xfrm>
            <a:off x="791349" y="1731483"/>
            <a:ext cx="3031851" cy="2679939"/>
          </a:xfrm>
          <a:prstGeom prst="rect">
            <a:avLst/>
          </a:prstGeom>
          <a:noFill/>
          <a:ln>
            <a:noFill/>
          </a:ln>
        </p:spPr>
      </p:pic>
      <p:sp>
        <p:nvSpPr>
          <p:cNvPr id="297" name="Google Shape;297;p33"/>
          <p:cNvSpPr txBox="1"/>
          <p:nvPr/>
        </p:nvSpPr>
        <p:spPr>
          <a:xfrm>
            <a:off x="99794" y="4445800"/>
            <a:ext cx="3126900" cy="21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Arial"/>
                <a:ea typeface="Arial"/>
                <a:cs typeface="Arial"/>
                <a:sym typeface="Arial"/>
              </a:rPr>
              <a:t>https://www.key2stats.com/problem-sets/view-problems/la/1/4122</a:t>
            </a:r>
            <a:endParaRPr b="0" i="0" sz="800" u="none" cap="none" strike="noStrike">
              <a:solidFill>
                <a:srgbClr val="000000"/>
              </a:solidFill>
              <a:latin typeface="Arial"/>
              <a:ea typeface="Arial"/>
              <a:cs typeface="Arial"/>
              <a:sym typeface="Arial"/>
            </a:endParaRPr>
          </a:p>
        </p:txBody>
      </p:sp>
      <p:pic>
        <p:nvPicPr>
          <p:cNvPr descr="C:\Users\User\Desktop\מגמה\שיווק המגמה\עיצוב לוגו וסלוגן\logo.gif" id="298" name="Google Shape;298;p33"/>
          <p:cNvPicPr preferRelativeResize="0"/>
          <p:nvPr/>
        </p:nvPicPr>
        <p:blipFill rotWithShape="1">
          <a:blip r:embed="rId5">
            <a:alphaModFix/>
          </a:blip>
          <a:srcRect b="0" l="0" r="0" t="0"/>
          <a:stretch/>
        </p:blipFill>
        <p:spPr>
          <a:xfrm>
            <a:off x="250825" y="86915"/>
            <a:ext cx="1538288" cy="1134665"/>
          </a:xfrm>
          <a:prstGeom prst="rect">
            <a:avLst/>
          </a:prstGeom>
          <a:noFill/>
          <a:ln>
            <a:noFill/>
          </a:ln>
        </p:spPr>
      </p:pic>
      <p:sp>
        <p:nvSpPr>
          <p:cNvPr id="299" name="Google Shape;299;p33"/>
          <p:cNvSpPr/>
          <p:nvPr/>
        </p:nvSpPr>
        <p:spPr>
          <a:xfrm rot="-5400000">
            <a:off x="6134700" y="1910288"/>
            <a:ext cx="24600" cy="5840400"/>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0" name="Google Shape;300;p33"/>
          <p:cNvSpPr txBox="1"/>
          <p:nvPr/>
        </p:nvSpPr>
        <p:spPr>
          <a:xfrm rot="-5400000">
            <a:off x="4623750" y="502894"/>
            <a:ext cx="34500" cy="8852400"/>
          </a:xfrm>
          <a:prstGeom prst="rect">
            <a:avLst/>
          </a:prstGeom>
          <a:solidFill>
            <a:srgbClr val="FFCC0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4"/>
          <p:cNvSpPr txBox="1"/>
          <p:nvPr>
            <p:ph type="title"/>
          </p:nvPr>
        </p:nvSpPr>
        <p:spPr>
          <a:xfrm>
            <a:off x="3024267" y="383986"/>
            <a:ext cx="3532617" cy="572700"/>
          </a:xfrm>
          <a:prstGeom prst="rect">
            <a:avLst/>
          </a:prstGeom>
          <a:noFill/>
          <a:ln>
            <a:noFill/>
          </a:ln>
        </p:spPr>
        <p:txBody>
          <a:bodyPr anchorCtr="0" anchor="t" bIns="91425" lIns="91425" spcFirstLastPara="1" rIns="91425" wrap="square" tIns="91425">
            <a:normAutofit fontScale="90000"/>
          </a:bodyPr>
          <a:lstStyle/>
          <a:p>
            <a:pPr indent="0" lvl="0" marL="0" rtl="1" algn="r">
              <a:lnSpc>
                <a:spcPct val="100000"/>
              </a:lnSpc>
              <a:spcBef>
                <a:spcPts val="0"/>
              </a:spcBef>
              <a:spcAft>
                <a:spcPts val="0"/>
              </a:spcAft>
              <a:buSzPct val="111111"/>
              <a:buNone/>
            </a:pPr>
            <a:r>
              <a:rPr lang="en"/>
              <a:t>צורות נוספות של התפלגות</a:t>
            </a:r>
            <a:endParaRPr/>
          </a:p>
        </p:txBody>
      </p:sp>
      <p:sp>
        <p:nvSpPr>
          <p:cNvPr id="306" name="Google Shape;306;p34"/>
          <p:cNvSpPr txBox="1"/>
          <p:nvPr/>
        </p:nvSpPr>
        <p:spPr>
          <a:xfrm>
            <a:off x="6285601" y="1050173"/>
            <a:ext cx="2590200" cy="2769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200"/>
              <a:buFont typeface="Arial"/>
              <a:buNone/>
            </a:pPr>
            <a:r>
              <a:rPr b="0" i="1" lang="en" sz="1200" u="none" cap="none" strike="noStrike">
                <a:solidFill>
                  <a:srgbClr val="083C92"/>
                </a:solidFill>
                <a:latin typeface="Arial"/>
                <a:ea typeface="Arial"/>
                <a:cs typeface="Arial"/>
                <a:sym typeface="Arial"/>
              </a:rPr>
              <a:t>התפלגות בי-מודאלית, דו שיאית.</a:t>
            </a:r>
            <a:endParaRPr b="0" i="1" sz="1200" u="none" cap="none" strike="noStrike">
              <a:solidFill>
                <a:srgbClr val="083C92"/>
              </a:solidFill>
              <a:latin typeface="Arial"/>
              <a:ea typeface="Arial"/>
              <a:cs typeface="Arial"/>
              <a:sym typeface="Arial"/>
            </a:endParaRPr>
          </a:p>
        </p:txBody>
      </p:sp>
      <p:pic>
        <p:nvPicPr>
          <p:cNvPr id="307" name="Google Shape;307;p34"/>
          <p:cNvPicPr preferRelativeResize="0"/>
          <p:nvPr/>
        </p:nvPicPr>
        <p:blipFill rotWithShape="1">
          <a:blip r:embed="rId3">
            <a:alphaModFix/>
          </a:blip>
          <a:srcRect b="0" l="0" r="0" t="0"/>
          <a:stretch/>
        </p:blipFill>
        <p:spPr>
          <a:xfrm>
            <a:off x="5506046" y="1649259"/>
            <a:ext cx="3369633" cy="2571750"/>
          </a:xfrm>
          <a:prstGeom prst="rect">
            <a:avLst/>
          </a:prstGeom>
          <a:noFill/>
          <a:ln>
            <a:noFill/>
          </a:ln>
        </p:spPr>
      </p:pic>
      <p:pic>
        <p:nvPicPr>
          <p:cNvPr id="308" name="Google Shape;308;p34"/>
          <p:cNvPicPr preferRelativeResize="0"/>
          <p:nvPr/>
        </p:nvPicPr>
        <p:blipFill rotWithShape="1">
          <a:blip r:embed="rId4">
            <a:alphaModFix/>
          </a:blip>
          <a:srcRect b="0" l="0" r="0" t="0"/>
          <a:stretch/>
        </p:blipFill>
        <p:spPr>
          <a:xfrm>
            <a:off x="612092" y="1649260"/>
            <a:ext cx="4397986" cy="2772643"/>
          </a:xfrm>
          <a:prstGeom prst="rect">
            <a:avLst/>
          </a:prstGeom>
          <a:noFill/>
          <a:ln>
            <a:noFill/>
          </a:ln>
        </p:spPr>
      </p:pic>
      <p:sp>
        <p:nvSpPr>
          <p:cNvPr id="309" name="Google Shape;309;p34"/>
          <p:cNvSpPr txBox="1"/>
          <p:nvPr/>
        </p:nvSpPr>
        <p:spPr>
          <a:xfrm>
            <a:off x="2973600" y="1050173"/>
            <a:ext cx="1273800" cy="2769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200"/>
              <a:buFont typeface="Arial"/>
              <a:buNone/>
            </a:pPr>
            <a:r>
              <a:rPr b="0" i="1" lang="en" sz="1200" u="none" cap="none" strike="noStrike">
                <a:solidFill>
                  <a:srgbClr val="083C92"/>
                </a:solidFill>
                <a:latin typeface="Arial"/>
                <a:ea typeface="Arial"/>
                <a:cs typeface="Arial"/>
                <a:sym typeface="Arial"/>
              </a:rPr>
              <a:t>התפלגות אחידה</a:t>
            </a:r>
            <a:endParaRPr b="0" i="1" sz="1200" u="none" cap="none" strike="noStrike">
              <a:solidFill>
                <a:srgbClr val="083C92"/>
              </a:solidFill>
              <a:latin typeface="Arial"/>
              <a:ea typeface="Arial"/>
              <a:cs typeface="Arial"/>
              <a:sym typeface="Arial"/>
            </a:endParaRPr>
          </a:p>
        </p:txBody>
      </p:sp>
      <p:sp>
        <p:nvSpPr>
          <p:cNvPr id="310" name="Google Shape;310;p34"/>
          <p:cNvSpPr txBox="1"/>
          <p:nvPr/>
        </p:nvSpPr>
        <p:spPr>
          <a:xfrm>
            <a:off x="328394" y="4445800"/>
            <a:ext cx="3126900" cy="21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Arial"/>
                <a:ea typeface="Arial"/>
                <a:cs typeface="Arial"/>
                <a:sym typeface="Arial"/>
              </a:rPr>
              <a:t>https://www.key2stats.com/problem-sets/view-problems/la/1/4122</a:t>
            </a:r>
            <a:endParaRPr b="0" i="0" sz="800" u="none" cap="none" strike="noStrike">
              <a:solidFill>
                <a:srgbClr val="000000"/>
              </a:solidFill>
              <a:latin typeface="Arial"/>
              <a:ea typeface="Arial"/>
              <a:cs typeface="Arial"/>
              <a:sym typeface="Arial"/>
            </a:endParaRPr>
          </a:p>
        </p:txBody>
      </p:sp>
      <p:pic>
        <p:nvPicPr>
          <p:cNvPr descr="C:\Users\User\Desktop\מגמה\שיווק המגמה\עיצוב לוגו וסלוגן\logo.gif" id="311" name="Google Shape;311;p34"/>
          <p:cNvPicPr preferRelativeResize="0"/>
          <p:nvPr/>
        </p:nvPicPr>
        <p:blipFill rotWithShape="1">
          <a:blip r:embed="rId5">
            <a:alphaModFix/>
          </a:blip>
          <a:srcRect b="0" l="0" r="0" t="0"/>
          <a:stretch/>
        </p:blipFill>
        <p:spPr>
          <a:xfrm>
            <a:off x="250825" y="86915"/>
            <a:ext cx="1538288" cy="1134665"/>
          </a:xfrm>
          <a:prstGeom prst="rect">
            <a:avLst/>
          </a:prstGeom>
          <a:noFill/>
          <a:ln>
            <a:noFill/>
          </a:ln>
        </p:spPr>
      </p:pic>
      <p:sp>
        <p:nvSpPr>
          <p:cNvPr id="312" name="Google Shape;312;p34"/>
          <p:cNvSpPr/>
          <p:nvPr/>
        </p:nvSpPr>
        <p:spPr>
          <a:xfrm rot="-5400000">
            <a:off x="6134700" y="1910288"/>
            <a:ext cx="24600" cy="5840400"/>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3" name="Google Shape;313;p34"/>
          <p:cNvSpPr txBox="1"/>
          <p:nvPr/>
        </p:nvSpPr>
        <p:spPr>
          <a:xfrm rot="-5400000">
            <a:off x="4623750" y="502894"/>
            <a:ext cx="34500" cy="8852400"/>
          </a:xfrm>
          <a:prstGeom prst="rect">
            <a:avLst/>
          </a:prstGeom>
          <a:solidFill>
            <a:srgbClr val="FFCC0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35"/>
          <p:cNvSpPr txBox="1"/>
          <p:nvPr>
            <p:ph type="title"/>
          </p:nvPr>
        </p:nvSpPr>
        <p:spPr>
          <a:xfrm>
            <a:off x="2132675" y="292625"/>
            <a:ext cx="5572200" cy="572700"/>
          </a:xfrm>
          <a:prstGeom prst="rect">
            <a:avLst/>
          </a:prstGeom>
          <a:noFill/>
          <a:ln>
            <a:noFill/>
          </a:ln>
        </p:spPr>
        <p:txBody>
          <a:bodyPr anchorCtr="0" anchor="t" bIns="91425" lIns="91425" spcFirstLastPara="1" rIns="91425" wrap="square" tIns="91425">
            <a:normAutofit fontScale="90000"/>
          </a:bodyPr>
          <a:lstStyle/>
          <a:p>
            <a:pPr indent="0" lvl="0" marL="0" rtl="1" algn="ctr">
              <a:lnSpc>
                <a:spcPct val="100000"/>
              </a:lnSpc>
              <a:spcBef>
                <a:spcPts val="0"/>
              </a:spcBef>
              <a:spcAft>
                <a:spcPts val="0"/>
              </a:spcAft>
              <a:buSzPct val="111111"/>
              <a:buNone/>
            </a:pPr>
            <a:r>
              <a:rPr lang="en"/>
              <a:t>היסטוגרמה- דפוס של הנתונים וסטיות</a:t>
            </a:r>
            <a:endParaRPr/>
          </a:p>
        </p:txBody>
      </p:sp>
      <p:sp>
        <p:nvSpPr>
          <p:cNvPr id="319" name="Google Shape;319;p35"/>
          <p:cNvSpPr txBox="1"/>
          <p:nvPr>
            <p:ph idx="1" type="body"/>
          </p:nvPr>
        </p:nvSpPr>
        <p:spPr>
          <a:xfrm>
            <a:off x="1789125" y="928800"/>
            <a:ext cx="7043400" cy="4005900"/>
          </a:xfrm>
          <a:prstGeom prst="rect">
            <a:avLst/>
          </a:prstGeom>
          <a:noFill/>
          <a:ln>
            <a:noFill/>
          </a:ln>
        </p:spPr>
        <p:txBody>
          <a:bodyPr anchorCtr="0" anchor="t" bIns="91425" lIns="91425" spcFirstLastPara="1" rIns="91425" wrap="square" tIns="91425">
            <a:normAutofit lnSpcReduction="20000"/>
          </a:bodyPr>
          <a:lstStyle/>
          <a:p>
            <a:pPr indent="457200" lvl="0" marL="0" marR="0" rtl="1" algn="r">
              <a:lnSpc>
                <a:spcPct val="150000"/>
              </a:lnSpc>
              <a:spcBef>
                <a:spcPts val="1000"/>
              </a:spcBef>
              <a:spcAft>
                <a:spcPts val="0"/>
              </a:spcAft>
              <a:buSzPts val="1800"/>
              <a:buNone/>
            </a:pPr>
            <a:r>
              <a:rPr lang="en" sz="1400">
                <a:solidFill>
                  <a:schemeClr val="dk1"/>
                </a:solidFill>
              </a:rPr>
              <a:t>היסטוגרמה היא כלי גרפי לתיאור ההתפלגות, בפרט כשיש הרבה תצפיות. עמודות גבוהות יותר מצביעות על נתונים שכיחים יותר. היא עוזרת לנו להבין את </a:t>
            </a:r>
            <a:r>
              <a:rPr b="1" lang="en" sz="1400">
                <a:solidFill>
                  <a:schemeClr val="dk1"/>
                </a:solidFill>
              </a:rPr>
              <a:t>דפוס הנתונים</a:t>
            </a:r>
            <a:r>
              <a:rPr lang="en" sz="1400">
                <a:solidFill>
                  <a:schemeClr val="dk1"/>
                </a:solidFill>
              </a:rPr>
              <a:t> על פי:</a:t>
            </a:r>
            <a:endParaRPr sz="1400">
              <a:solidFill>
                <a:schemeClr val="dk1"/>
              </a:solidFill>
            </a:endParaRPr>
          </a:p>
          <a:p>
            <a:pPr indent="-317500" lvl="0" marL="457200" marR="0" rtl="1" algn="r">
              <a:lnSpc>
                <a:spcPct val="150000"/>
              </a:lnSpc>
              <a:spcBef>
                <a:spcPts val="1000"/>
              </a:spcBef>
              <a:spcAft>
                <a:spcPts val="0"/>
              </a:spcAft>
              <a:buClr>
                <a:schemeClr val="dk1"/>
              </a:buClr>
              <a:buSzPts val="1400"/>
              <a:buAutoNum type="arabicPeriod"/>
            </a:pPr>
            <a:r>
              <a:rPr b="1" lang="en" sz="1400">
                <a:solidFill>
                  <a:schemeClr val="dk1"/>
                </a:solidFill>
              </a:rPr>
              <a:t>צורה</a:t>
            </a:r>
            <a:endParaRPr b="1" sz="1400">
              <a:solidFill>
                <a:schemeClr val="dk1"/>
              </a:solidFill>
            </a:endParaRPr>
          </a:p>
          <a:p>
            <a:pPr indent="-317500" lvl="1" marL="1371600" marR="0" rtl="1" algn="r">
              <a:lnSpc>
                <a:spcPct val="150000"/>
              </a:lnSpc>
              <a:spcBef>
                <a:spcPts val="0"/>
              </a:spcBef>
              <a:spcAft>
                <a:spcPts val="0"/>
              </a:spcAft>
              <a:buClr>
                <a:schemeClr val="dk1"/>
              </a:buClr>
              <a:buSzPts val="1400"/>
              <a:buAutoNum type="alphaLcPeriod"/>
            </a:pPr>
            <a:r>
              <a:rPr lang="en">
                <a:solidFill>
                  <a:schemeClr val="dk1"/>
                </a:solidFill>
              </a:rPr>
              <a:t>שיא אחד</a:t>
            </a:r>
            <a:endParaRPr>
              <a:solidFill>
                <a:schemeClr val="dk1"/>
              </a:solidFill>
            </a:endParaRPr>
          </a:p>
          <a:p>
            <a:pPr indent="-317500" lvl="2" marL="1828800" marR="0" rtl="1" algn="r">
              <a:lnSpc>
                <a:spcPct val="150000"/>
              </a:lnSpc>
              <a:spcBef>
                <a:spcPts val="0"/>
              </a:spcBef>
              <a:spcAft>
                <a:spcPts val="0"/>
              </a:spcAft>
              <a:buClr>
                <a:schemeClr val="dk1"/>
              </a:buClr>
              <a:buSzPts val="1400"/>
              <a:buAutoNum type="romanLcPeriod"/>
            </a:pPr>
            <a:r>
              <a:rPr lang="en">
                <a:solidFill>
                  <a:schemeClr val="dk1"/>
                </a:solidFill>
              </a:rPr>
              <a:t>סימטרית</a:t>
            </a:r>
            <a:endParaRPr>
              <a:solidFill>
                <a:schemeClr val="dk1"/>
              </a:solidFill>
            </a:endParaRPr>
          </a:p>
          <a:p>
            <a:pPr indent="-317500" lvl="2" marL="1828800" marR="0" rtl="1" algn="r">
              <a:lnSpc>
                <a:spcPct val="150000"/>
              </a:lnSpc>
              <a:spcBef>
                <a:spcPts val="0"/>
              </a:spcBef>
              <a:spcAft>
                <a:spcPts val="0"/>
              </a:spcAft>
              <a:buClr>
                <a:schemeClr val="dk1"/>
              </a:buClr>
              <a:buSzPts val="1400"/>
              <a:buAutoNum type="romanLcPeriod"/>
            </a:pPr>
            <a:r>
              <a:rPr lang="en">
                <a:solidFill>
                  <a:schemeClr val="dk1"/>
                </a:solidFill>
              </a:rPr>
              <a:t>אסימטרית ימנית – "זנב" ימני</a:t>
            </a:r>
            <a:endParaRPr>
              <a:solidFill>
                <a:schemeClr val="dk1"/>
              </a:solidFill>
            </a:endParaRPr>
          </a:p>
          <a:p>
            <a:pPr indent="-317500" lvl="2" marL="1828800" marR="0" rtl="1" algn="r">
              <a:lnSpc>
                <a:spcPct val="150000"/>
              </a:lnSpc>
              <a:spcBef>
                <a:spcPts val="0"/>
              </a:spcBef>
              <a:spcAft>
                <a:spcPts val="0"/>
              </a:spcAft>
              <a:buClr>
                <a:schemeClr val="dk1"/>
              </a:buClr>
              <a:buSzPts val="1400"/>
              <a:buAutoNum type="romanLcPeriod"/>
            </a:pPr>
            <a:r>
              <a:rPr lang="en">
                <a:solidFill>
                  <a:schemeClr val="dk1"/>
                </a:solidFill>
              </a:rPr>
              <a:t>אסימטרית שמאלית – "זנב" שמאלי</a:t>
            </a:r>
            <a:endParaRPr>
              <a:solidFill>
                <a:schemeClr val="dk1"/>
              </a:solidFill>
            </a:endParaRPr>
          </a:p>
          <a:p>
            <a:pPr indent="-317500" lvl="1" marL="1371600" marR="0" rtl="1" algn="r">
              <a:lnSpc>
                <a:spcPct val="150000"/>
              </a:lnSpc>
              <a:spcBef>
                <a:spcPts val="0"/>
              </a:spcBef>
              <a:spcAft>
                <a:spcPts val="0"/>
              </a:spcAft>
              <a:buClr>
                <a:schemeClr val="dk1"/>
              </a:buClr>
              <a:buSzPts val="1400"/>
              <a:buAutoNum type="alphaLcPeriod"/>
            </a:pPr>
            <a:r>
              <a:rPr lang="en">
                <a:solidFill>
                  <a:schemeClr val="dk1"/>
                </a:solidFill>
              </a:rPr>
              <a:t>דו שיאית (בי מודאלית)</a:t>
            </a:r>
            <a:endParaRPr>
              <a:solidFill>
                <a:schemeClr val="dk1"/>
              </a:solidFill>
            </a:endParaRPr>
          </a:p>
          <a:p>
            <a:pPr indent="-317500" lvl="0" marL="457200" marR="0" rtl="1" algn="r">
              <a:lnSpc>
                <a:spcPct val="150000"/>
              </a:lnSpc>
              <a:spcBef>
                <a:spcPts val="1000"/>
              </a:spcBef>
              <a:spcAft>
                <a:spcPts val="0"/>
              </a:spcAft>
              <a:buClr>
                <a:schemeClr val="dk1"/>
              </a:buClr>
              <a:buSzPts val="1400"/>
              <a:buAutoNum type="arabicPeriod"/>
            </a:pPr>
            <a:r>
              <a:rPr b="1" lang="en" sz="1400">
                <a:solidFill>
                  <a:schemeClr val="dk1"/>
                </a:solidFill>
              </a:rPr>
              <a:t>מרכז </a:t>
            </a:r>
            <a:r>
              <a:rPr lang="en" sz="1400">
                <a:solidFill>
                  <a:schemeClr val="dk1"/>
                </a:solidFill>
              </a:rPr>
              <a:t>- נקודת האמצע של הנתונים,  המרכז של ההתפלגות</a:t>
            </a:r>
            <a:endParaRPr sz="1400">
              <a:solidFill>
                <a:schemeClr val="dk1"/>
              </a:solidFill>
            </a:endParaRPr>
          </a:p>
          <a:p>
            <a:pPr indent="-317500" lvl="0" marL="457200" marR="0" rtl="1" algn="r">
              <a:lnSpc>
                <a:spcPct val="150000"/>
              </a:lnSpc>
              <a:spcBef>
                <a:spcPts val="0"/>
              </a:spcBef>
              <a:spcAft>
                <a:spcPts val="0"/>
              </a:spcAft>
              <a:buClr>
                <a:schemeClr val="dk1"/>
              </a:buClr>
              <a:buSzPts val="1400"/>
              <a:buAutoNum type="arabicPeriod"/>
            </a:pPr>
            <a:r>
              <a:rPr b="1" lang="en" sz="1400">
                <a:solidFill>
                  <a:schemeClr val="dk1"/>
                </a:solidFill>
              </a:rPr>
              <a:t>פיזור </a:t>
            </a:r>
            <a:r>
              <a:rPr lang="en" sz="1400">
                <a:solidFill>
                  <a:schemeClr val="dk1"/>
                </a:solidFill>
              </a:rPr>
              <a:t>- טווח הנתונים בין מינימום למקסימום. </a:t>
            </a:r>
            <a:endParaRPr sz="1400">
              <a:solidFill>
                <a:schemeClr val="dk1"/>
              </a:solidFill>
            </a:endParaRPr>
          </a:p>
          <a:p>
            <a:pPr indent="0" lvl="0" marL="0" marR="0" rtl="1" algn="r">
              <a:lnSpc>
                <a:spcPct val="150000"/>
              </a:lnSpc>
              <a:spcBef>
                <a:spcPts val="1000"/>
              </a:spcBef>
              <a:spcAft>
                <a:spcPts val="0"/>
              </a:spcAft>
              <a:buSzPts val="1800"/>
              <a:buNone/>
            </a:pPr>
            <a:r>
              <a:rPr lang="en" sz="1400">
                <a:solidFill>
                  <a:schemeClr val="dk1"/>
                </a:solidFill>
              </a:rPr>
              <a:t>היסטוגרמה עוזרת לנו לזהות </a:t>
            </a:r>
            <a:r>
              <a:rPr b="1" lang="en" sz="1400">
                <a:solidFill>
                  <a:schemeClr val="dk1"/>
                </a:solidFill>
              </a:rPr>
              <a:t>סטיות </a:t>
            </a:r>
            <a:r>
              <a:rPr lang="en" sz="1400">
                <a:solidFill>
                  <a:schemeClr val="dk1"/>
                </a:solidFill>
              </a:rPr>
              <a:t>מהדפוס הכללי ע"י </a:t>
            </a:r>
            <a:r>
              <a:rPr b="1" lang="en" sz="1400">
                <a:solidFill>
                  <a:schemeClr val="dk1"/>
                </a:solidFill>
              </a:rPr>
              <a:t>תצפיות חריגות</a:t>
            </a:r>
            <a:r>
              <a:rPr lang="en" sz="1400">
                <a:solidFill>
                  <a:schemeClr val="dk1"/>
                </a:solidFill>
              </a:rPr>
              <a:t>. בעקבות טעות או הסבר הגיוני. </a:t>
            </a:r>
            <a:endParaRPr sz="1400">
              <a:solidFill>
                <a:schemeClr val="dk1"/>
              </a:solidFill>
            </a:endParaRPr>
          </a:p>
        </p:txBody>
      </p:sp>
      <p:pic>
        <p:nvPicPr>
          <p:cNvPr descr="C:\Users\User\Desktop\מגמה\שיווק המגמה\עיצוב לוגו וסלוגן\logo.gif" id="320" name="Google Shape;320;p35"/>
          <p:cNvPicPr preferRelativeResize="0"/>
          <p:nvPr/>
        </p:nvPicPr>
        <p:blipFill rotWithShape="1">
          <a:blip r:embed="rId3">
            <a:alphaModFix/>
          </a:blip>
          <a:srcRect b="0" l="0" r="0" t="0"/>
          <a:stretch/>
        </p:blipFill>
        <p:spPr>
          <a:xfrm>
            <a:off x="250825" y="86915"/>
            <a:ext cx="1538288" cy="1134665"/>
          </a:xfrm>
          <a:prstGeom prst="rect">
            <a:avLst/>
          </a:prstGeom>
          <a:noFill/>
          <a:ln>
            <a:noFill/>
          </a:ln>
        </p:spPr>
      </p:pic>
      <p:sp>
        <p:nvSpPr>
          <p:cNvPr id="321" name="Google Shape;321;p35"/>
          <p:cNvSpPr/>
          <p:nvPr/>
        </p:nvSpPr>
        <p:spPr>
          <a:xfrm rot="-5400000">
            <a:off x="6134700" y="1910288"/>
            <a:ext cx="24600" cy="5840400"/>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2" name="Google Shape;322;p35"/>
          <p:cNvSpPr txBox="1"/>
          <p:nvPr/>
        </p:nvSpPr>
        <p:spPr>
          <a:xfrm rot="-5400000">
            <a:off x="4623750" y="502894"/>
            <a:ext cx="34500" cy="8852400"/>
          </a:xfrm>
          <a:prstGeom prst="rect">
            <a:avLst/>
          </a:prstGeom>
          <a:solidFill>
            <a:srgbClr val="FFCC0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36"/>
          <p:cNvSpPr txBox="1"/>
          <p:nvPr>
            <p:ph type="title"/>
          </p:nvPr>
        </p:nvSpPr>
        <p:spPr>
          <a:xfrm>
            <a:off x="2634475" y="445025"/>
            <a:ext cx="6198000" cy="572700"/>
          </a:xfrm>
          <a:prstGeom prst="rect">
            <a:avLst/>
          </a:prstGeom>
          <a:noFill/>
          <a:ln>
            <a:noFill/>
          </a:ln>
        </p:spPr>
        <p:txBody>
          <a:bodyPr anchorCtr="0" anchor="t" bIns="91425" lIns="91425" spcFirstLastPara="1" rIns="91425" wrap="square" tIns="91425">
            <a:normAutofit fontScale="90000"/>
          </a:bodyPr>
          <a:lstStyle/>
          <a:p>
            <a:pPr indent="0" lvl="0" marL="0" rtl="1" algn="ctr">
              <a:lnSpc>
                <a:spcPct val="100000"/>
              </a:lnSpc>
              <a:spcBef>
                <a:spcPts val="0"/>
              </a:spcBef>
              <a:spcAft>
                <a:spcPts val="0"/>
              </a:spcAft>
              <a:buSzPct val="111111"/>
              <a:buNone/>
            </a:pPr>
            <a:r>
              <a:rPr lang="en"/>
              <a:t>תרגיל: זהה את הצורה, המרכז, הפיזור, חריגים.</a:t>
            </a:r>
            <a:endParaRPr/>
          </a:p>
        </p:txBody>
      </p:sp>
      <p:pic>
        <p:nvPicPr>
          <p:cNvPr id="328" name="Google Shape;328;p36"/>
          <p:cNvPicPr preferRelativeResize="0"/>
          <p:nvPr/>
        </p:nvPicPr>
        <p:blipFill rotWithShape="1">
          <a:blip r:embed="rId3">
            <a:alphaModFix/>
          </a:blip>
          <a:srcRect b="0" l="0" r="0" t="0"/>
          <a:stretch/>
        </p:blipFill>
        <p:spPr>
          <a:xfrm>
            <a:off x="5967175" y="1363925"/>
            <a:ext cx="2865125" cy="1987100"/>
          </a:xfrm>
          <a:prstGeom prst="rect">
            <a:avLst/>
          </a:prstGeom>
          <a:noFill/>
          <a:ln>
            <a:noFill/>
          </a:ln>
        </p:spPr>
      </p:pic>
      <p:pic>
        <p:nvPicPr>
          <p:cNvPr id="329" name="Google Shape;329;p36"/>
          <p:cNvPicPr preferRelativeResize="0"/>
          <p:nvPr/>
        </p:nvPicPr>
        <p:blipFill rotWithShape="1">
          <a:blip r:embed="rId4">
            <a:alphaModFix/>
          </a:blip>
          <a:srcRect b="0" l="0" r="0" t="0"/>
          <a:stretch/>
        </p:blipFill>
        <p:spPr>
          <a:xfrm>
            <a:off x="3319150" y="1387175"/>
            <a:ext cx="2505700" cy="2369150"/>
          </a:xfrm>
          <a:prstGeom prst="rect">
            <a:avLst/>
          </a:prstGeom>
          <a:noFill/>
          <a:ln>
            <a:noFill/>
          </a:ln>
        </p:spPr>
      </p:pic>
      <p:sp>
        <p:nvSpPr>
          <p:cNvPr id="330" name="Google Shape;330;p36"/>
          <p:cNvSpPr txBox="1"/>
          <p:nvPr/>
        </p:nvSpPr>
        <p:spPr>
          <a:xfrm>
            <a:off x="6139325" y="3533575"/>
            <a:ext cx="26094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היסטוגרמה של ציוני 947 תלמידים בכיתה ח' במבחן כישורי אוריינות נתונים</a:t>
            </a:r>
            <a:endParaRPr b="0" i="0" sz="1000" u="none" cap="none" strike="noStrike">
              <a:solidFill>
                <a:srgbClr val="000000"/>
              </a:solidFill>
              <a:latin typeface="Arial"/>
              <a:ea typeface="Arial"/>
              <a:cs typeface="Arial"/>
              <a:sym typeface="Arial"/>
            </a:endParaRPr>
          </a:p>
        </p:txBody>
      </p:sp>
      <p:sp>
        <p:nvSpPr>
          <p:cNvPr id="331" name="Google Shape;331;p36"/>
          <p:cNvSpPr txBox="1"/>
          <p:nvPr/>
        </p:nvSpPr>
        <p:spPr>
          <a:xfrm>
            <a:off x="3319150" y="3832325"/>
            <a:ext cx="26094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אחוז יוצאי האמריקה הלטינית בארה"ב</a:t>
            </a:r>
            <a:endParaRPr b="0" i="0" sz="1000" u="none" cap="none" strike="noStrike">
              <a:solidFill>
                <a:srgbClr val="000000"/>
              </a:solidFill>
              <a:latin typeface="Arial"/>
              <a:ea typeface="Arial"/>
              <a:cs typeface="Arial"/>
              <a:sym typeface="Arial"/>
            </a:endParaRPr>
          </a:p>
        </p:txBody>
      </p:sp>
      <p:pic>
        <p:nvPicPr>
          <p:cNvPr id="332" name="Google Shape;332;p36"/>
          <p:cNvPicPr preferRelativeResize="0"/>
          <p:nvPr/>
        </p:nvPicPr>
        <p:blipFill rotWithShape="1">
          <a:blip r:embed="rId5">
            <a:alphaModFix/>
          </a:blip>
          <a:srcRect b="0" l="0" r="0" t="0"/>
          <a:stretch/>
        </p:blipFill>
        <p:spPr>
          <a:xfrm>
            <a:off x="188175" y="2034247"/>
            <a:ext cx="3111276" cy="1499325"/>
          </a:xfrm>
          <a:prstGeom prst="rect">
            <a:avLst/>
          </a:prstGeom>
          <a:noFill/>
          <a:ln>
            <a:noFill/>
          </a:ln>
        </p:spPr>
      </p:pic>
      <p:sp>
        <p:nvSpPr>
          <p:cNvPr id="333" name="Google Shape;333;p36"/>
          <p:cNvSpPr txBox="1"/>
          <p:nvPr/>
        </p:nvSpPr>
        <p:spPr>
          <a:xfrm>
            <a:off x="481625" y="3610525"/>
            <a:ext cx="2609400" cy="338524"/>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 היסטוגרמה של שכ"ל במכללות במסצ'וסטס</a:t>
            </a:r>
            <a:endParaRPr b="0" i="0" sz="1000" u="none" cap="none" strike="noStrike">
              <a:solidFill>
                <a:srgbClr val="000000"/>
              </a:solidFill>
              <a:latin typeface="Arial"/>
              <a:ea typeface="Arial"/>
              <a:cs typeface="Arial"/>
              <a:sym typeface="Arial"/>
            </a:endParaRPr>
          </a:p>
        </p:txBody>
      </p:sp>
      <p:pic>
        <p:nvPicPr>
          <p:cNvPr descr="C:\Users\User\Desktop\מגמה\שיווק המגמה\עיצוב לוגו וסלוגן\logo.gif" id="334" name="Google Shape;334;p36"/>
          <p:cNvPicPr preferRelativeResize="0"/>
          <p:nvPr/>
        </p:nvPicPr>
        <p:blipFill rotWithShape="1">
          <a:blip r:embed="rId6">
            <a:alphaModFix/>
          </a:blip>
          <a:srcRect b="0" l="0" r="0" t="0"/>
          <a:stretch/>
        </p:blipFill>
        <p:spPr>
          <a:xfrm>
            <a:off x="250825" y="86915"/>
            <a:ext cx="1538288" cy="1134665"/>
          </a:xfrm>
          <a:prstGeom prst="rect">
            <a:avLst/>
          </a:prstGeom>
          <a:noFill/>
          <a:ln>
            <a:noFill/>
          </a:ln>
        </p:spPr>
      </p:pic>
      <p:sp>
        <p:nvSpPr>
          <p:cNvPr id="335" name="Google Shape;335;p36"/>
          <p:cNvSpPr/>
          <p:nvPr/>
        </p:nvSpPr>
        <p:spPr>
          <a:xfrm rot="-5400000">
            <a:off x="6134700" y="1910288"/>
            <a:ext cx="24600" cy="5840400"/>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6" name="Google Shape;336;p36"/>
          <p:cNvSpPr txBox="1"/>
          <p:nvPr/>
        </p:nvSpPr>
        <p:spPr>
          <a:xfrm rot="-5400000">
            <a:off x="4623750" y="502894"/>
            <a:ext cx="34500" cy="8852400"/>
          </a:xfrm>
          <a:prstGeom prst="rect">
            <a:avLst/>
          </a:prstGeom>
          <a:solidFill>
            <a:srgbClr val="FFCC0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37"/>
          <p:cNvSpPr txBox="1"/>
          <p:nvPr>
            <p:ph type="title"/>
          </p:nvPr>
        </p:nvSpPr>
        <p:spPr>
          <a:xfrm>
            <a:off x="2320850" y="445025"/>
            <a:ext cx="6511200" cy="572700"/>
          </a:xfrm>
          <a:prstGeom prst="rect">
            <a:avLst/>
          </a:prstGeom>
          <a:noFill/>
          <a:ln>
            <a:noFill/>
          </a:ln>
        </p:spPr>
        <p:txBody>
          <a:bodyPr anchorCtr="0" anchor="t" bIns="91425" lIns="91425" spcFirstLastPara="1" rIns="91425" wrap="square" tIns="91425">
            <a:normAutofit fontScale="90000"/>
          </a:bodyPr>
          <a:lstStyle/>
          <a:p>
            <a:pPr indent="0" lvl="0" marL="0" rtl="1" algn="ctr">
              <a:lnSpc>
                <a:spcPct val="100000"/>
              </a:lnSpc>
              <a:spcBef>
                <a:spcPts val="0"/>
              </a:spcBef>
              <a:spcAft>
                <a:spcPts val="0"/>
              </a:spcAft>
              <a:buSzPct val="111111"/>
              <a:buNone/>
            </a:pPr>
            <a:r>
              <a:rPr lang="en"/>
              <a:t>תרגיל: זהה כמה שיאים (modes) בכל היסטוגרמה</a:t>
            </a:r>
            <a:endParaRPr/>
          </a:p>
        </p:txBody>
      </p:sp>
      <p:pic>
        <p:nvPicPr>
          <p:cNvPr id="342" name="Google Shape;342;p37"/>
          <p:cNvPicPr preferRelativeResize="0"/>
          <p:nvPr/>
        </p:nvPicPr>
        <p:blipFill rotWithShape="1">
          <a:blip r:embed="rId3">
            <a:alphaModFix/>
          </a:blip>
          <a:srcRect b="0" l="0" r="0" t="0"/>
          <a:stretch/>
        </p:blipFill>
        <p:spPr>
          <a:xfrm>
            <a:off x="164266" y="1311174"/>
            <a:ext cx="8897217" cy="3304026"/>
          </a:xfrm>
          <a:prstGeom prst="rect">
            <a:avLst/>
          </a:prstGeom>
          <a:noFill/>
          <a:ln>
            <a:noFill/>
          </a:ln>
        </p:spPr>
      </p:pic>
      <p:sp>
        <p:nvSpPr>
          <p:cNvPr id="343" name="Google Shape;343;p37"/>
          <p:cNvSpPr txBox="1"/>
          <p:nvPr/>
        </p:nvSpPr>
        <p:spPr>
          <a:xfrm>
            <a:off x="99796" y="4522000"/>
            <a:ext cx="3126900" cy="21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Arial"/>
                <a:ea typeface="Arial"/>
                <a:cs typeface="Arial"/>
                <a:sym typeface="Arial"/>
              </a:rPr>
              <a:t>https://www.key2stats.com/problem-sets/view-problems/la/1/4122</a:t>
            </a:r>
            <a:endParaRPr b="0" i="0" sz="800" u="none" cap="none" strike="noStrike">
              <a:solidFill>
                <a:srgbClr val="000000"/>
              </a:solidFill>
              <a:latin typeface="Arial"/>
              <a:ea typeface="Arial"/>
              <a:cs typeface="Arial"/>
              <a:sym typeface="Arial"/>
            </a:endParaRPr>
          </a:p>
        </p:txBody>
      </p:sp>
      <p:pic>
        <p:nvPicPr>
          <p:cNvPr descr="C:\Users\User\Desktop\מגמה\שיווק המגמה\עיצוב לוגו וסלוגן\logo.gif" id="344" name="Google Shape;344;p37"/>
          <p:cNvPicPr preferRelativeResize="0"/>
          <p:nvPr/>
        </p:nvPicPr>
        <p:blipFill rotWithShape="1">
          <a:blip r:embed="rId4">
            <a:alphaModFix/>
          </a:blip>
          <a:srcRect b="0" l="0" r="0" t="0"/>
          <a:stretch/>
        </p:blipFill>
        <p:spPr>
          <a:xfrm>
            <a:off x="250825" y="86915"/>
            <a:ext cx="1538288" cy="1134665"/>
          </a:xfrm>
          <a:prstGeom prst="rect">
            <a:avLst/>
          </a:prstGeom>
          <a:noFill/>
          <a:ln>
            <a:noFill/>
          </a:ln>
        </p:spPr>
      </p:pic>
      <p:sp>
        <p:nvSpPr>
          <p:cNvPr id="345" name="Google Shape;345;p37"/>
          <p:cNvSpPr/>
          <p:nvPr/>
        </p:nvSpPr>
        <p:spPr>
          <a:xfrm rot="-5400000">
            <a:off x="6134700" y="1910288"/>
            <a:ext cx="24600" cy="5840400"/>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6" name="Google Shape;346;p37"/>
          <p:cNvSpPr txBox="1"/>
          <p:nvPr/>
        </p:nvSpPr>
        <p:spPr>
          <a:xfrm rot="-5400000">
            <a:off x="4623750" y="502894"/>
            <a:ext cx="34500" cy="8852400"/>
          </a:xfrm>
          <a:prstGeom prst="rect">
            <a:avLst/>
          </a:prstGeom>
          <a:solidFill>
            <a:srgbClr val="FFCC0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3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1" algn="ctr">
              <a:lnSpc>
                <a:spcPct val="100000"/>
              </a:lnSpc>
              <a:spcBef>
                <a:spcPts val="0"/>
              </a:spcBef>
              <a:spcAft>
                <a:spcPts val="0"/>
              </a:spcAft>
              <a:buSzPct val="111111"/>
              <a:buNone/>
            </a:pPr>
            <a:r>
              <a:rPr lang="en"/>
              <a:t>תרגיל: גרף נקודות והיסטוגרמה</a:t>
            </a:r>
            <a:endParaRPr/>
          </a:p>
        </p:txBody>
      </p:sp>
      <p:sp>
        <p:nvSpPr>
          <p:cNvPr id="352" name="Google Shape;352;p38"/>
          <p:cNvSpPr txBox="1"/>
          <p:nvPr/>
        </p:nvSpPr>
        <p:spPr>
          <a:xfrm>
            <a:off x="4071075" y="3898275"/>
            <a:ext cx="4677600" cy="646500"/>
          </a:xfrm>
          <a:prstGeom prst="rect">
            <a:avLst/>
          </a:prstGeom>
          <a:noFill/>
          <a:ln>
            <a:noFill/>
          </a:ln>
        </p:spPr>
        <p:txBody>
          <a:bodyPr anchorCtr="0" anchor="t" bIns="91425" lIns="91425" spcFirstLastPara="1" rIns="91425" wrap="square" tIns="91425">
            <a:spAutoFit/>
          </a:bodyPr>
          <a:lstStyle/>
          <a:p>
            <a:pPr indent="-228600" lvl="0" marL="228600" marR="0" rtl="1" algn="r">
              <a:lnSpc>
                <a:spcPct val="150000"/>
              </a:lnSpc>
              <a:spcBef>
                <a:spcPts val="0"/>
              </a:spcBef>
              <a:spcAft>
                <a:spcPts val="0"/>
              </a:spcAft>
              <a:buClr>
                <a:srgbClr val="000000"/>
              </a:buClr>
              <a:buSzPts val="1200"/>
              <a:buFont typeface="Arial"/>
              <a:buAutoNum type="arabicPeriod"/>
            </a:pPr>
            <a:r>
              <a:rPr b="0" i="0" lang="en" sz="1200" u="none" cap="none" strike="noStrike">
                <a:solidFill>
                  <a:srgbClr val="000000"/>
                </a:solidFill>
                <a:latin typeface="Arial"/>
                <a:ea typeface="Arial"/>
                <a:cs typeface="Arial"/>
                <a:sym typeface="Arial"/>
              </a:rPr>
              <a:t>מה הצורה של ההתפלגות? על פי איזה גרף יותר קל לראות את הצורה?</a:t>
            </a:r>
            <a:endParaRPr b="0" i="0" sz="1400" u="none" cap="none" strike="noStrike">
              <a:solidFill>
                <a:srgbClr val="000000"/>
              </a:solidFill>
              <a:latin typeface="Arial"/>
              <a:ea typeface="Arial"/>
              <a:cs typeface="Arial"/>
              <a:sym typeface="Arial"/>
            </a:endParaRPr>
          </a:p>
          <a:p>
            <a:pPr indent="-228600" lvl="0" marL="228600" marR="0" rtl="1" algn="r">
              <a:lnSpc>
                <a:spcPct val="150000"/>
              </a:lnSpc>
              <a:spcBef>
                <a:spcPts val="0"/>
              </a:spcBef>
              <a:spcAft>
                <a:spcPts val="0"/>
              </a:spcAft>
              <a:buClr>
                <a:srgbClr val="000000"/>
              </a:buClr>
              <a:buSzPts val="1200"/>
              <a:buFont typeface="Arial"/>
              <a:buAutoNum type="arabicPeriod"/>
            </a:pPr>
            <a:r>
              <a:rPr b="0" i="0" lang="en" sz="1200" u="none" cap="none" strike="noStrike">
                <a:solidFill>
                  <a:srgbClr val="000000"/>
                </a:solidFill>
                <a:latin typeface="Arial"/>
                <a:ea typeface="Arial"/>
                <a:cs typeface="Arial"/>
                <a:sym typeface="Arial"/>
              </a:rPr>
              <a:t>מה רואים בגרף נקודות שלא רואים בהיסטוגרמה?</a:t>
            </a:r>
            <a:endParaRPr b="0" i="0" sz="1200" u="none" cap="none" strike="noStrike">
              <a:solidFill>
                <a:srgbClr val="000000"/>
              </a:solidFill>
              <a:latin typeface="Arial"/>
              <a:ea typeface="Arial"/>
              <a:cs typeface="Arial"/>
              <a:sym typeface="Arial"/>
            </a:endParaRPr>
          </a:p>
        </p:txBody>
      </p:sp>
      <p:pic>
        <p:nvPicPr>
          <p:cNvPr id="353" name="Google Shape;353;p38"/>
          <p:cNvPicPr preferRelativeResize="0"/>
          <p:nvPr/>
        </p:nvPicPr>
        <p:blipFill rotWithShape="1">
          <a:blip r:embed="rId3">
            <a:alphaModFix/>
          </a:blip>
          <a:srcRect b="0" l="0" r="0" t="0"/>
          <a:stretch/>
        </p:blipFill>
        <p:spPr>
          <a:xfrm>
            <a:off x="177013" y="2101000"/>
            <a:ext cx="3958114" cy="1626425"/>
          </a:xfrm>
          <a:prstGeom prst="rect">
            <a:avLst/>
          </a:prstGeom>
          <a:noFill/>
          <a:ln>
            <a:noFill/>
          </a:ln>
        </p:spPr>
      </p:pic>
      <p:pic>
        <p:nvPicPr>
          <p:cNvPr id="354" name="Google Shape;354;p38"/>
          <p:cNvPicPr preferRelativeResize="0"/>
          <p:nvPr/>
        </p:nvPicPr>
        <p:blipFill rotWithShape="1">
          <a:blip r:embed="rId4">
            <a:alphaModFix/>
          </a:blip>
          <a:srcRect b="0" l="0" r="0" t="0"/>
          <a:stretch/>
        </p:blipFill>
        <p:spPr>
          <a:xfrm>
            <a:off x="4071080" y="1317957"/>
            <a:ext cx="4761220" cy="2416612"/>
          </a:xfrm>
          <a:prstGeom prst="rect">
            <a:avLst/>
          </a:prstGeom>
          <a:noFill/>
          <a:ln>
            <a:noFill/>
          </a:ln>
        </p:spPr>
      </p:pic>
      <p:sp>
        <p:nvSpPr>
          <p:cNvPr id="355" name="Google Shape;355;p38"/>
          <p:cNvSpPr txBox="1"/>
          <p:nvPr/>
        </p:nvSpPr>
        <p:spPr>
          <a:xfrm>
            <a:off x="99796" y="4293400"/>
            <a:ext cx="3224700" cy="21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Arial"/>
                <a:ea typeface="Arial"/>
                <a:cs typeface="Arial"/>
                <a:sym typeface="Arial"/>
              </a:rPr>
              <a:t>https://www.key2stats.com/problem-sets/view-problems/la/1/4122</a:t>
            </a:r>
            <a:endParaRPr b="0" i="0" sz="800" u="none" cap="none" strike="noStrike">
              <a:solidFill>
                <a:srgbClr val="000000"/>
              </a:solidFill>
              <a:latin typeface="Arial"/>
              <a:ea typeface="Arial"/>
              <a:cs typeface="Arial"/>
              <a:sym typeface="Arial"/>
            </a:endParaRPr>
          </a:p>
        </p:txBody>
      </p:sp>
      <p:sp>
        <p:nvSpPr>
          <p:cNvPr id="356" name="Google Shape;356;p38"/>
          <p:cNvSpPr txBox="1"/>
          <p:nvPr/>
        </p:nvSpPr>
        <p:spPr>
          <a:xfrm>
            <a:off x="6025625" y="1220838"/>
            <a:ext cx="2609400" cy="338524"/>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מס' תווים (באלפים) במדגם של 50 אימיילים.</a:t>
            </a:r>
            <a:endParaRPr b="0" i="0" sz="1000" u="none" cap="none" strike="noStrike">
              <a:solidFill>
                <a:srgbClr val="000000"/>
              </a:solidFill>
              <a:latin typeface="Arial"/>
              <a:ea typeface="Arial"/>
              <a:cs typeface="Arial"/>
              <a:sym typeface="Arial"/>
            </a:endParaRPr>
          </a:p>
        </p:txBody>
      </p:sp>
      <p:pic>
        <p:nvPicPr>
          <p:cNvPr descr="C:\Users\User\Desktop\מגמה\שיווק המגמה\עיצוב לוגו וסלוגן\logo.gif" id="357" name="Google Shape;357;p38"/>
          <p:cNvPicPr preferRelativeResize="0"/>
          <p:nvPr/>
        </p:nvPicPr>
        <p:blipFill rotWithShape="1">
          <a:blip r:embed="rId5">
            <a:alphaModFix/>
          </a:blip>
          <a:srcRect b="0" l="0" r="0" t="0"/>
          <a:stretch/>
        </p:blipFill>
        <p:spPr>
          <a:xfrm>
            <a:off x="250825" y="86915"/>
            <a:ext cx="1538288" cy="1134665"/>
          </a:xfrm>
          <a:prstGeom prst="rect">
            <a:avLst/>
          </a:prstGeom>
          <a:noFill/>
          <a:ln>
            <a:noFill/>
          </a:ln>
        </p:spPr>
      </p:pic>
      <p:sp>
        <p:nvSpPr>
          <p:cNvPr id="358" name="Google Shape;358;p38"/>
          <p:cNvSpPr/>
          <p:nvPr/>
        </p:nvSpPr>
        <p:spPr>
          <a:xfrm rot="-5400000">
            <a:off x="6134700" y="1910288"/>
            <a:ext cx="24600" cy="5840400"/>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9" name="Google Shape;359;p38"/>
          <p:cNvSpPr txBox="1"/>
          <p:nvPr/>
        </p:nvSpPr>
        <p:spPr>
          <a:xfrm rot="-5400000">
            <a:off x="4623750" y="502894"/>
            <a:ext cx="34500" cy="8852400"/>
          </a:xfrm>
          <a:prstGeom prst="rect">
            <a:avLst/>
          </a:prstGeom>
          <a:solidFill>
            <a:srgbClr val="FFCC0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3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1" algn="ctr">
              <a:lnSpc>
                <a:spcPct val="100000"/>
              </a:lnSpc>
              <a:spcBef>
                <a:spcPts val="0"/>
              </a:spcBef>
              <a:spcAft>
                <a:spcPts val="0"/>
              </a:spcAft>
              <a:buSzPct val="111111"/>
              <a:buNone/>
            </a:pPr>
            <a:r>
              <a:rPr lang="en"/>
              <a:t>היסטוגרמה - פעילות</a:t>
            </a:r>
            <a:endParaRPr/>
          </a:p>
        </p:txBody>
      </p:sp>
      <p:sp>
        <p:nvSpPr>
          <p:cNvPr id="365" name="Google Shape;365;p39"/>
          <p:cNvSpPr txBox="1"/>
          <p:nvPr>
            <p:ph idx="1" type="body"/>
          </p:nvPr>
        </p:nvSpPr>
        <p:spPr>
          <a:xfrm>
            <a:off x="412500" y="2212867"/>
            <a:ext cx="8520600" cy="2705100"/>
          </a:xfrm>
          <a:prstGeom prst="rect">
            <a:avLst/>
          </a:prstGeom>
          <a:noFill/>
          <a:ln>
            <a:noFill/>
          </a:ln>
        </p:spPr>
        <p:txBody>
          <a:bodyPr anchorCtr="0" anchor="t" bIns="91425" lIns="91425" spcFirstLastPara="1" rIns="91425" wrap="square" tIns="91425">
            <a:normAutofit lnSpcReduction="20000"/>
          </a:bodyPr>
          <a:lstStyle/>
          <a:p>
            <a:pPr indent="0" lvl="0" marL="0" rtl="1" algn="r">
              <a:lnSpc>
                <a:spcPct val="150000"/>
              </a:lnSpc>
              <a:spcBef>
                <a:spcPts val="1000"/>
              </a:spcBef>
              <a:spcAft>
                <a:spcPts val="0"/>
              </a:spcAft>
              <a:buSzPts val="1946"/>
              <a:buNone/>
            </a:pPr>
            <a:r>
              <a:rPr lang="en" sz="1400">
                <a:solidFill>
                  <a:schemeClr val="dk1"/>
                </a:solidFill>
              </a:rPr>
              <a:t>להלן גילאי האנשים שהגיעו לאכול במסעדה חדשה שנפתחה בעיר, בנה היסטוגרמה עבור משתנה הגיל:</a:t>
            </a:r>
            <a:endParaRPr/>
          </a:p>
          <a:p>
            <a:pPr indent="-324708" lvl="0" marL="457200" marR="0" rtl="1" algn="r">
              <a:lnSpc>
                <a:spcPct val="150000"/>
              </a:lnSpc>
              <a:spcBef>
                <a:spcPts val="1000"/>
              </a:spcBef>
              <a:spcAft>
                <a:spcPts val="0"/>
              </a:spcAft>
              <a:buClr>
                <a:schemeClr val="dk1"/>
              </a:buClr>
              <a:buSzPts val="1514"/>
              <a:buAutoNum type="arabicPeriod"/>
            </a:pPr>
            <a:r>
              <a:rPr lang="en" sz="1400">
                <a:solidFill>
                  <a:schemeClr val="dk1"/>
                </a:solidFill>
              </a:rPr>
              <a:t>בחר קבוצות ע"י חלוקת טווח הנתונים לקבוצות באותו גודל (רוחב עמודה). חשב הפרש בין הערך הגדול לערך הקטן וחלק את ההפרש במס' הקבוצות שרוצים להציג. התוצאה היא ההפרש בין גבול תחתון לעליון בכל קבוצה. האמצע של כל קבוצה יופיע בגרף בציר ה X.</a:t>
            </a:r>
            <a:endParaRPr/>
          </a:p>
          <a:p>
            <a:pPr indent="-324708" lvl="0" marL="457200" marR="0" rtl="1" algn="r">
              <a:lnSpc>
                <a:spcPct val="150000"/>
              </a:lnSpc>
              <a:spcBef>
                <a:spcPts val="0"/>
              </a:spcBef>
              <a:spcAft>
                <a:spcPts val="0"/>
              </a:spcAft>
              <a:buClr>
                <a:schemeClr val="dk1"/>
              </a:buClr>
              <a:buSzPts val="1514"/>
              <a:buAutoNum type="arabicPeriod"/>
            </a:pPr>
            <a:r>
              <a:rPr lang="en" sz="1400">
                <a:solidFill>
                  <a:schemeClr val="dk1"/>
                </a:solidFill>
              </a:rPr>
              <a:t>מצא כמה תצפיות בכל קבוצה (גובה העמודה).</a:t>
            </a:r>
            <a:endParaRPr sz="1400">
              <a:solidFill>
                <a:schemeClr val="dk1"/>
              </a:solidFill>
            </a:endParaRPr>
          </a:p>
          <a:p>
            <a:pPr indent="-324708" lvl="0" marL="457200" marR="0" rtl="1" algn="r">
              <a:lnSpc>
                <a:spcPct val="150000"/>
              </a:lnSpc>
              <a:spcBef>
                <a:spcPts val="0"/>
              </a:spcBef>
              <a:spcAft>
                <a:spcPts val="0"/>
              </a:spcAft>
              <a:buClr>
                <a:schemeClr val="dk1"/>
              </a:buClr>
              <a:buSzPts val="1514"/>
              <a:buAutoNum type="arabicPeriod"/>
            </a:pPr>
            <a:r>
              <a:rPr lang="en" sz="1400">
                <a:solidFill>
                  <a:schemeClr val="dk1"/>
                </a:solidFill>
              </a:rPr>
              <a:t>צייר את ההיסטוגרמה: ציר אופקי מסומן ע"י הערכים של המשתנה על פי הקבוצות שבחרת.  ציר אנכי מייצג את השכיחות של המאורעות/פרטים עבור כל קבוצה. </a:t>
            </a:r>
            <a:endParaRPr sz="1400">
              <a:solidFill>
                <a:schemeClr val="dk1"/>
              </a:solidFill>
            </a:endParaRPr>
          </a:p>
          <a:p>
            <a:pPr indent="-324708" lvl="0" marL="457200" marR="0" rtl="1" algn="r">
              <a:lnSpc>
                <a:spcPct val="150000"/>
              </a:lnSpc>
              <a:spcBef>
                <a:spcPts val="0"/>
              </a:spcBef>
              <a:spcAft>
                <a:spcPts val="0"/>
              </a:spcAft>
              <a:buClr>
                <a:schemeClr val="dk1"/>
              </a:buClr>
              <a:buSzPts val="1514"/>
              <a:buAutoNum type="arabicPeriod"/>
            </a:pPr>
            <a:r>
              <a:rPr lang="en" sz="1400">
                <a:solidFill>
                  <a:schemeClr val="dk1"/>
                </a:solidFill>
              </a:rPr>
              <a:t>מה אתה יכול לומר על גיל האנשים שמגיעים לאכול במסעדה? ואולי תוכל להסיק על המסעדה עצמה?</a:t>
            </a:r>
            <a:endParaRPr sz="1400">
              <a:solidFill>
                <a:schemeClr val="dk1"/>
              </a:solidFill>
            </a:endParaRPr>
          </a:p>
        </p:txBody>
      </p:sp>
      <p:sp>
        <p:nvSpPr>
          <p:cNvPr id="366" name="Google Shape;366;p39"/>
          <p:cNvSpPr txBox="1"/>
          <p:nvPr/>
        </p:nvSpPr>
        <p:spPr>
          <a:xfrm>
            <a:off x="3132600" y="1123525"/>
            <a:ext cx="2926200" cy="1046700"/>
          </a:xfrm>
          <a:prstGeom prst="rect">
            <a:avLst/>
          </a:prstGeom>
          <a:noFill/>
          <a:ln cap="flat" cmpd="sng" w="9525">
            <a:solidFill>
              <a:srgbClr val="1C4587"/>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FF"/>
                </a:solidFill>
                <a:latin typeface="Arial"/>
                <a:ea typeface="Arial"/>
                <a:cs typeface="Arial"/>
                <a:sym typeface="Arial"/>
              </a:rPr>
              <a:t>1	27	5	26	18	45</a:t>
            </a:r>
            <a:endParaRPr b="1" i="0" sz="1400" u="none" cap="none" strike="noStrike">
              <a:solidFill>
                <a:srgbClr val="00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FF"/>
                </a:solidFill>
                <a:latin typeface="Arial"/>
                <a:ea typeface="Arial"/>
                <a:cs typeface="Arial"/>
                <a:sym typeface="Arial"/>
              </a:rPr>
              <a:t>3	32	63	25	16	29</a:t>
            </a:r>
            <a:endParaRPr b="1" i="0" sz="1400" u="none" cap="none" strike="noStrike">
              <a:solidFill>
                <a:srgbClr val="00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FF"/>
                </a:solidFill>
                <a:latin typeface="Arial"/>
                <a:ea typeface="Arial"/>
                <a:cs typeface="Arial"/>
                <a:sym typeface="Arial"/>
              </a:rPr>
              <a:t>19	22	51	58	9	42</a:t>
            </a:r>
            <a:endParaRPr b="1" i="0" sz="1400" u="none" cap="none" strike="noStrike">
              <a:solidFill>
                <a:srgbClr val="00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FF"/>
                </a:solidFill>
                <a:latin typeface="Arial"/>
                <a:ea typeface="Arial"/>
                <a:cs typeface="Arial"/>
                <a:sym typeface="Arial"/>
              </a:rPr>
              <a:t>6	4	30	7	23	9</a:t>
            </a:r>
            <a:endParaRPr b="1" i="0" sz="1400" u="none" cap="none" strike="noStrike">
              <a:solidFill>
                <a:srgbClr val="0000FF"/>
              </a:solidFill>
              <a:latin typeface="Arial"/>
              <a:ea typeface="Arial"/>
              <a:cs typeface="Arial"/>
              <a:sym typeface="Arial"/>
            </a:endParaRPr>
          </a:p>
        </p:txBody>
      </p:sp>
      <p:pic>
        <p:nvPicPr>
          <p:cNvPr descr="C:\Users\User\Desktop\מגמה\שיווק המגמה\עיצוב לוגו וסלוגן\logo.gif" id="367" name="Google Shape;367;p39"/>
          <p:cNvPicPr preferRelativeResize="0"/>
          <p:nvPr/>
        </p:nvPicPr>
        <p:blipFill rotWithShape="1">
          <a:blip r:embed="rId3">
            <a:alphaModFix/>
          </a:blip>
          <a:srcRect b="0" l="0" r="0" t="0"/>
          <a:stretch/>
        </p:blipFill>
        <p:spPr>
          <a:xfrm>
            <a:off x="250825" y="86915"/>
            <a:ext cx="1538288" cy="1134665"/>
          </a:xfrm>
          <a:prstGeom prst="rect">
            <a:avLst/>
          </a:prstGeom>
          <a:noFill/>
          <a:ln>
            <a:noFill/>
          </a:ln>
        </p:spPr>
      </p:pic>
      <p:sp>
        <p:nvSpPr>
          <p:cNvPr id="368" name="Google Shape;368;p39"/>
          <p:cNvSpPr/>
          <p:nvPr/>
        </p:nvSpPr>
        <p:spPr>
          <a:xfrm rot="-5400000">
            <a:off x="6134700" y="1910288"/>
            <a:ext cx="24600" cy="5840400"/>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9" name="Google Shape;369;p39"/>
          <p:cNvSpPr txBox="1"/>
          <p:nvPr/>
        </p:nvSpPr>
        <p:spPr>
          <a:xfrm rot="-5400000">
            <a:off x="4623750" y="502894"/>
            <a:ext cx="34500" cy="8852400"/>
          </a:xfrm>
          <a:prstGeom prst="rect">
            <a:avLst/>
          </a:prstGeom>
          <a:solidFill>
            <a:srgbClr val="FFCC0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40"/>
          <p:cNvSpPr txBox="1"/>
          <p:nvPr>
            <p:ph type="title"/>
          </p:nvPr>
        </p:nvSpPr>
        <p:spPr>
          <a:xfrm>
            <a:off x="4572000" y="445025"/>
            <a:ext cx="4260300" cy="572700"/>
          </a:xfrm>
          <a:prstGeom prst="rect">
            <a:avLst/>
          </a:prstGeom>
          <a:noFill/>
          <a:ln>
            <a:noFill/>
          </a:ln>
        </p:spPr>
        <p:txBody>
          <a:bodyPr anchorCtr="0" anchor="t" bIns="91425" lIns="91425" spcFirstLastPara="1" rIns="91425" wrap="square" tIns="91425">
            <a:normAutofit fontScale="90000"/>
          </a:bodyPr>
          <a:lstStyle/>
          <a:p>
            <a:pPr indent="0" lvl="0" marL="0" rtl="1" algn="ctr">
              <a:lnSpc>
                <a:spcPct val="100000"/>
              </a:lnSpc>
              <a:spcBef>
                <a:spcPts val="0"/>
              </a:spcBef>
              <a:spcAft>
                <a:spcPts val="0"/>
              </a:spcAft>
              <a:buSzPct val="111111"/>
              <a:buNone/>
            </a:pPr>
            <a:r>
              <a:rPr lang="en"/>
              <a:t>היסטוגרמה –  פעילות 2</a:t>
            </a:r>
            <a:endParaRPr/>
          </a:p>
        </p:txBody>
      </p:sp>
      <p:sp>
        <p:nvSpPr>
          <p:cNvPr id="375" name="Google Shape;375;p40"/>
          <p:cNvSpPr txBox="1"/>
          <p:nvPr>
            <p:ph idx="1" type="body"/>
          </p:nvPr>
        </p:nvSpPr>
        <p:spPr>
          <a:xfrm>
            <a:off x="4514400" y="1017725"/>
            <a:ext cx="4317900" cy="3770274"/>
          </a:xfrm>
          <a:prstGeom prst="rect">
            <a:avLst/>
          </a:prstGeom>
          <a:noFill/>
          <a:ln>
            <a:noFill/>
          </a:ln>
        </p:spPr>
        <p:txBody>
          <a:bodyPr anchorCtr="0" anchor="t" bIns="91425" lIns="91425" spcFirstLastPara="1" rIns="91425" wrap="square" tIns="91425">
            <a:normAutofit/>
          </a:bodyPr>
          <a:lstStyle/>
          <a:p>
            <a:pPr indent="457200" lvl="0" marL="0" marR="0" rtl="1" algn="r">
              <a:lnSpc>
                <a:spcPct val="150000"/>
              </a:lnSpc>
              <a:spcBef>
                <a:spcPts val="1000"/>
              </a:spcBef>
              <a:spcAft>
                <a:spcPts val="0"/>
              </a:spcAft>
              <a:buSzPts val="1800"/>
              <a:buNone/>
            </a:pPr>
            <a:r>
              <a:rPr lang="en" sz="1400">
                <a:solidFill>
                  <a:schemeClr val="dk1"/>
                </a:solidFill>
              </a:rPr>
              <a:t>בנה היסטוגרמה עבור ציוני מבחן בפסיכולוגיה של 642 סטודנטים. הציונים נעים בין 46 ל 167: </a:t>
            </a:r>
            <a:endParaRPr sz="1400">
              <a:solidFill>
                <a:schemeClr val="dk1"/>
              </a:solidFill>
            </a:endParaRPr>
          </a:p>
          <a:p>
            <a:pPr indent="-317500" lvl="0" marL="457200" marR="0" rtl="1" algn="r">
              <a:lnSpc>
                <a:spcPct val="150000"/>
              </a:lnSpc>
              <a:spcBef>
                <a:spcPts val="0"/>
              </a:spcBef>
              <a:spcAft>
                <a:spcPts val="0"/>
              </a:spcAft>
              <a:buClr>
                <a:schemeClr val="dk1"/>
              </a:buClr>
              <a:buSzPts val="1400"/>
              <a:buAutoNum type="arabicPeriod"/>
            </a:pPr>
            <a:r>
              <a:rPr lang="en" sz="1400">
                <a:solidFill>
                  <a:schemeClr val="dk1"/>
                </a:solidFill>
              </a:rPr>
              <a:t>מה הצורה של ההתפלגות שקיבלת? </a:t>
            </a:r>
            <a:endParaRPr/>
          </a:p>
          <a:p>
            <a:pPr indent="-317500" lvl="0" marL="457200" marR="0" rtl="1" algn="r">
              <a:lnSpc>
                <a:spcPct val="150000"/>
              </a:lnSpc>
              <a:spcBef>
                <a:spcPts val="0"/>
              </a:spcBef>
              <a:spcAft>
                <a:spcPts val="0"/>
              </a:spcAft>
              <a:buClr>
                <a:schemeClr val="dk1"/>
              </a:buClr>
              <a:buSzPts val="1400"/>
              <a:buAutoNum type="arabicPeriod"/>
            </a:pPr>
            <a:r>
              <a:rPr lang="en" sz="1400">
                <a:solidFill>
                  <a:schemeClr val="dk1"/>
                </a:solidFill>
              </a:rPr>
              <a:t>הוסף לטבלת השכיחות עמודה נוספת וחשב בה את </a:t>
            </a:r>
            <a:r>
              <a:rPr b="1" lang="en" sz="1400">
                <a:solidFill>
                  <a:schemeClr val="dk1"/>
                </a:solidFill>
              </a:rPr>
              <a:t>השכיחות היחסית</a:t>
            </a:r>
            <a:r>
              <a:rPr lang="en" sz="1400">
                <a:solidFill>
                  <a:schemeClr val="dk1"/>
                </a:solidFill>
              </a:rPr>
              <a:t>: אחוז הציונים בכל קטגוריה במקום כמות. ע"י חלוקה של השכיחות בכל קטגוריה בכמות הכוללת של התצפיות.</a:t>
            </a:r>
            <a:endParaRPr/>
          </a:p>
          <a:p>
            <a:pPr indent="-317500" lvl="0" marL="457200" marR="0" rtl="1" algn="r">
              <a:lnSpc>
                <a:spcPct val="150000"/>
              </a:lnSpc>
              <a:spcBef>
                <a:spcPts val="0"/>
              </a:spcBef>
              <a:spcAft>
                <a:spcPts val="0"/>
              </a:spcAft>
              <a:buClr>
                <a:schemeClr val="dk1"/>
              </a:buClr>
              <a:buSzPts val="1400"/>
              <a:buAutoNum type="arabicPeriod"/>
            </a:pPr>
            <a:r>
              <a:rPr lang="en" sz="1400">
                <a:solidFill>
                  <a:schemeClr val="dk1"/>
                </a:solidFill>
              </a:rPr>
              <a:t>בנה היסטוגרמה לשכיחות יחסית. מה טווח הערכים על ציר Y עכשיו?</a:t>
            </a:r>
            <a:endParaRPr/>
          </a:p>
          <a:p>
            <a:pPr indent="-228600" lvl="0" marL="457200" marR="0" rtl="1" algn="r">
              <a:lnSpc>
                <a:spcPct val="150000"/>
              </a:lnSpc>
              <a:spcBef>
                <a:spcPts val="0"/>
              </a:spcBef>
              <a:spcAft>
                <a:spcPts val="0"/>
              </a:spcAft>
              <a:buClr>
                <a:schemeClr val="dk1"/>
              </a:buClr>
              <a:buSzPts val="1400"/>
              <a:buNone/>
            </a:pPr>
            <a:r>
              <a:t/>
            </a:r>
            <a:endParaRPr sz="1400">
              <a:solidFill>
                <a:schemeClr val="dk1"/>
              </a:solidFill>
            </a:endParaRPr>
          </a:p>
        </p:txBody>
      </p:sp>
      <p:pic>
        <p:nvPicPr>
          <p:cNvPr id="376" name="Google Shape;376;p40"/>
          <p:cNvPicPr preferRelativeResize="0"/>
          <p:nvPr/>
        </p:nvPicPr>
        <p:blipFill rotWithShape="1">
          <a:blip r:embed="rId3">
            <a:alphaModFix/>
          </a:blip>
          <a:srcRect b="0" l="0" r="0" t="0"/>
          <a:stretch/>
        </p:blipFill>
        <p:spPr>
          <a:xfrm>
            <a:off x="713436" y="961926"/>
            <a:ext cx="3623990" cy="3770275"/>
          </a:xfrm>
          <a:prstGeom prst="rect">
            <a:avLst/>
          </a:prstGeom>
          <a:noFill/>
          <a:ln>
            <a:noFill/>
          </a:ln>
        </p:spPr>
      </p:pic>
      <p:sp>
        <p:nvSpPr>
          <p:cNvPr id="377" name="Google Shape;377;p40"/>
          <p:cNvSpPr txBox="1"/>
          <p:nvPr/>
        </p:nvSpPr>
        <p:spPr>
          <a:xfrm>
            <a:off x="5586201" y="4445800"/>
            <a:ext cx="3402300" cy="21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Arial"/>
                <a:ea typeface="Arial"/>
                <a:cs typeface="Arial"/>
                <a:sym typeface="Arial"/>
              </a:rPr>
              <a:t>https://www.key2stats.com/problem-sets/view-problems/la/1/4122</a:t>
            </a:r>
            <a:endParaRPr b="0" i="0" sz="800" u="none" cap="none" strike="noStrike">
              <a:solidFill>
                <a:srgbClr val="000000"/>
              </a:solidFill>
              <a:latin typeface="Arial"/>
              <a:ea typeface="Arial"/>
              <a:cs typeface="Arial"/>
              <a:sym typeface="Arial"/>
            </a:endParaRPr>
          </a:p>
        </p:txBody>
      </p:sp>
      <p:pic>
        <p:nvPicPr>
          <p:cNvPr descr="C:\Users\User\Desktop\מגמה\שיווק המגמה\עיצוב לוגו וסלוגן\logo.gif" id="378" name="Google Shape;378;p40"/>
          <p:cNvPicPr preferRelativeResize="0"/>
          <p:nvPr/>
        </p:nvPicPr>
        <p:blipFill rotWithShape="1">
          <a:blip r:embed="rId4">
            <a:alphaModFix/>
          </a:blip>
          <a:srcRect b="0" l="0" r="0" t="0"/>
          <a:stretch/>
        </p:blipFill>
        <p:spPr>
          <a:xfrm>
            <a:off x="250825" y="86915"/>
            <a:ext cx="1538288" cy="1134665"/>
          </a:xfrm>
          <a:prstGeom prst="rect">
            <a:avLst/>
          </a:prstGeom>
          <a:noFill/>
          <a:ln>
            <a:noFill/>
          </a:ln>
        </p:spPr>
      </p:pic>
      <p:sp>
        <p:nvSpPr>
          <p:cNvPr id="379" name="Google Shape;379;p40"/>
          <p:cNvSpPr/>
          <p:nvPr/>
        </p:nvSpPr>
        <p:spPr>
          <a:xfrm rot="-5400000">
            <a:off x="6134700" y="1910288"/>
            <a:ext cx="24600" cy="5840400"/>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80" name="Google Shape;380;p40"/>
          <p:cNvSpPr txBox="1"/>
          <p:nvPr/>
        </p:nvSpPr>
        <p:spPr>
          <a:xfrm rot="-5400000">
            <a:off x="4623750" y="502894"/>
            <a:ext cx="34500" cy="8852400"/>
          </a:xfrm>
          <a:prstGeom prst="rect">
            <a:avLst/>
          </a:prstGeom>
          <a:solidFill>
            <a:srgbClr val="FFCC0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pic>
        <p:nvPicPr>
          <p:cNvPr id="385" name="Google Shape;385;p41"/>
          <p:cNvPicPr preferRelativeResize="0"/>
          <p:nvPr/>
        </p:nvPicPr>
        <p:blipFill rotWithShape="1">
          <a:blip r:embed="rId3">
            <a:alphaModFix/>
          </a:blip>
          <a:srcRect b="0" l="0" r="0" t="0"/>
          <a:stretch/>
        </p:blipFill>
        <p:spPr>
          <a:xfrm>
            <a:off x="1530900" y="771475"/>
            <a:ext cx="5958624" cy="3922661"/>
          </a:xfrm>
          <a:prstGeom prst="rect">
            <a:avLst/>
          </a:prstGeom>
          <a:noFill/>
          <a:ln>
            <a:noFill/>
          </a:ln>
        </p:spPr>
      </p:pic>
      <p:sp>
        <p:nvSpPr>
          <p:cNvPr id="386" name="Google Shape;386;p4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1" algn="r">
              <a:lnSpc>
                <a:spcPct val="100000"/>
              </a:lnSpc>
              <a:spcBef>
                <a:spcPts val="0"/>
              </a:spcBef>
              <a:spcAft>
                <a:spcPts val="0"/>
              </a:spcAft>
              <a:buSzPct val="111111"/>
              <a:buNone/>
            </a:pPr>
            <a:r>
              <a:rPr lang="en"/>
              <a:t>היסטוגרמה של ציוני המבחן בפסיכולוגיה</a:t>
            </a:r>
            <a:endParaRPr/>
          </a:p>
        </p:txBody>
      </p:sp>
      <p:sp>
        <p:nvSpPr>
          <p:cNvPr id="387" name="Google Shape;387;p41"/>
          <p:cNvSpPr txBox="1"/>
          <p:nvPr/>
        </p:nvSpPr>
        <p:spPr>
          <a:xfrm>
            <a:off x="5037198" y="4356325"/>
            <a:ext cx="3180000" cy="21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Arial"/>
                <a:ea typeface="Arial"/>
                <a:cs typeface="Arial"/>
                <a:sym typeface="Arial"/>
              </a:rPr>
              <a:t>https://www.key2stats.com/problem-sets/view-problems/la/1/4122</a:t>
            </a:r>
            <a:endParaRPr b="0" i="0" sz="800" u="none" cap="none" strike="noStrike">
              <a:solidFill>
                <a:srgbClr val="000000"/>
              </a:solidFill>
              <a:latin typeface="Arial"/>
              <a:ea typeface="Arial"/>
              <a:cs typeface="Arial"/>
              <a:sym typeface="Arial"/>
            </a:endParaRPr>
          </a:p>
        </p:txBody>
      </p:sp>
      <p:pic>
        <p:nvPicPr>
          <p:cNvPr descr="C:\Users\User\Desktop\מגמה\שיווק המגמה\עיצוב לוגו וסלוגן\logo.gif" id="388" name="Google Shape;388;p41"/>
          <p:cNvPicPr preferRelativeResize="0"/>
          <p:nvPr/>
        </p:nvPicPr>
        <p:blipFill rotWithShape="1">
          <a:blip r:embed="rId4">
            <a:alphaModFix/>
          </a:blip>
          <a:srcRect b="0" l="0" r="0" t="0"/>
          <a:stretch/>
        </p:blipFill>
        <p:spPr>
          <a:xfrm>
            <a:off x="250825" y="86915"/>
            <a:ext cx="1538288" cy="1134665"/>
          </a:xfrm>
          <a:prstGeom prst="rect">
            <a:avLst/>
          </a:prstGeom>
          <a:noFill/>
          <a:ln>
            <a:noFill/>
          </a:ln>
        </p:spPr>
      </p:pic>
      <p:sp>
        <p:nvSpPr>
          <p:cNvPr id="389" name="Google Shape;389;p41"/>
          <p:cNvSpPr/>
          <p:nvPr/>
        </p:nvSpPr>
        <p:spPr>
          <a:xfrm rot="-5400000">
            <a:off x="6134700" y="1910288"/>
            <a:ext cx="24600" cy="5840400"/>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90" name="Google Shape;390;p41"/>
          <p:cNvSpPr txBox="1"/>
          <p:nvPr/>
        </p:nvSpPr>
        <p:spPr>
          <a:xfrm rot="-5400000">
            <a:off x="4623750" y="502894"/>
            <a:ext cx="34500" cy="8852400"/>
          </a:xfrm>
          <a:prstGeom prst="rect">
            <a:avLst/>
          </a:prstGeom>
          <a:solidFill>
            <a:srgbClr val="FFCC0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42"/>
          <p:cNvSpPr txBox="1"/>
          <p:nvPr>
            <p:ph type="title"/>
          </p:nvPr>
        </p:nvSpPr>
        <p:spPr>
          <a:xfrm>
            <a:off x="820800" y="445025"/>
            <a:ext cx="8011500" cy="572700"/>
          </a:xfrm>
          <a:prstGeom prst="rect">
            <a:avLst/>
          </a:prstGeom>
          <a:noFill/>
          <a:ln>
            <a:noFill/>
          </a:ln>
        </p:spPr>
        <p:txBody>
          <a:bodyPr anchorCtr="0" anchor="t" bIns="91425" lIns="91425" spcFirstLastPara="1" rIns="91425" wrap="square" tIns="91425">
            <a:normAutofit fontScale="90000"/>
          </a:bodyPr>
          <a:lstStyle/>
          <a:p>
            <a:pPr indent="0" lvl="0" marL="0" rtl="1" algn="ctr">
              <a:lnSpc>
                <a:spcPct val="100000"/>
              </a:lnSpc>
              <a:spcBef>
                <a:spcPts val="0"/>
              </a:spcBef>
              <a:spcAft>
                <a:spcPts val="0"/>
              </a:spcAft>
              <a:buSzPct val="111111"/>
              <a:buNone/>
            </a:pPr>
            <a:r>
              <a:rPr lang="en"/>
              <a:t>היסטוגרמה –  פעילות 3</a:t>
            </a:r>
            <a:endParaRPr/>
          </a:p>
        </p:txBody>
      </p:sp>
      <p:sp>
        <p:nvSpPr>
          <p:cNvPr id="396" name="Google Shape;396;p42"/>
          <p:cNvSpPr txBox="1"/>
          <p:nvPr>
            <p:ph idx="1" type="body"/>
          </p:nvPr>
        </p:nvSpPr>
        <p:spPr>
          <a:xfrm>
            <a:off x="2634475" y="2304000"/>
            <a:ext cx="6197700" cy="2065800"/>
          </a:xfrm>
          <a:prstGeom prst="rect">
            <a:avLst/>
          </a:prstGeom>
          <a:noFill/>
          <a:ln>
            <a:noFill/>
          </a:ln>
        </p:spPr>
        <p:txBody>
          <a:bodyPr anchorCtr="0" anchor="t" bIns="91425" lIns="91425" spcFirstLastPara="1" rIns="91425" wrap="square" tIns="91425">
            <a:normAutofit/>
          </a:bodyPr>
          <a:lstStyle/>
          <a:p>
            <a:pPr indent="457200" lvl="0" marL="0" rtl="1" algn="r">
              <a:lnSpc>
                <a:spcPct val="150000"/>
              </a:lnSpc>
              <a:spcBef>
                <a:spcPts val="1000"/>
              </a:spcBef>
              <a:spcAft>
                <a:spcPts val="0"/>
              </a:spcAft>
              <a:buSzPts val="1800"/>
              <a:buNone/>
            </a:pPr>
            <a:r>
              <a:rPr lang="en" sz="1400">
                <a:solidFill>
                  <a:schemeClr val="dk1"/>
                </a:solidFill>
              </a:rPr>
              <a:t>להלן מחירי שכירות חודשיים שדווחו ע"י 24 אנשים שהשתתפו בסקר החברתי: </a:t>
            </a:r>
            <a:endParaRPr sz="1400">
              <a:solidFill>
                <a:schemeClr val="dk1"/>
              </a:solidFill>
            </a:endParaRPr>
          </a:p>
          <a:p>
            <a:pPr indent="-317500" lvl="0" marL="457200" marR="0" rtl="1" algn="r">
              <a:lnSpc>
                <a:spcPct val="150000"/>
              </a:lnSpc>
              <a:spcBef>
                <a:spcPts val="0"/>
              </a:spcBef>
              <a:spcAft>
                <a:spcPts val="0"/>
              </a:spcAft>
              <a:buClr>
                <a:schemeClr val="dk1"/>
              </a:buClr>
              <a:buSzPts val="1400"/>
              <a:buAutoNum type="arabicPeriod"/>
            </a:pPr>
            <a:r>
              <a:rPr lang="en" sz="1400">
                <a:solidFill>
                  <a:schemeClr val="dk1"/>
                </a:solidFill>
              </a:rPr>
              <a:t>חלק את הסכומים לקטגוריות ובנה טבלת שכיחות. </a:t>
            </a:r>
            <a:endParaRPr/>
          </a:p>
          <a:p>
            <a:pPr indent="-317500" lvl="0" marL="457200" marR="0" rtl="1" algn="r">
              <a:lnSpc>
                <a:spcPct val="150000"/>
              </a:lnSpc>
              <a:spcBef>
                <a:spcPts val="0"/>
              </a:spcBef>
              <a:spcAft>
                <a:spcPts val="0"/>
              </a:spcAft>
              <a:buClr>
                <a:schemeClr val="dk1"/>
              </a:buClr>
              <a:buSzPts val="1400"/>
              <a:buAutoNum type="arabicPeriod"/>
            </a:pPr>
            <a:r>
              <a:rPr lang="en" sz="1400">
                <a:solidFill>
                  <a:schemeClr val="dk1"/>
                </a:solidFill>
              </a:rPr>
              <a:t>הוסף שכיחות יחסית. </a:t>
            </a:r>
            <a:endParaRPr/>
          </a:p>
          <a:p>
            <a:pPr indent="-317500" lvl="0" marL="457200" marR="0" rtl="1" algn="r">
              <a:lnSpc>
                <a:spcPct val="150000"/>
              </a:lnSpc>
              <a:spcBef>
                <a:spcPts val="0"/>
              </a:spcBef>
              <a:spcAft>
                <a:spcPts val="0"/>
              </a:spcAft>
              <a:buClr>
                <a:schemeClr val="dk1"/>
              </a:buClr>
              <a:buSzPts val="1400"/>
              <a:buAutoNum type="arabicPeriod"/>
            </a:pPr>
            <a:r>
              <a:rPr lang="en" sz="1400">
                <a:solidFill>
                  <a:schemeClr val="dk1"/>
                </a:solidFill>
              </a:rPr>
              <a:t>בנה היסטוגרמה לשכיחות ולשכיחות יחסית. </a:t>
            </a:r>
            <a:endParaRPr/>
          </a:p>
          <a:p>
            <a:pPr indent="-317500" lvl="0" marL="457200" marR="0" rtl="1" algn="r">
              <a:lnSpc>
                <a:spcPct val="150000"/>
              </a:lnSpc>
              <a:spcBef>
                <a:spcPts val="0"/>
              </a:spcBef>
              <a:spcAft>
                <a:spcPts val="0"/>
              </a:spcAft>
              <a:buClr>
                <a:schemeClr val="dk1"/>
              </a:buClr>
              <a:buSzPts val="1400"/>
              <a:buAutoNum type="arabicPeriod"/>
            </a:pPr>
            <a:r>
              <a:rPr lang="en" sz="1400">
                <a:solidFill>
                  <a:schemeClr val="dk1"/>
                </a:solidFill>
              </a:rPr>
              <a:t>מה ניתן לומר על תשלומי שכר דירה של האנשים בסקר על פי הגרף?</a:t>
            </a:r>
            <a:endParaRPr/>
          </a:p>
          <a:p>
            <a:pPr indent="-317500" lvl="0" marL="457200" marR="0" rtl="1" algn="r">
              <a:lnSpc>
                <a:spcPct val="150000"/>
              </a:lnSpc>
              <a:spcBef>
                <a:spcPts val="0"/>
              </a:spcBef>
              <a:spcAft>
                <a:spcPts val="0"/>
              </a:spcAft>
              <a:buClr>
                <a:schemeClr val="dk1"/>
              </a:buClr>
              <a:buSzPts val="1400"/>
              <a:buAutoNum type="arabicPeriod"/>
            </a:pPr>
            <a:r>
              <a:rPr lang="en" sz="1400">
                <a:solidFill>
                  <a:schemeClr val="dk1"/>
                </a:solidFill>
              </a:rPr>
              <a:t>מה משותף להיסטוגרמות ומה ההבדל ביניהן?</a:t>
            </a:r>
            <a:endParaRPr sz="1400">
              <a:solidFill>
                <a:schemeClr val="dk1"/>
              </a:solidFill>
            </a:endParaRPr>
          </a:p>
        </p:txBody>
      </p:sp>
      <p:sp>
        <p:nvSpPr>
          <p:cNvPr id="397" name="Google Shape;397;p42"/>
          <p:cNvSpPr txBox="1"/>
          <p:nvPr/>
        </p:nvSpPr>
        <p:spPr>
          <a:xfrm>
            <a:off x="3174300" y="1137650"/>
            <a:ext cx="3378000" cy="1046700"/>
          </a:xfrm>
          <a:prstGeom prst="rect">
            <a:avLst/>
          </a:prstGeom>
          <a:noFill/>
          <a:ln cap="flat" cmpd="sng" w="9525">
            <a:solidFill>
              <a:srgbClr val="1C4587"/>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FF"/>
                </a:solidFill>
                <a:latin typeface="Arial"/>
                <a:ea typeface="Arial"/>
                <a:cs typeface="Arial"/>
                <a:sym typeface="Arial"/>
              </a:rPr>
              <a:t>6000	5100	1800	4800	3500	3700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FF"/>
                </a:solidFill>
                <a:latin typeface="Arial"/>
                <a:ea typeface="Arial"/>
                <a:cs typeface="Arial"/>
                <a:sym typeface="Arial"/>
              </a:rPr>
              <a:t>6000	4600	6000	3700	5600	4400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FF"/>
                </a:solidFill>
                <a:latin typeface="Arial"/>
                <a:ea typeface="Arial"/>
                <a:cs typeface="Arial"/>
                <a:sym typeface="Arial"/>
              </a:rPr>
              <a:t>5000	2400	2400	3840	3550	5200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FF"/>
                </a:solidFill>
                <a:latin typeface="Arial"/>
                <a:ea typeface="Arial"/>
                <a:cs typeface="Arial"/>
                <a:sym typeface="Arial"/>
              </a:rPr>
              <a:t>3700	3200	10000	1900	4800	2780</a:t>
            </a:r>
            <a:endParaRPr b="1" i="0" sz="1400" u="none" cap="none" strike="noStrike">
              <a:solidFill>
                <a:srgbClr val="0000FF"/>
              </a:solidFill>
              <a:latin typeface="Arial"/>
              <a:ea typeface="Arial"/>
              <a:cs typeface="Arial"/>
              <a:sym typeface="Arial"/>
            </a:endParaRPr>
          </a:p>
        </p:txBody>
      </p:sp>
      <p:sp>
        <p:nvSpPr>
          <p:cNvPr id="398" name="Google Shape;398;p42"/>
          <p:cNvSpPr txBox="1"/>
          <p:nvPr/>
        </p:nvSpPr>
        <p:spPr>
          <a:xfrm>
            <a:off x="99794" y="4141000"/>
            <a:ext cx="3193200" cy="21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Arial"/>
                <a:ea typeface="Arial"/>
                <a:cs typeface="Arial"/>
                <a:sym typeface="Arial"/>
              </a:rPr>
              <a:t>https://www.key2stats.com/problem-sets/view-problems/la/1/4122</a:t>
            </a:r>
            <a:endParaRPr b="0" i="0" sz="800" u="none" cap="none" strike="noStrike">
              <a:solidFill>
                <a:srgbClr val="000000"/>
              </a:solidFill>
              <a:latin typeface="Arial"/>
              <a:ea typeface="Arial"/>
              <a:cs typeface="Arial"/>
              <a:sym typeface="Arial"/>
            </a:endParaRPr>
          </a:p>
        </p:txBody>
      </p:sp>
      <p:pic>
        <p:nvPicPr>
          <p:cNvPr descr="C:\Users\User\Desktop\מגמה\שיווק המגמה\עיצוב לוגו וסלוגן\logo.gif" id="399" name="Google Shape;399;p42"/>
          <p:cNvPicPr preferRelativeResize="0"/>
          <p:nvPr/>
        </p:nvPicPr>
        <p:blipFill rotWithShape="1">
          <a:blip r:embed="rId3">
            <a:alphaModFix/>
          </a:blip>
          <a:srcRect b="0" l="0" r="0" t="0"/>
          <a:stretch/>
        </p:blipFill>
        <p:spPr>
          <a:xfrm>
            <a:off x="250825" y="86915"/>
            <a:ext cx="1538288" cy="1134665"/>
          </a:xfrm>
          <a:prstGeom prst="rect">
            <a:avLst/>
          </a:prstGeom>
          <a:noFill/>
          <a:ln>
            <a:noFill/>
          </a:ln>
        </p:spPr>
      </p:pic>
      <p:sp>
        <p:nvSpPr>
          <p:cNvPr id="400" name="Google Shape;400;p42"/>
          <p:cNvSpPr/>
          <p:nvPr/>
        </p:nvSpPr>
        <p:spPr>
          <a:xfrm rot="-5400000">
            <a:off x="6134700" y="1910288"/>
            <a:ext cx="24600" cy="5840400"/>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01" name="Google Shape;401;p42"/>
          <p:cNvSpPr txBox="1"/>
          <p:nvPr/>
        </p:nvSpPr>
        <p:spPr>
          <a:xfrm rot="-5400000">
            <a:off x="4623750" y="502894"/>
            <a:ext cx="34500" cy="8852400"/>
          </a:xfrm>
          <a:prstGeom prst="rect">
            <a:avLst/>
          </a:prstGeom>
          <a:solidFill>
            <a:srgbClr val="FFCC0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6"/>
          <p:cNvSpPr txBox="1"/>
          <p:nvPr>
            <p:ph type="title"/>
          </p:nvPr>
        </p:nvSpPr>
        <p:spPr>
          <a:xfrm>
            <a:off x="997500" y="597425"/>
            <a:ext cx="8520600" cy="572700"/>
          </a:xfrm>
          <a:prstGeom prst="rect">
            <a:avLst/>
          </a:prstGeom>
          <a:noFill/>
          <a:ln>
            <a:noFill/>
          </a:ln>
        </p:spPr>
        <p:txBody>
          <a:bodyPr anchorCtr="0" anchor="t" bIns="91425" lIns="91425" spcFirstLastPara="1" rIns="91425" wrap="square" tIns="91425">
            <a:normAutofit fontScale="90000"/>
          </a:bodyPr>
          <a:lstStyle/>
          <a:p>
            <a:pPr indent="0" lvl="0" marL="0" rtl="1" algn="ctr">
              <a:lnSpc>
                <a:spcPct val="100000"/>
              </a:lnSpc>
              <a:spcBef>
                <a:spcPts val="0"/>
              </a:spcBef>
              <a:spcAft>
                <a:spcPts val="0"/>
              </a:spcAft>
              <a:buSzPct val="111111"/>
              <a:buNone/>
            </a:pPr>
            <a:r>
              <a:rPr lang="en"/>
              <a:t>Data analyst בחברת סלולר</a:t>
            </a:r>
            <a:endParaRPr/>
          </a:p>
        </p:txBody>
      </p:sp>
      <p:sp>
        <p:nvSpPr>
          <p:cNvPr id="85" name="Google Shape;85;p16"/>
          <p:cNvSpPr txBox="1"/>
          <p:nvPr/>
        </p:nvSpPr>
        <p:spPr>
          <a:xfrm>
            <a:off x="3134775" y="1445575"/>
            <a:ext cx="5468700" cy="1800463"/>
          </a:xfrm>
          <a:prstGeom prst="rect">
            <a:avLst/>
          </a:prstGeom>
          <a:noFill/>
          <a:ln>
            <a:noFill/>
          </a:ln>
        </p:spPr>
        <p:txBody>
          <a:bodyPr anchorCtr="0" anchor="t" bIns="91425" lIns="91425" spcFirstLastPara="1" rIns="91425" wrap="square" tIns="91425">
            <a:spAutoFit/>
          </a:bodyPr>
          <a:lstStyle/>
          <a:p>
            <a:pPr indent="-317500" lvl="0" marL="457200" marR="0" rtl="1" algn="r">
              <a:lnSpc>
                <a:spcPct val="150000"/>
              </a:lnSpc>
              <a:spcBef>
                <a:spcPts val="0"/>
              </a:spcBef>
              <a:spcAft>
                <a:spcPts val="0"/>
              </a:spcAft>
              <a:buClr>
                <a:schemeClr val="dk1"/>
              </a:buClr>
              <a:buSzPts val="1400"/>
              <a:buFont typeface="Arial"/>
              <a:buAutoNum type="arabicPeriod"/>
            </a:pPr>
            <a:r>
              <a:rPr b="0" i="0" lang="en" sz="1400" u="none" cap="none" strike="noStrike">
                <a:solidFill>
                  <a:schemeClr val="dk1"/>
                </a:solidFill>
                <a:latin typeface="Arial"/>
                <a:ea typeface="Arial"/>
                <a:cs typeface="Arial"/>
                <a:sym typeface="Arial"/>
              </a:rPr>
              <a:t>תחומי עיסוק: הכנסות, מעברים בין חבילות, ניהול מלאי, בחירת המפעיל בחו"ל, דירוג סיכון הלקוח, מעברים לחברות מתחרות. מודל נטישה.</a:t>
            </a:r>
            <a:endParaRPr b="0" i="0" sz="1400" u="none" cap="none" strike="noStrike">
              <a:solidFill>
                <a:schemeClr val="dk1"/>
              </a:solidFill>
              <a:latin typeface="Arial"/>
              <a:ea typeface="Arial"/>
              <a:cs typeface="Arial"/>
              <a:sym typeface="Arial"/>
            </a:endParaRPr>
          </a:p>
          <a:p>
            <a:pPr indent="-317500" lvl="1" marL="914400" marR="0" rtl="1" algn="r">
              <a:lnSpc>
                <a:spcPct val="150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תחזית לנטישת לקוח - מה מניע את הלקוח לעזוב את החברה?</a:t>
            </a:r>
            <a:endParaRPr b="0" i="0" sz="1400" u="none" cap="none" strike="noStrike">
              <a:solidFill>
                <a:schemeClr val="dk1"/>
              </a:solidFill>
              <a:latin typeface="Arial"/>
              <a:ea typeface="Arial"/>
              <a:cs typeface="Arial"/>
              <a:sym typeface="Arial"/>
            </a:endParaRPr>
          </a:p>
          <a:p>
            <a:pPr indent="-317500" lvl="1" marL="914400" marR="0" rtl="1" algn="r">
              <a:lnSpc>
                <a:spcPct val="150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המטרה לזהות נקודות חולשה אצל הלקוח ולגרום לו להישאר באמצעות הטבות, הנחות, חבילות.</a:t>
            </a:r>
            <a:endParaRPr b="0" i="0" sz="1400" u="none" cap="none" strike="noStrike">
              <a:solidFill>
                <a:schemeClr val="dk1"/>
              </a:solidFill>
              <a:latin typeface="Arial"/>
              <a:ea typeface="Arial"/>
              <a:cs typeface="Arial"/>
              <a:sym typeface="Arial"/>
            </a:endParaRPr>
          </a:p>
        </p:txBody>
      </p:sp>
      <p:sp>
        <p:nvSpPr>
          <p:cNvPr id="86" name="Google Shape;86;p16"/>
          <p:cNvSpPr txBox="1"/>
          <p:nvPr/>
        </p:nvSpPr>
        <p:spPr>
          <a:xfrm>
            <a:off x="1416500" y="3297425"/>
            <a:ext cx="459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16"/>
          <p:cNvSpPr txBox="1"/>
          <p:nvPr/>
        </p:nvSpPr>
        <p:spPr>
          <a:xfrm>
            <a:off x="1114550" y="3483200"/>
            <a:ext cx="5201700" cy="1154132"/>
          </a:xfrm>
          <a:prstGeom prst="rect">
            <a:avLst/>
          </a:prstGeom>
          <a:noFill/>
          <a:ln>
            <a:noFill/>
          </a:ln>
        </p:spPr>
        <p:txBody>
          <a:bodyPr anchorCtr="0" anchor="t" bIns="91425" lIns="91425" spcFirstLastPara="1" rIns="91425" wrap="square" tIns="91425">
            <a:spAutoFit/>
          </a:bodyPr>
          <a:lstStyle/>
          <a:p>
            <a:pPr indent="-317500" lvl="0" marL="457200" marR="0" rtl="1" algn="r">
              <a:lnSpc>
                <a:spcPct val="150000"/>
              </a:lnSpc>
              <a:spcBef>
                <a:spcPts val="0"/>
              </a:spcBef>
              <a:spcAft>
                <a:spcPts val="0"/>
              </a:spcAft>
              <a:buClr>
                <a:schemeClr val="dk1"/>
              </a:buClr>
              <a:buSzPts val="1400"/>
              <a:buFont typeface="Arial"/>
              <a:buAutoNum type="arabicPeriod" startAt="2"/>
            </a:pPr>
            <a:r>
              <a:rPr b="0" i="0" lang="en" sz="1400" u="none" cap="none" strike="noStrike">
                <a:solidFill>
                  <a:schemeClr val="dk1"/>
                </a:solidFill>
                <a:latin typeface="Arial"/>
                <a:ea typeface="Arial"/>
                <a:cs typeface="Arial"/>
                <a:sym typeface="Arial"/>
              </a:rPr>
              <a:t> Data analyst </a:t>
            </a:r>
            <a:r>
              <a:rPr b="1" i="0" lang="en" sz="1400" u="none" cap="none" strike="noStrike">
                <a:solidFill>
                  <a:schemeClr val="dk1"/>
                </a:solidFill>
                <a:latin typeface="Arial"/>
                <a:ea typeface="Arial"/>
                <a:cs typeface="Arial"/>
                <a:sym typeface="Arial"/>
              </a:rPr>
              <a:t>קורא את הסיפור</a:t>
            </a:r>
            <a:r>
              <a:rPr b="0" i="0" lang="en" sz="1400" u="none" cap="none" strike="noStrike">
                <a:solidFill>
                  <a:schemeClr val="dk1"/>
                </a:solidFill>
                <a:latin typeface="Arial"/>
                <a:ea typeface="Arial"/>
                <a:cs typeface="Arial"/>
                <a:sym typeface="Arial"/>
              </a:rPr>
              <a:t> בתוך טבלת נתונים.</a:t>
            </a:r>
            <a:endParaRPr b="0" i="0" sz="1400" u="none" cap="none" strike="noStrike">
              <a:solidFill>
                <a:schemeClr val="dk1"/>
              </a:solidFill>
              <a:latin typeface="Arial"/>
              <a:ea typeface="Arial"/>
              <a:cs typeface="Arial"/>
              <a:sym typeface="Arial"/>
            </a:endParaRPr>
          </a:p>
          <a:p>
            <a:pPr indent="-317500" lvl="0" marL="457200" marR="0" rtl="1" algn="r">
              <a:lnSpc>
                <a:spcPct val="150000"/>
              </a:lnSpc>
              <a:spcBef>
                <a:spcPts val="0"/>
              </a:spcBef>
              <a:spcAft>
                <a:spcPts val="0"/>
              </a:spcAft>
              <a:buClr>
                <a:schemeClr val="dk1"/>
              </a:buClr>
              <a:buSzPts val="1400"/>
              <a:buFont typeface="Arial"/>
              <a:buAutoNum type="arabicPeriod" startAt="2"/>
            </a:pPr>
            <a:r>
              <a:rPr b="0" i="0" lang="en" sz="1400" u="none" cap="none" strike="noStrike">
                <a:solidFill>
                  <a:schemeClr val="dk1"/>
                </a:solidFill>
                <a:latin typeface="Arial"/>
                <a:ea typeface="Arial"/>
                <a:cs typeface="Arial"/>
                <a:sym typeface="Arial"/>
              </a:rPr>
              <a:t>לפעמים המטרה תהיה רק </a:t>
            </a:r>
            <a:r>
              <a:rPr b="1" i="0" lang="en" sz="1400" u="none" cap="none" strike="noStrike">
                <a:solidFill>
                  <a:schemeClr val="dk1"/>
                </a:solidFill>
                <a:latin typeface="Arial"/>
                <a:ea typeface="Arial"/>
                <a:cs typeface="Arial"/>
                <a:sym typeface="Arial"/>
              </a:rPr>
              <a:t>לספר את הסיפור</a:t>
            </a:r>
            <a:r>
              <a:rPr b="0" i="0" lang="en" sz="1400" u="none" cap="none" strike="noStrike">
                <a:solidFill>
                  <a:schemeClr val="dk1"/>
                </a:solidFill>
                <a:latin typeface="Arial"/>
                <a:ea typeface="Arial"/>
                <a:cs typeface="Arial"/>
                <a:sym typeface="Arial"/>
              </a:rPr>
              <a:t>, לדוגמא לאפיין את הלקוחות של הארגון.</a:t>
            </a:r>
            <a:endParaRPr b="0" i="0" sz="1400" u="none" cap="none" strike="noStrike">
              <a:solidFill>
                <a:srgbClr val="000000"/>
              </a:solidFill>
              <a:latin typeface="Arial"/>
              <a:ea typeface="Arial"/>
              <a:cs typeface="Arial"/>
              <a:sym typeface="Arial"/>
            </a:endParaRPr>
          </a:p>
        </p:txBody>
      </p:sp>
      <p:pic>
        <p:nvPicPr>
          <p:cNvPr descr="C:\Users\User\Desktop\מגמה\שיווק המגמה\עיצוב לוגו וסלוגן\logo.gif" id="88" name="Google Shape;88;p16"/>
          <p:cNvPicPr preferRelativeResize="0"/>
          <p:nvPr/>
        </p:nvPicPr>
        <p:blipFill rotWithShape="1">
          <a:blip r:embed="rId3">
            <a:alphaModFix/>
          </a:blip>
          <a:srcRect b="0" l="0" r="0" t="0"/>
          <a:stretch/>
        </p:blipFill>
        <p:spPr>
          <a:xfrm>
            <a:off x="250825" y="86915"/>
            <a:ext cx="1538288" cy="1134665"/>
          </a:xfrm>
          <a:prstGeom prst="rect">
            <a:avLst/>
          </a:prstGeom>
          <a:noFill/>
          <a:ln>
            <a:noFill/>
          </a:ln>
        </p:spPr>
      </p:pic>
      <p:sp>
        <p:nvSpPr>
          <p:cNvPr id="89" name="Google Shape;89;p16"/>
          <p:cNvSpPr/>
          <p:nvPr/>
        </p:nvSpPr>
        <p:spPr>
          <a:xfrm rot="-5400000">
            <a:off x="6134700" y="1910288"/>
            <a:ext cx="24600" cy="5840400"/>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0" name="Google Shape;90;p16"/>
          <p:cNvSpPr txBox="1"/>
          <p:nvPr/>
        </p:nvSpPr>
        <p:spPr>
          <a:xfrm rot="-5400000">
            <a:off x="4623750" y="502894"/>
            <a:ext cx="34500" cy="8852400"/>
          </a:xfrm>
          <a:prstGeom prst="rect">
            <a:avLst/>
          </a:prstGeom>
          <a:solidFill>
            <a:srgbClr val="FFCC0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000"/>
                                        <p:tgtEl>
                                          <p:spTgt spid="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1000"/>
                                        <p:tgtEl>
                                          <p:spTgt spid="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43"/>
          <p:cNvSpPr txBox="1"/>
          <p:nvPr>
            <p:ph type="title"/>
          </p:nvPr>
        </p:nvSpPr>
        <p:spPr>
          <a:xfrm>
            <a:off x="820800" y="445025"/>
            <a:ext cx="8011500" cy="572700"/>
          </a:xfrm>
          <a:prstGeom prst="rect">
            <a:avLst/>
          </a:prstGeom>
          <a:noFill/>
          <a:ln>
            <a:noFill/>
          </a:ln>
        </p:spPr>
        <p:txBody>
          <a:bodyPr anchorCtr="0" anchor="t" bIns="91425" lIns="91425" spcFirstLastPara="1" rIns="91425" wrap="square" tIns="91425">
            <a:normAutofit fontScale="90000"/>
          </a:bodyPr>
          <a:lstStyle/>
          <a:p>
            <a:pPr indent="0" lvl="0" marL="0" rtl="1" algn="ctr">
              <a:lnSpc>
                <a:spcPct val="100000"/>
              </a:lnSpc>
              <a:spcBef>
                <a:spcPts val="0"/>
              </a:spcBef>
              <a:spcAft>
                <a:spcPts val="0"/>
              </a:spcAft>
              <a:buSzPct val="111111"/>
              <a:buNone/>
            </a:pPr>
            <a:r>
              <a:rPr lang="en"/>
              <a:t>שכיחות מצטברת</a:t>
            </a:r>
            <a:endParaRPr/>
          </a:p>
        </p:txBody>
      </p:sp>
      <p:sp>
        <p:nvSpPr>
          <p:cNvPr id="407" name="Google Shape;407;p43"/>
          <p:cNvSpPr txBox="1"/>
          <p:nvPr>
            <p:ph idx="1" type="body"/>
          </p:nvPr>
        </p:nvSpPr>
        <p:spPr>
          <a:xfrm>
            <a:off x="311700" y="1017725"/>
            <a:ext cx="8520600" cy="3770273"/>
          </a:xfrm>
          <a:prstGeom prst="rect">
            <a:avLst/>
          </a:prstGeom>
          <a:noFill/>
          <a:ln>
            <a:noFill/>
          </a:ln>
        </p:spPr>
        <p:txBody>
          <a:bodyPr anchorCtr="0" anchor="t" bIns="91425" lIns="91425" spcFirstLastPara="1" rIns="91425" wrap="square" tIns="91425">
            <a:normAutofit lnSpcReduction="20000"/>
          </a:bodyPr>
          <a:lstStyle/>
          <a:p>
            <a:pPr indent="-342900" lvl="0" marL="342900" rtl="1" algn="r">
              <a:lnSpc>
                <a:spcPct val="150000"/>
              </a:lnSpc>
              <a:spcBef>
                <a:spcPts val="1000"/>
              </a:spcBef>
              <a:spcAft>
                <a:spcPts val="0"/>
              </a:spcAft>
              <a:buSzPts val="1800"/>
              <a:buFont typeface="Arial"/>
              <a:buAutoNum type="arabicPeriod"/>
            </a:pPr>
            <a:r>
              <a:rPr lang="en" sz="1400">
                <a:solidFill>
                  <a:schemeClr val="dk1"/>
                </a:solidFill>
              </a:rPr>
              <a:t>לפעמים נצטרך להגיד כמה תצפיות נופלות מתחת לגבול מסוים. לדוגמא, כמה תלמידים קיבלו מתחת ל-80%, לכמה מבוגרים יש כולסטרול מתחת ל-160, כמה חנויות מכניסות פחות מ-2,000 דולר ליום. </a:t>
            </a:r>
            <a:endParaRPr/>
          </a:p>
          <a:p>
            <a:pPr indent="-342900" lvl="0" marL="342900" rtl="1" algn="r">
              <a:lnSpc>
                <a:spcPct val="150000"/>
              </a:lnSpc>
              <a:spcBef>
                <a:spcPts val="0"/>
              </a:spcBef>
              <a:spcAft>
                <a:spcPts val="0"/>
              </a:spcAft>
              <a:buSzPts val="1800"/>
              <a:buFont typeface="Arial"/>
              <a:buAutoNum type="arabicPeriod"/>
            </a:pPr>
            <a:r>
              <a:rPr lang="en" sz="1400">
                <a:solidFill>
                  <a:schemeClr val="dk1"/>
                </a:solidFill>
              </a:rPr>
              <a:t>זוהי שכיחות מצטברת. </a:t>
            </a:r>
            <a:endParaRPr/>
          </a:p>
          <a:p>
            <a:pPr indent="-342900" lvl="0" marL="342900" rtl="1" algn="r">
              <a:lnSpc>
                <a:spcPct val="150000"/>
              </a:lnSpc>
              <a:spcBef>
                <a:spcPts val="0"/>
              </a:spcBef>
              <a:spcAft>
                <a:spcPts val="0"/>
              </a:spcAft>
              <a:buSzPts val="1800"/>
              <a:buFont typeface="Arial"/>
              <a:buAutoNum type="arabicPeriod"/>
            </a:pPr>
            <a:r>
              <a:rPr lang="en" sz="1400">
                <a:solidFill>
                  <a:schemeClr val="dk1"/>
                </a:solidFill>
              </a:rPr>
              <a:t>או איזה </a:t>
            </a:r>
            <a:r>
              <a:rPr b="1" lang="en" sz="1400">
                <a:solidFill>
                  <a:schemeClr val="dk1"/>
                </a:solidFill>
              </a:rPr>
              <a:t>אחוז</a:t>
            </a:r>
            <a:r>
              <a:rPr lang="en" sz="1400">
                <a:solidFill>
                  <a:schemeClr val="dk1"/>
                </a:solidFill>
              </a:rPr>
              <a:t> מהנתונים נמצא מתחת לגבול מסוים - זוהי שכיחות </a:t>
            </a:r>
            <a:r>
              <a:rPr b="1" lang="en" sz="1400">
                <a:solidFill>
                  <a:schemeClr val="dk1"/>
                </a:solidFill>
              </a:rPr>
              <a:t>יחסית</a:t>
            </a:r>
            <a:r>
              <a:rPr lang="en" sz="1400">
                <a:solidFill>
                  <a:schemeClr val="dk1"/>
                </a:solidFill>
              </a:rPr>
              <a:t> מצטברת. </a:t>
            </a:r>
            <a:endParaRPr/>
          </a:p>
          <a:p>
            <a:pPr indent="-342900" lvl="0" marL="342900" rtl="1" algn="r">
              <a:lnSpc>
                <a:spcPct val="150000"/>
              </a:lnSpc>
              <a:spcBef>
                <a:spcPts val="0"/>
              </a:spcBef>
              <a:spcAft>
                <a:spcPts val="0"/>
              </a:spcAft>
              <a:buSzPts val="1800"/>
              <a:buFont typeface="Arial"/>
              <a:buAutoNum type="arabicPeriod"/>
            </a:pPr>
            <a:r>
              <a:rPr lang="en" sz="1400">
                <a:solidFill>
                  <a:schemeClr val="dk1"/>
                </a:solidFill>
              </a:rPr>
              <a:t>בקטגוריה האחרונה השכיחות המצטברת תמיד תהיה שווה לסה"כ תצפיות. </a:t>
            </a:r>
            <a:endParaRPr/>
          </a:p>
          <a:p>
            <a:pPr indent="-342900" lvl="0" marL="342900" rtl="1" algn="r">
              <a:lnSpc>
                <a:spcPct val="150000"/>
              </a:lnSpc>
              <a:spcBef>
                <a:spcPts val="0"/>
              </a:spcBef>
              <a:spcAft>
                <a:spcPts val="0"/>
              </a:spcAft>
              <a:buSzPts val="1800"/>
              <a:buFont typeface="Arial"/>
              <a:buAutoNum type="arabicPeriod"/>
            </a:pPr>
            <a:r>
              <a:rPr lang="en" sz="1400">
                <a:solidFill>
                  <a:schemeClr val="dk1"/>
                </a:solidFill>
              </a:rPr>
              <a:t>את השכיחות המצטברת מציגים בגרף ע"י עקומה. על ציר ה Y יהיו ערכי הגבול העליון של כל קבוצה. על ציר ה X השכיחות המצטברת.</a:t>
            </a:r>
            <a:endParaRPr/>
          </a:p>
          <a:p>
            <a:pPr indent="-342900" lvl="0" marL="342900" rtl="1" algn="r">
              <a:lnSpc>
                <a:spcPct val="150000"/>
              </a:lnSpc>
              <a:spcBef>
                <a:spcPts val="0"/>
              </a:spcBef>
              <a:spcAft>
                <a:spcPts val="0"/>
              </a:spcAft>
              <a:buSzPts val="1800"/>
              <a:buFont typeface="Arial"/>
              <a:buAutoNum type="arabicPeriod"/>
            </a:pPr>
            <a:r>
              <a:rPr lang="en" sz="1400">
                <a:solidFill>
                  <a:schemeClr val="dk1"/>
                </a:solidFill>
              </a:rPr>
              <a:t>חזור לדוגמא הקודמת וחשב שכיחות מצטברת לשכר הדירה. חשב כמה תצפיות נמצאות מתחת לגבול העליון של כל קטגוריה. </a:t>
            </a:r>
            <a:endParaRPr/>
          </a:p>
          <a:p>
            <a:pPr indent="-228600" lvl="0" marL="342900" rtl="1" algn="r">
              <a:lnSpc>
                <a:spcPct val="150000"/>
              </a:lnSpc>
              <a:spcBef>
                <a:spcPts val="0"/>
              </a:spcBef>
              <a:spcAft>
                <a:spcPts val="0"/>
              </a:spcAft>
              <a:buSzPts val="1800"/>
              <a:buFont typeface="Arial"/>
              <a:buNone/>
            </a:pPr>
            <a:r>
              <a:t/>
            </a:r>
            <a:endParaRPr sz="1400">
              <a:solidFill>
                <a:schemeClr val="dk1"/>
              </a:solidFill>
            </a:endParaRPr>
          </a:p>
        </p:txBody>
      </p:sp>
      <p:sp>
        <p:nvSpPr>
          <p:cNvPr id="408" name="Google Shape;408;p43"/>
          <p:cNvSpPr txBox="1"/>
          <p:nvPr/>
        </p:nvSpPr>
        <p:spPr>
          <a:xfrm>
            <a:off x="99794" y="4369600"/>
            <a:ext cx="3182700" cy="21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Arial"/>
                <a:ea typeface="Arial"/>
                <a:cs typeface="Arial"/>
                <a:sym typeface="Arial"/>
              </a:rPr>
              <a:t>https://www.key2stats.com/problem-sets/view-problems/la/1/4122</a:t>
            </a:r>
            <a:endParaRPr b="0" i="0" sz="800" u="none" cap="none" strike="noStrike">
              <a:solidFill>
                <a:srgbClr val="000000"/>
              </a:solidFill>
              <a:latin typeface="Arial"/>
              <a:ea typeface="Arial"/>
              <a:cs typeface="Arial"/>
              <a:sym typeface="Arial"/>
            </a:endParaRPr>
          </a:p>
        </p:txBody>
      </p:sp>
      <p:pic>
        <p:nvPicPr>
          <p:cNvPr descr="C:\Users\User\Desktop\מגמה\שיווק המגמה\עיצוב לוגו וסלוגן\logo.gif" id="409" name="Google Shape;409;p43"/>
          <p:cNvPicPr preferRelativeResize="0"/>
          <p:nvPr/>
        </p:nvPicPr>
        <p:blipFill rotWithShape="1">
          <a:blip r:embed="rId3">
            <a:alphaModFix/>
          </a:blip>
          <a:srcRect b="0" l="0" r="0" t="0"/>
          <a:stretch/>
        </p:blipFill>
        <p:spPr>
          <a:xfrm>
            <a:off x="250825" y="86915"/>
            <a:ext cx="1538288" cy="1134665"/>
          </a:xfrm>
          <a:prstGeom prst="rect">
            <a:avLst/>
          </a:prstGeom>
          <a:noFill/>
          <a:ln>
            <a:noFill/>
          </a:ln>
        </p:spPr>
      </p:pic>
      <p:sp>
        <p:nvSpPr>
          <p:cNvPr id="410" name="Google Shape;410;p43"/>
          <p:cNvSpPr/>
          <p:nvPr/>
        </p:nvSpPr>
        <p:spPr>
          <a:xfrm rot="-5400000">
            <a:off x="6134700" y="1910288"/>
            <a:ext cx="24600" cy="5840400"/>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11" name="Google Shape;411;p43"/>
          <p:cNvSpPr txBox="1"/>
          <p:nvPr/>
        </p:nvSpPr>
        <p:spPr>
          <a:xfrm rot="-5400000">
            <a:off x="4623750" y="502894"/>
            <a:ext cx="34500" cy="8852400"/>
          </a:xfrm>
          <a:prstGeom prst="rect">
            <a:avLst/>
          </a:prstGeom>
          <a:solidFill>
            <a:srgbClr val="FFCC0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pic>
        <p:nvPicPr>
          <p:cNvPr id="416" name="Google Shape;416;p44"/>
          <p:cNvPicPr preferRelativeResize="0"/>
          <p:nvPr/>
        </p:nvPicPr>
        <p:blipFill rotWithShape="1">
          <a:blip r:embed="rId3">
            <a:alphaModFix/>
          </a:blip>
          <a:srcRect b="0" l="0" r="0" t="0"/>
          <a:stretch/>
        </p:blipFill>
        <p:spPr>
          <a:xfrm>
            <a:off x="1826462" y="140225"/>
            <a:ext cx="5136275" cy="4509900"/>
          </a:xfrm>
          <a:prstGeom prst="rect">
            <a:avLst/>
          </a:prstGeom>
          <a:noFill/>
          <a:ln>
            <a:noFill/>
          </a:ln>
        </p:spPr>
      </p:pic>
      <p:sp>
        <p:nvSpPr>
          <p:cNvPr id="417" name="Google Shape;417;p44"/>
          <p:cNvSpPr txBox="1"/>
          <p:nvPr>
            <p:ph type="title"/>
          </p:nvPr>
        </p:nvSpPr>
        <p:spPr>
          <a:xfrm>
            <a:off x="4572000" y="2261800"/>
            <a:ext cx="4262100" cy="9894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
              <a:t>עקומת השכיחות המצטברת של שכר דירה חודשי</a:t>
            </a:r>
            <a:endParaRPr/>
          </a:p>
        </p:txBody>
      </p:sp>
      <p:sp>
        <p:nvSpPr>
          <p:cNvPr id="418" name="Google Shape;418;p44"/>
          <p:cNvSpPr txBox="1"/>
          <p:nvPr/>
        </p:nvSpPr>
        <p:spPr>
          <a:xfrm>
            <a:off x="5139788" y="4450814"/>
            <a:ext cx="3917700" cy="21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Arial"/>
                <a:ea typeface="Arial"/>
                <a:cs typeface="Arial"/>
                <a:sym typeface="Arial"/>
              </a:rPr>
              <a:t>https://www.key2stats.com/problem-sets/view-problems/la/1/4122</a:t>
            </a:r>
            <a:endParaRPr b="0" i="0" sz="800" u="none" cap="none" strike="noStrike">
              <a:solidFill>
                <a:srgbClr val="000000"/>
              </a:solidFill>
              <a:latin typeface="Arial"/>
              <a:ea typeface="Arial"/>
              <a:cs typeface="Arial"/>
              <a:sym typeface="Arial"/>
            </a:endParaRPr>
          </a:p>
        </p:txBody>
      </p:sp>
      <p:pic>
        <p:nvPicPr>
          <p:cNvPr descr="C:\Users\User\Desktop\מגמה\שיווק המגמה\עיצוב לוגו וסלוגן\logo.gif" id="419" name="Google Shape;419;p44"/>
          <p:cNvPicPr preferRelativeResize="0"/>
          <p:nvPr/>
        </p:nvPicPr>
        <p:blipFill rotWithShape="1">
          <a:blip r:embed="rId4">
            <a:alphaModFix/>
          </a:blip>
          <a:srcRect b="0" l="0" r="0" t="0"/>
          <a:stretch/>
        </p:blipFill>
        <p:spPr>
          <a:xfrm>
            <a:off x="250825" y="86915"/>
            <a:ext cx="1538288" cy="1134665"/>
          </a:xfrm>
          <a:prstGeom prst="rect">
            <a:avLst/>
          </a:prstGeom>
          <a:noFill/>
          <a:ln>
            <a:noFill/>
          </a:ln>
        </p:spPr>
      </p:pic>
      <p:sp>
        <p:nvSpPr>
          <p:cNvPr id="420" name="Google Shape;420;p44"/>
          <p:cNvSpPr/>
          <p:nvPr/>
        </p:nvSpPr>
        <p:spPr>
          <a:xfrm rot="-5400000">
            <a:off x="6134700" y="1910288"/>
            <a:ext cx="24600" cy="5840400"/>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21" name="Google Shape;421;p44"/>
          <p:cNvSpPr txBox="1"/>
          <p:nvPr/>
        </p:nvSpPr>
        <p:spPr>
          <a:xfrm rot="-5400000">
            <a:off x="4623750" y="502894"/>
            <a:ext cx="34500" cy="8852400"/>
          </a:xfrm>
          <a:prstGeom prst="rect">
            <a:avLst/>
          </a:prstGeom>
          <a:solidFill>
            <a:srgbClr val="FFCC0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45"/>
          <p:cNvSpPr txBox="1"/>
          <p:nvPr>
            <p:ph type="title"/>
          </p:nvPr>
        </p:nvSpPr>
        <p:spPr>
          <a:xfrm>
            <a:off x="820800" y="445025"/>
            <a:ext cx="8011500" cy="572700"/>
          </a:xfrm>
          <a:prstGeom prst="rect">
            <a:avLst/>
          </a:prstGeom>
          <a:noFill/>
          <a:ln>
            <a:noFill/>
          </a:ln>
        </p:spPr>
        <p:txBody>
          <a:bodyPr anchorCtr="0" anchor="t" bIns="91425" lIns="91425" spcFirstLastPara="1" rIns="91425" wrap="square" tIns="91425">
            <a:normAutofit fontScale="90000"/>
          </a:bodyPr>
          <a:lstStyle/>
          <a:p>
            <a:pPr indent="0" lvl="0" marL="0" rtl="1" algn="ctr">
              <a:lnSpc>
                <a:spcPct val="100000"/>
              </a:lnSpc>
              <a:spcBef>
                <a:spcPts val="0"/>
              </a:spcBef>
              <a:spcAft>
                <a:spcPts val="0"/>
              </a:spcAft>
              <a:buSzPct val="111111"/>
              <a:buNone/>
            </a:pPr>
            <a:r>
              <a:rPr lang="en"/>
              <a:t>היסטוגרמה –  פעילות 4</a:t>
            </a:r>
            <a:endParaRPr/>
          </a:p>
        </p:txBody>
      </p:sp>
      <p:sp>
        <p:nvSpPr>
          <p:cNvPr id="427" name="Google Shape;427;p45"/>
          <p:cNvSpPr txBox="1"/>
          <p:nvPr>
            <p:ph idx="1" type="body"/>
          </p:nvPr>
        </p:nvSpPr>
        <p:spPr>
          <a:xfrm>
            <a:off x="385800" y="2778200"/>
            <a:ext cx="8446500" cy="1920275"/>
          </a:xfrm>
          <a:prstGeom prst="rect">
            <a:avLst/>
          </a:prstGeom>
          <a:noFill/>
          <a:ln>
            <a:noFill/>
          </a:ln>
        </p:spPr>
        <p:txBody>
          <a:bodyPr anchorCtr="0" anchor="t" bIns="91425" lIns="91425" spcFirstLastPara="1" rIns="91425" wrap="square" tIns="91425">
            <a:normAutofit/>
          </a:bodyPr>
          <a:lstStyle/>
          <a:p>
            <a:pPr indent="457200" lvl="0" marL="0" rtl="1" algn="r">
              <a:lnSpc>
                <a:spcPct val="150000"/>
              </a:lnSpc>
              <a:spcBef>
                <a:spcPts val="1000"/>
              </a:spcBef>
              <a:spcAft>
                <a:spcPts val="0"/>
              </a:spcAft>
              <a:buSzPts val="1800"/>
              <a:buNone/>
            </a:pPr>
            <a:r>
              <a:rPr lang="en" sz="1400">
                <a:solidFill>
                  <a:schemeClr val="dk1"/>
                </a:solidFill>
              </a:rPr>
              <a:t>להלן אחוזי שינוי בשכר לימוד באוניברסיטאות ציבוריות בארה"ב בין השנים 2008-2013 </a:t>
            </a:r>
            <a:r>
              <a:rPr b="0" i="0" lang="en" sz="1400">
                <a:solidFill>
                  <a:srgbClr val="000000"/>
                </a:solidFill>
                <a:latin typeface="Open Sans"/>
                <a:ea typeface="Open Sans"/>
                <a:cs typeface="Open Sans"/>
                <a:sym typeface="Open Sans"/>
              </a:rPr>
              <a:t>Weissmann, 2013)).</a:t>
            </a:r>
            <a:endParaRPr sz="1400">
              <a:solidFill>
                <a:schemeClr val="dk1"/>
              </a:solidFill>
            </a:endParaRPr>
          </a:p>
          <a:p>
            <a:pPr indent="-317500" lvl="0" marL="457200" marR="0" rtl="1" algn="r">
              <a:lnSpc>
                <a:spcPct val="170000"/>
              </a:lnSpc>
              <a:spcBef>
                <a:spcPts val="1200"/>
              </a:spcBef>
              <a:spcAft>
                <a:spcPts val="0"/>
              </a:spcAft>
              <a:buClr>
                <a:schemeClr val="dk1"/>
              </a:buClr>
              <a:buSzPts val="1400"/>
              <a:buAutoNum type="arabicPeriod"/>
            </a:pPr>
            <a:r>
              <a:rPr lang="en" sz="1400">
                <a:solidFill>
                  <a:schemeClr val="dk1"/>
                </a:solidFill>
              </a:rPr>
              <a:t>חלק את הסכומים לקטגוריות ובנה טבלת שכיחות, כולל שכיחות יחסית ומצטברת.</a:t>
            </a:r>
            <a:endParaRPr/>
          </a:p>
          <a:p>
            <a:pPr indent="-317500" lvl="0" marL="457200" marR="0" rtl="1" algn="r">
              <a:lnSpc>
                <a:spcPct val="170000"/>
              </a:lnSpc>
              <a:spcBef>
                <a:spcPts val="0"/>
              </a:spcBef>
              <a:spcAft>
                <a:spcPts val="0"/>
              </a:spcAft>
              <a:buClr>
                <a:schemeClr val="dk1"/>
              </a:buClr>
              <a:buSzPts val="1400"/>
              <a:buAutoNum type="arabicPeriod"/>
            </a:pPr>
            <a:r>
              <a:rPr lang="en" sz="1400">
                <a:solidFill>
                  <a:schemeClr val="dk1"/>
                </a:solidFill>
              </a:rPr>
              <a:t>בנה היסטוגרמה </a:t>
            </a:r>
            <a:endParaRPr/>
          </a:p>
          <a:p>
            <a:pPr indent="-317500" lvl="0" marL="457200" marR="0" rtl="1" algn="r">
              <a:lnSpc>
                <a:spcPct val="170000"/>
              </a:lnSpc>
              <a:spcBef>
                <a:spcPts val="0"/>
              </a:spcBef>
              <a:spcAft>
                <a:spcPts val="0"/>
              </a:spcAft>
              <a:buClr>
                <a:schemeClr val="dk1"/>
              </a:buClr>
              <a:buSzPts val="1400"/>
              <a:buAutoNum type="arabicPeriod"/>
            </a:pPr>
            <a:r>
              <a:rPr lang="en" sz="1400">
                <a:solidFill>
                  <a:schemeClr val="dk1"/>
                </a:solidFill>
              </a:rPr>
              <a:t>בנה עקומת התפלגות מצטברת</a:t>
            </a:r>
            <a:endParaRPr/>
          </a:p>
        </p:txBody>
      </p:sp>
      <p:sp>
        <p:nvSpPr>
          <p:cNvPr id="428" name="Google Shape;428;p45"/>
          <p:cNvSpPr txBox="1"/>
          <p:nvPr/>
        </p:nvSpPr>
        <p:spPr>
          <a:xfrm>
            <a:off x="266400" y="1159325"/>
            <a:ext cx="8565900" cy="1477500"/>
          </a:xfrm>
          <a:prstGeom prst="rect">
            <a:avLst/>
          </a:prstGeom>
          <a:noFill/>
          <a:ln cap="flat" cmpd="sng" w="9525">
            <a:solidFill>
              <a:srgbClr val="1C4587"/>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FF"/>
                </a:solidFill>
                <a:latin typeface="Arial"/>
                <a:ea typeface="Arial"/>
                <a:cs typeface="Arial"/>
                <a:sym typeface="Arial"/>
              </a:rPr>
              <a:t>19.5%	40.8%	57.0%	15.1%	17.4%	5.2%	13.0%	9.4%	63.6%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FF"/>
                </a:solidFill>
                <a:latin typeface="Arial"/>
                <a:ea typeface="Arial"/>
                <a:cs typeface="Arial"/>
                <a:sym typeface="Arial"/>
              </a:rPr>
              <a:t>15.6%	51.5%	15.6%	14.5%	22.4%	19.5%	31.3%	 28.5%	 30.1%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FF"/>
                </a:solidFill>
                <a:latin typeface="Arial"/>
                <a:ea typeface="Arial"/>
                <a:cs typeface="Arial"/>
                <a:sym typeface="Arial"/>
              </a:rPr>
              <a:t>21.7%	27.0%	13.1%	26.8%	24.3%	38.0%	21.1%	 21.4%</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FF"/>
                </a:solidFill>
                <a:latin typeface="Arial"/>
                <a:ea typeface="Arial"/>
                <a:cs typeface="Arial"/>
                <a:sym typeface="Arial"/>
              </a:rPr>
              <a:t>9.3%	46.7%	14.5%	78.4%	67.3%	21.1%	22.4%	25.3%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FF"/>
                </a:solidFill>
                <a:latin typeface="Arial"/>
                <a:ea typeface="Arial"/>
                <a:cs typeface="Arial"/>
                <a:sym typeface="Arial"/>
              </a:rPr>
              <a:t>5.3%	17.3%	17.5%	36.6%	72.0%	63.2%	15.1%	 23.2%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FF"/>
                </a:solidFill>
                <a:latin typeface="Arial"/>
                <a:ea typeface="Arial"/>
                <a:cs typeface="Arial"/>
                <a:sym typeface="Arial"/>
              </a:rPr>
              <a:t>2.2%	17.5%	36.7%	2.8%	16.2%	20.5%	17.8%	 17.8%</a:t>
            </a:r>
            <a:endParaRPr b="0" i="0" sz="1400" u="none" cap="none" strike="noStrike">
              <a:solidFill>
                <a:srgbClr val="000000"/>
              </a:solidFill>
              <a:latin typeface="Arial"/>
              <a:ea typeface="Arial"/>
              <a:cs typeface="Arial"/>
              <a:sym typeface="Arial"/>
            </a:endParaRPr>
          </a:p>
        </p:txBody>
      </p:sp>
      <p:sp>
        <p:nvSpPr>
          <p:cNvPr id="429" name="Google Shape;429;p45"/>
          <p:cNvSpPr txBox="1"/>
          <p:nvPr/>
        </p:nvSpPr>
        <p:spPr>
          <a:xfrm>
            <a:off x="99794" y="4293400"/>
            <a:ext cx="3235200" cy="21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Arial"/>
                <a:ea typeface="Arial"/>
                <a:cs typeface="Arial"/>
                <a:sym typeface="Arial"/>
              </a:rPr>
              <a:t>https://www.key2stats.com/problem-sets/view-problems/la/1/4122</a:t>
            </a:r>
            <a:endParaRPr b="0" i="0" sz="800" u="none" cap="none" strike="noStrike">
              <a:solidFill>
                <a:srgbClr val="000000"/>
              </a:solidFill>
              <a:latin typeface="Arial"/>
              <a:ea typeface="Arial"/>
              <a:cs typeface="Arial"/>
              <a:sym typeface="Arial"/>
            </a:endParaRPr>
          </a:p>
        </p:txBody>
      </p:sp>
      <p:pic>
        <p:nvPicPr>
          <p:cNvPr descr="C:\Users\User\Desktop\מגמה\שיווק המגמה\עיצוב לוגו וסלוגן\logo.gif" id="430" name="Google Shape;430;p45"/>
          <p:cNvPicPr preferRelativeResize="0"/>
          <p:nvPr/>
        </p:nvPicPr>
        <p:blipFill rotWithShape="1">
          <a:blip r:embed="rId3">
            <a:alphaModFix/>
          </a:blip>
          <a:srcRect b="0" l="0" r="0" t="0"/>
          <a:stretch/>
        </p:blipFill>
        <p:spPr>
          <a:xfrm>
            <a:off x="250825" y="86915"/>
            <a:ext cx="1538288" cy="1134665"/>
          </a:xfrm>
          <a:prstGeom prst="rect">
            <a:avLst/>
          </a:prstGeom>
          <a:noFill/>
          <a:ln>
            <a:noFill/>
          </a:ln>
        </p:spPr>
      </p:pic>
      <p:sp>
        <p:nvSpPr>
          <p:cNvPr id="431" name="Google Shape;431;p45"/>
          <p:cNvSpPr/>
          <p:nvPr/>
        </p:nvSpPr>
        <p:spPr>
          <a:xfrm rot="-5400000">
            <a:off x="6134700" y="1910288"/>
            <a:ext cx="24600" cy="5840400"/>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32" name="Google Shape;432;p45"/>
          <p:cNvSpPr txBox="1"/>
          <p:nvPr/>
        </p:nvSpPr>
        <p:spPr>
          <a:xfrm rot="-5400000">
            <a:off x="4623750" y="502894"/>
            <a:ext cx="34500" cy="8852400"/>
          </a:xfrm>
          <a:prstGeom prst="rect">
            <a:avLst/>
          </a:prstGeom>
          <a:solidFill>
            <a:srgbClr val="FFCC0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46"/>
          <p:cNvSpPr txBox="1"/>
          <p:nvPr>
            <p:ph type="title"/>
          </p:nvPr>
        </p:nvSpPr>
        <p:spPr>
          <a:xfrm>
            <a:off x="1629125" y="522875"/>
            <a:ext cx="6188700" cy="572700"/>
          </a:xfrm>
          <a:prstGeom prst="rect">
            <a:avLst/>
          </a:prstGeom>
          <a:noFill/>
          <a:ln>
            <a:noFill/>
          </a:ln>
        </p:spPr>
        <p:txBody>
          <a:bodyPr anchorCtr="0" anchor="t" bIns="91425" lIns="91425" spcFirstLastPara="1" rIns="91425" wrap="square" tIns="91425">
            <a:normAutofit fontScale="90000"/>
          </a:bodyPr>
          <a:lstStyle/>
          <a:p>
            <a:pPr indent="0" lvl="0" marL="0" rtl="1" algn="r">
              <a:lnSpc>
                <a:spcPct val="100000"/>
              </a:lnSpc>
              <a:spcBef>
                <a:spcPts val="0"/>
              </a:spcBef>
              <a:spcAft>
                <a:spcPts val="0"/>
              </a:spcAft>
              <a:buSzPct val="111111"/>
              <a:buNone/>
            </a:pPr>
            <a:r>
              <a:rPr lang="en"/>
              <a:t>מדדים שמתארים את המרכז של ההתפלגות</a:t>
            </a:r>
            <a:endParaRPr/>
          </a:p>
        </p:txBody>
      </p:sp>
      <p:sp>
        <p:nvSpPr>
          <p:cNvPr id="438" name="Google Shape;438;p46"/>
          <p:cNvSpPr txBox="1"/>
          <p:nvPr>
            <p:ph idx="1" type="body"/>
          </p:nvPr>
        </p:nvSpPr>
        <p:spPr>
          <a:xfrm>
            <a:off x="311700" y="1228675"/>
            <a:ext cx="8520600" cy="2352600"/>
          </a:xfrm>
          <a:prstGeom prst="rect">
            <a:avLst/>
          </a:prstGeom>
          <a:noFill/>
          <a:ln>
            <a:noFill/>
          </a:ln>
        </p:spPr>
        <p:txBody>
          <a:bodyPr anchorCtr="0" anchor="t" bIns="91425" lIns="91425" spcFirstLastPara="1" rIns="91425" wrap="square" tIns="91425">
            <a:normAutofit/>
          </a:bodyPr>
          <a:lstStyle/>
          <a:p>
            <a:pPr indent="-342900" lvl="0" marL="457200" rtl="1" algn="r">
              <a:lnSpc>
                <a:spcPct val="115000"/>
              </a:lnSpc>
              <a:spcBef>
                <a:spcPts val="0"/>
              </a:spcBef>
              <a:spcAft>
                <a:spcPts val="0"/>
              </a:spcAft>
              <a:buClr>
                <a:schemeClr val="dk1"/>
              </a:buClr>
              <a:buSzPts val="1800"/>
              <a:buAutoNum type="arabicPeriod"/>
            </a:pPr>
            <a:r>
              <a:rPr lang="en">
                <a:solidFill>
                  <a:schemeClr val="dk1"/>
                </a:solidFill>
              </a:rPr>
              <a:t>מדדי המרכז - ממוצע, שכיח, חציון</a:t>
            </a:r>
            <a:endParaRPr>
              <a:solidFill>
                <a:schemeClr val="dk1"/>
              </a:solidFill>
            </a:endParaRPr>
          </a:p>
          <a:p>
            <a:pPr indent="-342900" lvl="0" marL="457200" rtl="1" algn="r">
              <a:lnSpc>
                <a:spcPct val="115000"/>
              </a:lnSpc>
              <a:spcBef>
                <a:spcPts val="1000"/>
              </a:spcBef>
              <a:spcAft>
                <a:spcPts val="0"/>
              </a:spcAft>
              <a:buClr>
                <a:schemeClr val="dk1"/>
              </a:buClr>
              <a:buSzPts val="1800"/>
              <a:buAutoNum type="arabicPeriod"/>
            </a:pPr>
            <a:r>
              <a:rPr lang="en">
                <a:solidFill>
                  <a:schemeClr val="dk1"/>
                </a:solidFill>
              </a:rPr>
              <a:t>בעזרתם אנחנו יכולים לאפיין בסיסי נתונים - זיהוי מיקום מרכז בבסיס נתונים ע"י ערך מייצג אחד.</a:t>
            </a:r>
            <a:endParaRPr>
              <a:solidFill>
                <a:schemeClr val="dk1"/>
              </a:solidFill>
            </a:endParaRPr>
          </a:p>
          <a:p>
            <a:pPr indent="-342900" lvl="0" marL="457200" rtl="1" algn="r">
              <a:lnSpc>
                <a:spcPct val="115000"/>
              </a:lnSpc>
              <a:spcBef>
                <a:spcPts val="1000"/>
              </a:spcBef>
              <a:spcAft>
                <a:spcPts val="0"/>
              </a:spcAft>
              <a:buClr>
                <a:schemeClr val="dk1"/>
              </a:buClr>
              <a:buSzPts val="1800"/>
              <a:buAutoNum type="arabicPeriod"/>
            </a:pPr>
            <a:r>
              <a:rPr lang="en">
                <a:solidFill>
                  <a:schemeClr val="dk1"/>
                </a:solidFill>
              </a:rPr>
              <a:t>כיצד נבחר את המדד המתאים ביותר מבין שלושתם? תלוי בסוג הנתונים.  </a:t>
            </a:r>
            <a:endParaRPr>
              <a:solidFill>
                <a:schemeClr val="dk1"/>
              </a:solidFill>
            </a:endParaRPr>
          </a:p>
          <a:p>
            <a:pPr indent="0" lvl="0" marL="457200" rtl="1" algn="r">
              <a:lnSpc>
                <a:spcPct val="115000"/>
              </a:lnSpc>
              <a:spcBef>
                <a:spcPts val="0"/>
              </a:spcBef>
              <a:spcAft>
                <a:spcPts val="0"/>
              </a:spcAft>
              <a:buSzPts val="1800"/>
              <a:buNone/>
            </a:pPr>
            <a:r>
              <a:rPr lang="en">
                <a:solidFill>
                  <a:schemeClr val="dk1"/>
                </a:solidFill>
              </a:rPr>
              <a:t>נשאל: האם הנתונים/ המשתנים קטגוריאליים, כמותיים רציפים? האם ההתפלגות של הנתונים סימטרית או א-סימטרית? האם בנתונים יש תצפיות חריגות? </a:t>
            </a:r>
            <a:endParaRPr>
              <a:solidFill>
                <a:schemeClr val="dk1"/>
              </a:solidFill>
            </a:endParaRPr>
          </a:p>
        </p:txBody>
      </p:sp>
      <p:sp>
        <p:nvSpPr>
          <p:cNvPr id="439" name="Google Shape;439;p46"/>
          <p:cNvSpPr txBox="1"/>
          <p:nvPr/>
        </p:nvSpPr>
        <p:spPr>
          <a:xfrm>
            <a:off x="277175" y="3919300"/>
            <a:ext cx="6931500" cy="1103862"/>
          </a:xfrm>
          <a:prstGeom prst="rect">
            <a:avLst/>
          </a:prstGeom>
          <a:noFill/>
          <a:ln>
            <a:noFill/>
          </a:ln>
        </p:spPr>
        <p:txBody>
          <a:bodyPr anchorCtr="0" anchor="t" bIns="91425" lIns="91425" spcFirstLastPara="1" rIns="91425" wrap="square" tIns="91425">
            <a:spAutoFit/>
          </a:bodyPr>
          <a:lstStyle/>
          <a:p>
            <a:pPr indent="-342900" lvl="0" marL="457200" marR="0" rtl="1" algn="r">
              <a:lnSpc>
                <a:spcPct val="115000"/>
              </a:lnSpc>
              <a:spcBef>
                <a:spcPts val="1000"/>
              </a:spcBef>
              <a:spcAft>
                <a:spcPts val="1200"/>
              </a:spcAft>
              <a:buClr>
                <a:schemeClr val="dk1"/>
              </a:buClr>
              <a:buSzPts val="1800"/>
              <a:buFont typeface="Arial"/>
              <a:buAutoNum type="arabicPeriod" startAt="4"/>
            </a:pPr>
            <a:r>
              <a:rPr b="0" i="0" lang="en" sz="1800" u="none" cap="none" strike="noStrike">
                <a:solidFill>
                  <a:schemeClr val="dk1"/>
                </a:solidFill>
                <a:latin typeface="Arial"/>
                <a:ea typeface="Arial"/>
                <a:cs typeface="Arial"/>
                <a:sym typeface="Arial"/>
              </a:rPr>
              <a:t>החישוב של מדדי המרכז תלוי גם במבנה הנתונים: נתונים בשורה, נתונים בטבלת שכיחות, נתונים בטבלת שכיחות בקטגוריות.</a:t>
            </a:r>
            <a:endParaRPr b="0" i="0" sz="1400" u="none" cap="none" strike="noStrike">
              <a:solidFill>
                <a:srgbClr val="000000"/>
              </a:solidFill>
              <a:latin typeface="Arial"/>
              <a:ea typeface="Arial"/>
              <a:cs typeface="Arial"/>
              <a:sym typeface="Arial"/>
            </a:endParaRPr>
          </a:p>
        </p:txBody>
      </p:sp>
      <p:pic>
        <p:nvPicPr>
          <p:cNvPr descr="C:\Users\User\Desktop\מגמה\שיווק המגמה\עיצוב לוגו וסלוגן\logo.gif" id="440" name="Google Shape;440;p46"/>
          <p:cNvPicPr preferRelativeResize="0"/>
          <p:nvPr/>
        </p:nvPicPr>
        <p:blipFill rotWithShape="1">
          <a:blip r:embed="rId3">
            <a:alphaModFix/>
          </a:blip>
          <a:srcRect b="0" l="0" r="0" t="0"/>
          <a:stretch/>
        </p:blipFill>
        <p:spPr>
          <a:xfrm>
            <a:off x="250825" y="86915"/>
            <a:ext cx="1538288" cy="1134665"/>
          </a:xfrm>
          <a:prstGeom prst="rect">
            <a:avLst/>
          </a:prstGeom>
          <a:noFill/>
          <a:ln>
            <a:noFill/>
          </a:ln>
        </p:spPr>
      </p:pic>
      <p:sp>
        <p:nvSpPr>
          <p:cNvPr id="441" name="Google Shape;441;p46"/>
          <p:cNvSpPr/>
          <p:nvPr/>
        </p:nvSpPr>
        <p:spPr>
          <a:xfrm rot="-5400000">
            <a:off x="6134700" y="1910288"/>
            <a:ext cx="24600" cy="5840400"/>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42" name="Google Shape;442;p46"/>
          <p:cNvSpPr txBox="1"/>
          <p:nvPr/>
        </p:nvSpPr>
        <p:spPr>
          <a:xfrm rot="-5400000">
            <a:off x="4623750" y="502894"/>
            <a:ext cx="34500" cy="8852400"/>
          </a:xfrm>
          <a:prstGeom prst="rect">
            <a:avLst/>
          </a:prstGeom>
          <a:solidFill>
            <a:srgbClr val="FFCC0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47"/>
          <p:cNvSpPr txBox="1"/>
          <p:nvPr>
            <p:ph type="title"/>
          </p:nvPr>
        </p:nvSpPr>
        <p:spPr>
          <a:xfrm>
            <a:off x="3207300" y="174600"/>
            <a:ext cx="2808000" cy="755700"/>
          </a:xfrm>
          <a:prstGeom prst="rect">
            <a:avLst/>
          </a:prstGeom>
          <a:noFill/>
          <a:ln>
            <a:noFill/>
          </a:ln>
        </p:spPr>
        <p:txBody>
          <a:bodyPr anchorCtr="0" anchor="b" bIns="91425" lIns="91425" spcFirstLastPara="1" rIns="91425" wrap="square" tIns="91425">
            <a:normAutofit/>
          </a:bodyPr>
          <a:lstStyle/>
          <a:p>
            <a:pPr indent="0" lvl="0" marL="0" rtl="1" algn="ctr">
              <a:lnSpc>
                <a:spcPct val="100000"/>
              </a:lnSpc>
              <a:spcBef>
                <a:spcPts val="0"/>
              </a:spcBef>
              <a:spcAft>
                <a:spcPts val="0"/>
              </a:spcAft>
              <a:buSzPts val="2400"/>
              <a:buNone/>
            </a:pPr>
            <a:r>
              <a:rPr lang="en"/>
              <a:t>ממוצע</a:t>
            </a:r>
            <a:endParaRPr/>
          </a:p>
        </p:txBody>
      </p:sp>
      <p:sp>
        <p:nvSpPr>
          <p:cNvPr id="448" name="Google Shape;448;p47"/>
          <p:cNvSpPr txBox="1"/>
          <p:nvPr>
            <p:ph idx="1" type="body"/>
          </p:nvPr>
        </p:nvSpPr>
        <p:spPr>
          <a:xfrm>
            <a:off x="2869200" y="1019050"/>
            <a:ext cx="3146100" cy="514500"/>
          </a:xfrm>
          <a:prstGeom prst="rect">
            <a:avLst/>
          </a:prstGeom>
          <a:noFill/>
          <a:ln>
            <a:noFill/>
          </a:ln>
        </p:spPr>
        <p:txBody>
          <a:bodyPr anchorCtr="0" anchor="t" bIns="91425" lIns="91425" spcFirstLastPara="1" rIns="91425" wrap="square" tIns="91425">
            <a:noAutofit/>
          </a:bodyPr>
          <a:lstStyle/>
          <a:p>
            <a:pPr indent="0" lvl="0" marL="0" rtl="1" algn="r">
              <a:lnSpc>
                <a:spcPct val="115000"/>
              </a:lnSpc>
              <a:spcBef>
                <a:spcPts val="0"/>
              </a:spcBef>
              <a:spcAft>
                <a:spcPts val="1200"/>
              </a:spcAft>
              <a:buSzPts val="1200"/>
              <a:buNone/>
            </a:pPr>
            <a:r>
              <a:rPr lang="en" sz="1500"/>
              <a:t>סכום התצפיות חלקי מספר התצפיות.</a:t>
            </a:r>
            <a:endParaRPr sz="1500"/>
          </a:p>
        </p:txBody>
      </p:sp>
      <p:pic>
        <p:nvPicPr>
          <p:cNvPr id="449" name="Google Shape;449;p47"/>
          <p:cNvPicPr preferRelativeResize="0"/>
          <p:nvPr/>
        </p:nvPicPr>
        <p:blipFill rotWithShape="1">
          <a:blip r:embed="rId3">
            <a:alphaModFix/>
          </a:blip>
          <a:srcRect b="0" l="0" r="0" t="0"/>
          <a:stretch/>
        </p:blipFill>
        <p:spPr>
          <a:xfrm>
            <a:off x="5049433" y="2360900"/>
            <a:ext cx="3789768" cy="2343349"/>
          </a:xfrm>
          <a:prstGeom prst="rect">
            <a:avLst/>
          </a:prstGeom>
          <a:noFill/>
          <a:ln>
            <a:noFill/>
          </a:ln>
        </p:spPr>
      </p:pic>
      <p:sp>
        <p:nvSpPr>
          <p:cNvPr id="450" name="Google Shape;450;p47"/>
          <p:cNvSpPr txBox="1"/>
          <p:nvPr/>
        </p:nvSpPr>
        <p:spPr>
          <a:xfrm>
            <a:off x="2324993" y="1533550"/>
            <a:ext cx="4954002" cy="400079"/>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98    74    83    88    23    83    89    74    83    91    90    92</a:t>
            </a:r>
            <a:endParaRPr b="0" i="0" sz="1400" u="none" cap="none" strike="noStrike">
              <a:solidFill>
                <a:srgbClr val="000000"/>
              </a:solidFill>
              <a:latin typeface="Arial"/>
              <a:ea typeface="Arial"/>
              <a:cs typeface="Arial"/>
              <a:sym typeface="Arial"/>
            </a:endParaRPr>
          </a:p>
        </p:txBody>
      </p:sp>
      <p:pic>
        <p:nvPicPr>
          <p:cNvPr id="451" name="Google Shape;451;p47"/>
          <p:cNvPicPr preferRelativeResize="0"/>
          <p:nvPr/>
        </p:nvPicPr>
        <p:blipFill rotWithShape="1">
          <a:blip r:embed="rId4">
            <a:alphaModFix/>
          </a:blip>
          <a:srcRect b="0" l="0" r="0" t="0"/>
          <a:stretch/>
        </p:blipFill>
        <p:spPr>
          <a:xfrm>
            <a:off x="1010125" y="3688275"/>
            <a:ext cx="1671175" cy="603000"/>
          </a:xfrm>
          <a:prstGeom prst="rect">
            <a:avLst/>
          </a:prstGeom>
          <a:noFill/>
          <a:ln>
            <a:noFill/>
          </a:ln>
        </p:spPr>
      </p:pic>
      <p:sp>
        <p:nvSpPr>
          <p:cNvPr id="452" name="Google Shape;452;p47"/>
          <p:cNvSpPr/>
          <p:nvPr/>
        </p:nvSpPr>
        <p:spPr>
          <a:xfrm rot="1056813">
            <a:off x="7319158" y="795665"/>
            <a:ext cx="1608089" cy="1184743"/>
          </a:xfrm>
          <a:prstGeom prst="wedgeEllipseCallout">
            <a:avLst>
              <a:gd fmla="val -20833" name="adj1"/>
              <a:gd fmla="val 62500" name="adj2"/>
            </a:avLst>
          </a:prstGeom>
          <a:gradFill>
            <a:gsLst>
              <a:gs pos="0">
                <a:srgbClr val="FFFFFF"/>
              </a:gs>
              <a:gs pos="100000">
                <a:srgbClr val="B3B3B3"/>
              </a:gs>
            </a:gsLst>
            <a:path path="circle">
              <a:fillToRect b="50%" l="50%" r="50%" t="50%"/>
            </a:path>
            <a:tileRect/>
          </a:gra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1" algn="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מה הערכים יכולים לייצג?</a:t>
            </a:r>
            <a:endParaRPr b="0" i="0" sz="1400" u="none" cap="none" strike="noStrike">
              <a:solidFill>
                <a:srgbClr val="000000"/>
              </a:solidFill>
              <a:latin typeface="Arial"/>
              <a:ea typeface="Arial"/>
              <a:cs typeface="Arial"/>
              <a:sym typeface="Arial"/>
            </a:endParaRPr>
          </a:p>
        </p:txBody>
      </p:sp>
      <p:pic>
        <p:nvPicPr>
          <p:cNvPr descr="C:\Users\User\Desktop\מגמה\שיווק המגמה\עיצוב לוגו וסלוגן\logo.gif" id="453" name="Google Shape;453;p47"/>
          <p:cNvPicPr preferRelativeResize="0"/>
          <p:nvPr/>
        </p:nvPicPr>
        <p:blipFill rotWithShape="1">
          <a:blip r:embed="rId5">
            <a:alphaModFix/>
          </a:blip>
          <a:srcRect b="0" l="0" r="0" t="0"/>
          <a:stretch/>
        </p:blipFill>
        <p:spPr>
          <a:xfrm>
            <a:off x="250825" y="86915"/>
            <a:ext cx="1538288" cy="1134665"/>
          </a:xfrm>
          <a:prstGeom prst="rect">
            <a:avLst/>
          </a:prstGeom>
          <a:noFill/>
          <a:ln>
            <a:noFill/>
          </a:ln>
        </p:spPr>
      </p:pic>
      <p:sp>
        <p:nvSpPr>
          <p:cNvPr id="454" name="Google Shape;454;p47"/>
          <p:cNvSpPr/>
          <p:nvPr/>
        </p:nvSpPr>
        <p:spPr>
          <a:xfrm rot="-5400000">
            <a:off x="6134700" y="1910288"/>
            <a:ext cx="24600" cy="5840400"/>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55" name="Google Shape;455;p47"/>
          <p:cNvSpPr txBox="1"/>
          <p:nvPr/>
        </p:nvSpPr>
        <p:spPr>
          <a:xfrm rot="-5400000">
            <a:off x="4623750" y="502894"/>
            <a:ext cx="34500" cy="8852400"/>
          </a:xfrm>
          <a:prstGeom prst="rect">
            <a:avLst/>
          </a:prstGeom>
          <a:solidFill>
            <a:srgbClr val="FFCC0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0"/>
                                        </p:tgtEl>
                                        <p:attrNameLst>
                                          <p:attrName>style.visibility</p:attrName>
                                        </p:attrNameLst>
                                      </p:cBhvr>
                                      <p:to>
                                        <p:strVal val="visible"/>
                                      </p:to>
                                    </p:set>
                                    <p:animEffect filter="fade" transition="in">
                                      <p:cBhvr>
                                        <p:cTn dur="1000"/>
                                        <p:tgtEl>
                                          <p:spTgt spid="450"/>
                                        </p:tgtEl>
                                      </p:cBhvr>
                                    </p:animEffect>
                                  </p:childTnLst>
                                </p:cTn>
                              </p:par>
                              <p:par>
                                <p:cTn fill="hold" nodeType="withEffect" presetClass="entr" presetID="10" presetSubtype="0">
                                  <p:stCondLst>
                                    <p:cond delay="0"/>
                                  </p:stCondLst>
                                  <p:childTnLst>
                                    <p:set>
                                      <p:cBhvr>
                                        <p:cTn dur="1" fill="hold">
                                          <p:stCondLst>
                                            <p:cond delay="0"/>
                                          </p:stCondLst>
                                        </p:cTn>
                                        <p:tgtEl>
                                          <p:spTgt spid="452"/>
                                        </p:tgtEl>
                                        <p:attrNameLst>
                                          <p:attrName>style.visibility</p:attrName>
                                        </p:attrNameLst>
                                      </p:cBhvr>
                                      <p:to>
                                        <p:strVal val="visible"/>
                                      </p:to>
                                    </p:set>
                                    <p:animEffect filter="fade" transition="in">
                                      <p:cBhvr>
                                        <p:cTn dur="1000"/>
                                        <p:tgtEl>
                                          <p:spTgt spid="4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1"/>
                                        </p:tgtEl>
                                        <p:attrNameLst>
                                          <p:attrName>style.visibility</p:attrName>
                                        </p:attrNameLst>
                                      </p:cBhvr>
                                      <p:to>
                                        <p:strVal val="visible"/>
                                      </p:to>
                                    </p:set>
                                    <p:animEffect filter="fade" transition="in">
                                      <p:cBhvr>
                                        <p:cTn dur="1000"/>
                                        <p:tgtEl>
                                          <p:spTgt spid="4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9"/>
                                        </p:tgtEl>
                                        <p:attrNameLst>
                                          <p:attrName>style.visibility</p:attrName>
                                        </p:attrNameLst>
                                      </p:cBhvr>
                                      <p:to>
                                        <p:strVal val="visible"/>
                                      </p:to>
                                    </p:set>
                                    <p:animEffect filter="fade" transition="in">
                                      <p:cBhvr>
                                        <p:cTn dur="1000"/>
                                        <p:tgtEl>
                                          <p:spTgt spid="4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48"/>
          <p:cNvSpPr txBox="1"/>
          <p:nvPr/>
        </p:nvSpPr>
        <p:spPr>
          <a:xfrm>
            <a:off x="1135550" y="1282563"/>
            <a:ext cx="2889300" cy="400200"/>
          </a:xfrm>
          <a:prstGeom prst="rect">
            <a:avLst/>
          </a:prstGeom>
          <a:noFill/>
          <a:ln>
            <a:noFill/>
          </a:ln>
        </p:spPr>
        <p:txBody>
          <a:bodyPr anchorCtr="0" anchor="t" bIns="91425" lIns="91425" spcFirstLastPara="1" rIns="91425" wrap="square" tIns="91425">
            <a:spAutoFit/>
          </a:bodyPr>
          <a:lstStyle/>
          <a:p>
            <a:pPr indent="0" lvl="0" marL="0" marR="0" rtl="1" algn="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כמה ארוחות ביום אתם אוכלים?</a:t>
            </a:r>
            <a:endParaRPr b="0" i="0" sz="1400" u="none" cap="none" strike="noStrike">
              <a:solidFill>
                <a:srgbClr val="000000"/>
              </a:solidFill>
              <a:latin typeface="Arial"/>
              <a:ea typeface="Arial"/>
              <a:cs typeface="Arial"/>
              <a:sym typeface="Arial"/>
            </a:endParaRPr>
          </a:p>
        </p:txBody>
      </p:sp>
      <p:sp>
        <p:nvSpPr>
          <p:cNvPr id="461" name="Google Shape;461;p48"/>
          <p:cNvSpPr txBox="1"/>
          <p:nvPr/>
        </p:nvSpPr>
        <p:spPr>
          <a:xfrm>
            <a:off x="1393775" y="3358738"/>
            <a:ext cx="3246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ממוצע = סך הארוחות לחלק לסך התלמידים</a:t>
            </a:r>
            <a:endParaRPr b="0" i="0" sz="1400" u="none" cap="none" strike="noStrike">
              <a:solidFill>
                <a:srgbClr val="000000"/>
              </a:solidFill>
              <a:latin typeface="Arial"/>
              <a:ea typeface="Arial"/>
              <a:cs typeface="Arial"/>
              <a:sym typeface="Arial"/>
            </a:endParaRPr>
          </a:p>
        </p:txBody>
      </p:sp>
      <p:pic>
        <p:nvPicPr>
          <p:cNvPr id="462" name="Google Shape;462;p48"/>
          <p:cNvPicPr preferRelativeResize="0"/>
          <p:nvPr/>
        </p:nvPicPr>
        <p:blipFill rotWithShape="1">
          <a:blip r:embed="rId3">
            <a:alphaModFix/>
          </a:blip>
          <a:srcRect b="0" l="0" r="0" t="0"/>
          <a:stretch/>
        </p:blipFill>
        <p:spPr>
          <a:xfrm>
            <a:off x="4982650" y="2266950"/>
            <a:ext cx="4161351" cy="2573087"/>
          </a:xfrm>
          <a:prstGeom prst="rect">
            <a:avLst/>
          </a:prstGeom>
          <a:noFill/>
          <a:ln>
            <a:noFill/>
          </a:ln>
        </p:spPr>
      </p:pic>
      <p:sp>
        <p:nvSpPr>
          <p:cNvPr id="463" name="Google Shape;463;p48"/>
          <p:cNvSpPr txBox="1"/>
          <p:nvPr>
            <p:ph idx="4294967295" type="title"/>
          </p:nvPr>
        </p:nvSpPr>
        <p:spPr>
          <a:xfrm>
            <a:off x="311700" y="292625"/>
            <a:ext cx="8543100" cy="572700"/>
          </a:xfrm>
          <a:prstGeom prst="rect">
            <a:avLst/>
          </a:prstGeom>
          <a:noFill/>
          <a:ln>
            <a:noFill/>
          </a:ln>
        </p:spPr>
        <p:txBody>
          <a:bodyPr anchorCtr="0" anchor="t" bIns="91425" lIns="91425" spcFirstLastPara="1" rIns="91425" wrap="square" tIns="91425">
            <a:normAutofit fontScale="90000"/>
          </a:bodyPr>
          <a:lstStyle/>
          <a:p>
            <a:pPr indent="0" lvl="0" marL="0" rtl="1" algn="ctr">
              <a:lnSpc>
                <a:spcPct val="100000"/>
              </a:lnSpc>
              <a:spcBef>
                <a:spcPts val="0"/>
              </a:spcBef>
              <a:spcAft>
                <a:spcPts val="0"/>
              </a:spcAft>
              <a:buSzPct val="111111"/>
              <a:buNone/>
            </a:pPr>
            <a:r>
              <a:rPr lang="en"/>
              <a:t>טבלת שכיחות - הממוצע</a:t>
            </a:r>
            <a:endParaRPr/>
          </a:p>
          <a:p>
            <a:pPr indent="0" lvl="0" marL="0" rtl="1" algn="ctr">
              <a:lnSpc>
                <a:spcPct val="100000"/>
              </a:lnSpc>
              <a:spcBef>
                <a:spcPts val="0"/>
              </a:spcBef>
              <a:spcAft>
                <a:spcPts val="0"/>
              </a:spcAft>
              <a:buSzPct val="111111"/>
              <a:buNone/>
            </a:pPr>
            <a:r>
              <a:t/>
            </a:r>
            <a:endParaRPr/>
          </a:p>
        </p:txBody>
      </p:sp>
      <p:pic>
        <p:nvPicPr>
          <p:cNvPr id="464" name="Google Shape;464;p48"/>
          <p:cNvPicPr preferRelativeResize="0"/>
          <p:nvPr/>
        </p:nvPicPr>
        <p:blipFill rotWithShape="1">
          <a:blip r:embed="rId4">
            <a:alphaModFix/>
          </a:blip>
          <a:srcRect b="0" l="0" r="0" t="0"/>
          <a:stretch/>
        </p:blipFill>
        <p:spPr>
          <a:xfrm>
            <a:off x="921300" y="3893875"/>
            <a:ext cx="2111200" cy="696000"/>
          </a:xfrm>
          <a:prstGeom prst="rect">
            <a:avLst/>
          </a:prstGeom>
          <a:noFill/>
          <a:ln>
            <a:noFill/>
          </a:ln>
        </p:spPr>
      </p:pic>
      <p:sp>
        <p:nvSpPr>
          <p:cNvPr id="465" name="Google Shape;465;p48"/>
          <p:cNvSpPr txBox="1"/>
          <p:nvPr/>
        </p:nvSpPr>
        <p:spPr>
          <a:xfrm>
            <a:off x="3196000" y="4035350"/>
            <a:ext cx="605100" cy="400200"/>
          </a:xfrm>
          <a:prstGeom prst="rect">
            <a:avLst/>
          </a:prstGeom>
          <a:noFill/>
          <a:ln cap="flat" cmpd="sng" w="19050">
            <a:solidFill>
              <a:srgbClr val="0000FF"/>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2.24</a:t>
            </a:r>
            <a:endParaRPr b="0" i="0" sz="1400" u="none" cap="none" strike="noStrike">
              <a:solidFill>
                <a:srgbClr val="000000"/>
              </a:solidFill>
              <a:latin typeface="Arial"/>
              <a:ea typeface="Arial"/>
              <a:cs typeface="Arial"/>
              <a:sym typeface="Arial"/>
            </a:endParaRPr>
          </a:p>
        </p:txBody>
      </p:sp>
      <p:sp>
        <p:nvSpPr>
          <p:cNvPr id="466" name="Google Shape;466;p48"/>
          <p:cNvSpPr txBox="1"/>
          <p:nvPr/>
        </p:nvSpPr>
        <p:spPr>
          <a:xfrm>
            <a:off x="3916825" y="4039550"/>
            <a:ext cx="605100" cy="400200"/>
          </a:xfrm>
          <a:prstGeom prst="rect">
            <a:avLst/>
          </a:prstGeom>
          <a:noFill/>
          <a:ln cap="flat" cmpd="sng" w="19050">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1.46</a:t>
            </a:r>
            <a:endParaRPr b="0" i="0" sz="1400" u="none" cap="none" strike="noStrike">
              <a:solidFill>
                <a:srgbClr val="000000"/>
              </a:solidFill>
              <a:latin typeface="Arial"/>
              <a:ea typeface="Arial"/>
              <a:cs typeface="Arial"/>
              <a:sym typeface="Arial"/>
            </a:endParaRPr>
          </a:p>
        </p:txBody>
      </p:sp>
      <p:pic>
        <p:nvPicPr>
          <p:cNvPr id="467" name="Google Shape;467;p48"/>
          <p:cNvPicPr preferRelativeResize="0"/>
          <p:nvPr/>
        </p:nvPicPr>
        <p:blipFill rotWithShape="1">
          <a:blip r:embed="rId5">
            <a:alphaModFix/>
          </a:blip>
          <a:srcRect b="0" l="0" r="0" t="0"/>
          <a:stretch/>
        </p:blipFill>
        <p:spPr>
          <a:xfrm>
            <a:off x="791831" y="1743750"/>
            <a:ext cx="3848544" cy="1413187"/>
          </a:xfrm>
          <a:prstGeom prst="rect">
            <a:avLst/>
          </a:prstGeom>
          <a:noFill/>
          <a:ln>
            <a:noFill/>
          </a:ln>
        </p:spPr>
      </p:pic>
      <p:pic>
        <p:nvPicPr>
          <p:cNvPr descr="C:\Users\User\Desktop\מגמה\שיווק המגמה\עיצוב לוגו וסלוגן\logo.gif" id="468" name="Google Shape;468;p48"/>
          <p:cNvPicPr preferRelativeResize="0"/>
          <p:nvPr/>
        </p:nvPicPr>
        <p:blipFill rotWithShape="1">
          <a:blip r:embed="rId6">
            <a:alphaModFix/>
          </a:blip>
          <a:srcRect b="0" l="0" r="0" t="0"/>
          <a:stretch/>
        </p:blipFill>
        <p:spPr>
          <a:xfrm>
            <a:off x="250825" y="86915"/>
            <a:ext cx="1538288" cy="1134665"/>
          </a:xfrm>
          <a:prstGeom prst="rect">
            <a:avLst/>
          </a:prstGeom>
          <a:noFill/>
          <a:ln>
            <a:noFill/>
          </a:ln>
        </p:spPr>
      </p:pic>
      <p:sp>
        <p:nvSpPr>
          <p:cNvPr id="469" name="Google Shape;469;p48"/>
          <p:cNvSpPr/>
          <p:nvPr/>
        </p:nvSpPr>
        <p:spPr>
          <a:xfrm rot="-5400000">
            <a:off x="6134700" y="1910288"/>
            <a:ext cx="24600" cy="5840400"/>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70" name="Google Shape;470;p48"/>
          <p:cNvSpPr txBox="1"/>
          <p:nvPr/>
        </p:nvSpPr>
        <p:spPr>
          <a:xfrm rot="-5400000">
            <a:off x="4623750" y="502894"/>
            <a:ext cx="34500" cy="8852400"/>
          </a:xfrm>
          <a:prstGeom prst="rect">
            <a:avLst/>
          </a:prstGeom>
          <a:solidFill>
            <a:srgbClr val="FFCC0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4"/>
                                        </p:tgtEl>
                                        <p:attrNameLst>
                                          <p:attrName>style.visibility</p:attrName>
                                        </p:attrNameLst>
                                      </p:cBhvr>
                                      <p:to>
                                        <p:strVal val="visible"/>
                                      </p:to>
                                    </p:set>
                                    <p:animEffect filter="fade" transition="in">
                                      <p:cBhvr>
                                        <p:cTn dur="1000"/>
                                        <p:tgtEl>
                                          <p:spTgt spid="4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5"/>
                                        </p:tgtEl>
                                        <p:attrNameLst>
                                          <p:attrName>style.visibility</p:attrName>
                                        </p:attrNameLst>
                                      </p:cBhvr>
                                      <p:to>
                                        <p:strVal val="visible"/>
                                      </p:to>
                                    </p:set>
                                    <p:animEffect filter="fade" transition="in">
                                      <p:cBhvr>
                                        <p:cTn dur="1000"/>
                                        <p:tgtEl>
                                          <p:spTgt spid="4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6"/>
                                        </p:tgtEl>
                                        <p:attrNameLst>
                                          <p:attrName>style.visibility</p:attrName>
                                        </p:attrNameLst>
                                      </p:cBhvr>
                                      <p:to>
                                        <p:strVal val="visible"/>
                                      </p:to>
                                    </p:set>
                                    <p:animEffect filter="fade" transition="in">
                                      <p:cBhvr>
                                        <p:cTn dur="1000"/>
                                        <p:tgtEl>
                                          <p:spTgt spid="4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49"/>
          <p:cNvSpPr txBox="1"/>
          <p:nvPr>
            <p:ph idx="4294967295" type="title"/>
          </p:nvPr>
        </p:nvSpPr>
        <p:spPr>
          <a:xfrm>
            <a:off x="3434550" y="367800"/>
            <a:ext cx="2808000" cy="755700"/>
          </a:xfrm>
          <a:prstGeom prst="rect">
            <a:avLst/>
          </a:prstGeom>
          <a:noFill/>
          <a:ln>
            <a:noFill/>
          </a:ln>
        </p:spPr>
        <p:txBody>
          <a:bodyPr anchorCtr="0" anchor="t" bIns="91425" lIns="91425" spcFirstLastPara="1" rIns="91425" wrap="square" tIns="91425">
            <a:normAutofit/>
          </a:bodyPr>
          <a:lstStyle/>
          <a:p>
            <a:pPr indent="0" lvl="0" marL="0" rtl="1" algn="ctr">
              <a:lnSpc>
                <a:spcPct val="100000"/>
              </a:lnSpc>
              <a:spcBef>
                <a:spcPts val="0"/>
              </a:spcBef>
              <a:spcAft>
                <a:spcPts val="0"/>
              </a:spcAft>
              <a:buSzPts val="2800"/>
              <a:buNone/>
            </a:pPr>
            <a:r>
              <a:rPr lang="en"/>
              <a:t>חציון</a:t>
            </a:r>
            <a:endParaRPr/>
          </a:p>
        </p:txBody>
      </p:sp>
      <p:sp>
        <p:nvSpPr>
          <p:cNvPr id="476" name="Google Shape;476;p49"/>
          <p:cNvSpPr txBox="1"/>
          <p:nvPr>
            <p:ph idx="4294967295" type="body"/>
          </p:nvPr>
        </p:nvSpPr>
        <p:spPr>
          <a:xfrm>
            <a:off x="2983575" y="1123500"/>
            <a:ext cx="4361100" cy="820500"/>
          </a:xfrm>
          <a:prstGeom prst="rect">
            <a:avLst/>
          </a:prstGeom>
          <a:noFill/>
          <a:ln>
            <a:noFill/>
          </a:ln>
        </p:spPr>
        <p:txBody>
          <a:bodyPr anchorCtr="0" anchor="t" bIns="91425" lIns="91425" spcFirstLastPara="1" rIns="91425" wrap="square" tIns="91425">
            <a:normAutofit fontScale="85000" lnSpcReduction="10000"/>
          </a:bodyPr>
          <a:lstStyle/>
          <a:p>
            <a:pPr indent="0" lvl="0" marL="0" rtl="1" algn="r">
              <a:lnSpc>
                <a:spcPct val="115000"/>
              </a:lnSpc>
              <a:spcBef>
                <a:spcPts val="0"/>
              </a:spcBef>
              <a:spcAft>
                <a:spcPts val="0"/>
              </a:spcAft>
              <a:buSzPct val="100000"/>
              <a:buNone/>
            </a:pPr>
            <a:r>
              <a:rPr lang="en"/>
              <a:t>התצפית/יות במרכז אחרי דירוג הנתונים בסדר עולה. </a:t>
            </a:r>
            <a:endParaRPr/>
          </a:p>
          <a:p>
            <a:pPr indent="0" lvl="0" marL="0" rtl="1" algn="r">
              <a:lnSpc>
                <a:spcPct val="115000"/>
              </a:lnSpc>
              <a:spcBef>
                <a:spcPts val="1200"/>
              </a:spcBef>
              <a:spcAft>
                <a:spcPts val="1200"/>
              </a:spcAft>
              <a:buSzPct val="100000"/>
              <a:buNone/>
            </a:pPr>
            <a:r>
              <a:t/>
            </a:r>
            <a:endParaRPr/>
          </a:p>
        </p:txBody>
      </p:sp>
      <p:pic>
        <p:nvPicPr>
          <p:cNvPr id="477" name="Google Shape;477;p49"/>
          <p:cNvPicPr preferRelativeResize="0"/>
          <p:nvPr/>
        </p:nvPicPr>
        <p:blipFill rotWithShape="1">
          <a:blip r:embed="rId3">
            <a:alphaModFix/>
          </a:blip>
          <a:srcRect b="0" l="0" r="0" t="0"/>
          <a:stretch/>
        </p:blipFill>
        <p:spPr>
          <a:xfrm>
            <a:off x="1015175" y="3274375"/>
            <a:ext cx="2419044" cy="381170"/>
          </a:xfrm>
          <a:prstGeom prst="rect">
            <a:avLst/>
          </a:prstGeom>
          <a:noFill/>
          <a:ln>
            <a:noFill/>
          </a:ln>
        </p:spPr>
      </p:pic>
      <p:pic>
        <p:nvPicPr>
          <p:cNvPr id="478" name="Google Shape;478;p49"/>
          <p:cNvPicPr preferRelativeResize="0"/>
          <p:nvPr/>
        </p:nvPicPr>
        <p:blipFill rotWithShape="1">
          <a:blip r:embed="rId4">
            <a:alphaModFix/>
          </a:blip>
          <a:srcRect b="0" l="0" r="0" t="0"/>
          <a:stretch/>
        </p:blipFill>
        <p:spPr>
          <a:xfrm>
            <a:off x="1015169" y="3784305"/>
            <a:ext cx="3426755" cy="381170"/>
          </a:xfrm>
          <a:prstGeom prst="rect">
            <a:avLst/>
          </a:prstGeom>
          <a:noFill/>
          <a:ln>
            <a:noFill/>
          </a:ln>
        </p:spPr>
      </p:pic>
      <p:sp>
        <p:nvSpPr>
          <p:cNvPr id="479" name="Google Shape;479;p49"/>
          <p:cNvSpPr txBox="1"/>
          <p:nvPr/>
        </p:nvSpPr>
        <p:spPr>
          <a:xfrm>
            <a:off x="3641125" y="3311063"/>
            <a:ext cx="6444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Arial"/>
                <a:ea typeface="Arial"/>
                <a:cs typeface="Arial"/>
                <a:sym typeface="Arial"/>
              </a:rPr>
              <a:t>N אי זוגי</a:t>
            </a:r>
            <a:endParaRPr b="0" i="0" sz="800" u="none" cap="none" strike="noStrike">
              <a:solidFill>
                <a:srgbClr val="000000"/>
              </a:solidFill>
              <a:latin typeface="Arial"/>
              <a:ea typeface="Arial"/>
              <a:cs typeface="Arial"/>
              <a:sym typeface="Arial"/>
            </a:endParaRPr>
          </a:p>
        </p:txBody>
      </p:sp>
      <p:sp>
        <p:nvSpPr>
          <p:cNvPr id="480" name="Google Shape;480;p49"/>
          <p:cNvSpPr txBox="1"/>
          <p:nvPr/>
        </p:nvSpPr>
        <p:spPr>
          <a:xfrm>
            <a:off x="4648200" y="3846000"/>
            <a:ext cx="5331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Arial"/>
                <a:ea typeface="Arial"/>
                <a:cs typeface="Arial"/>
                <a:sym typeface="Arial"/>
              </a:rPr>
              <a:t>N זוגי</a:t>
            </a:r>
            <a:endParaRPr b="0" i="0" sz="800" u="none" cap="none" strike="noStrike">
              <a:solidFill>
                <a:srgbClr val="000000"/>
              </a:solidFill>
              <a:latin typeface="Arial"/>
              <a:ea typeface="Arial"/>
              <a:cs typeface="Arial"/>
              <a:sym typeface="Arial"/>
            </a:endParaRPr>
          </a:p>
        </p:txBody>
      </p:sp>
      <p:pic>
        <p:nvPicPr>
          <p:cNvPr id="481" name="Google Shape;481;p49"/>
          <p:cNvPicPr preferRelativeResize="0"/>
          <p:nvPr/>
        </p:nvPicPr>
        <p:blipFill rotWithShape="1">
          <a:blip r:embed="rId5">
            <a:alphaModFix/>
          </a:blip>
          <a:srcRect b="0" l="0" r="0" t="0"/>
          <a:stretch/>
        </p:blipFill>
        <p:spPr>
          <a:xfrm>
            <a:off x="5326825" y="1884825"/>
            <a:ext cx="3798150" cy="2348525"/>
          </a:xfrm>
          <a:prstGeom prst="rect">
            <a:avLst/>
          </a:prstGeom>
          <a:noFill/>
          <a:ln>
            <a:noFill/>
          </a:ln>
        </p:spPr>
      </p:pic>
      <p:sp>
        <p:nvSpPr>
          <p:cNvPr id="482" name="Google Shape;482;p49"/>
          <p:cNvSpPr txBox="1"/>
          <p:nvPr/>
        </p:nvSpPr>
        <p:spPr>
          <a:xfrm>
            <a:off x="450476" y="1888050"/>
            <a:ext cx="4861200" cy="4002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98    74    83    88    23    83    89    74    83    91    90    92</a:t>
            </a:r>
            <a:endParaRPr b="0" i="0" sz="1400" u="none" cap="none" strike="noStrike">
              <a:solidFill>
                <a:srgbClr val="000000"/>
              </a:solidFill>
              <a:latin typeface="Arial"/>
              <a:ea typeface="Arial"/>
              <a:cs typeface="Arial"/>
              <a:sym typeface="Arial"/>
            </a:endParaRPr>
          </a:p>
        </p:txBody>
      </p:sp>
      <p:sp>
        <p:nvSpPr>
          <p:cNvPr id="483" name="Google Shape;483;p49"/>
          <p:cNvSpPr txBox="1"/>
          <p:nvPr/>
        </p:nvSpPr>
        <p:spPr>
          <a:xfrm>
            <a:off x="450475" y="2397625"/>
            <a:ext cx="4861200" cy="4002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23    </a:t>
            </a:r>
            <a:r>
              <a:rPr b="0" i="0" lang="en" sz="1400" u="none" cap="none" strike="noStrike">
                <a:solidFill>
                  <a:schemeClr val="dk1"/>
                </a:solidFill>
                <a:latin typeface="Arial"/>
                <a:ea typeface="Arial"/>
                <a:cs typeface="Arial"/>
                <a:sym typeface="Arial"/>
              </a:rPr>
              <a:t>74    74    83    </a:t>
            </a:r>
            <a:r>
              <a:rPr b="0" i="0" lang="en" sz="1400" u="none" cap="none" strike="noStrike">
                <a:solidFill>
                  <a:srgbClr val="000000"/>
                </a:solidFill>
                <a:latin typeface="Arial"/>
                <a:ea typeface="Arial"/>
                <a:cs typeface="Arial"/>
                <a:sym typeface="Arial"/>
              </a:rPr>
              <a:t>83     </a:t>
            </a:r>
            <a:r>
              <a:rPr b="0" i="0" lang="en" sz="1400" u="none" cap="none" strike="noStrike">
                <a:solidFill>
                  <a:schemeClr val="dk1"/>
                </a:solidFill>
                <a:latin typeface="Arial"/>
                <a:ea typeface="Arial"/>
                <a:cs typeface="Arial"/>
                <a:sym typeface="Arial"/>
              </a:rPr>
              <a:t>83</a:t>
            </a:r>
            <a:r>
              <a:rPr b="0" i="0" lang="en" sz="1400" u="none" cap="none" strike="noStrike">
                <a:solidFill>
                  <a:srgbClr val="000000"/>
                </a:solidFill>
                <a:latin typeface="Arial"/>
                <a:ea typeface="Arial"/>
                <a:cs typeface="Arial"/>
                <a:sym typeface="Arial"/>
              </a:rPr>
              <a:t>    </a:t>
            </a:r>
            <a:r>
              <a:rPr b="0" i="0" lang="en" sz="1400" u="none" cap="none" strike="noStrike">
                <a:solidFill>
                  <a:schemeClr val="dk1"/>
                </a:solidFill>
                <a:latin typeface="Arial"/>
                <a:ea typeface="Arial"/>
                <a:cs typeface="Arial"/>
                <a:sym typeface="Arial"/>
              </a:rPr>
              <a:t>88</a:t>
            </a:r>
            <a:r>
              <a:rPr b="0" i="0" lang="en" sz="1400" u="none" cap="none" strike="noStrike">
                <a:solidFill>
                  <a:srgbClr val="000000"/>
                </a:solidFill>
                <a:latin typeface="Arial"/>
                <a:ea typeface="Arial"/>
                <a:cs typeface="Arial"/>
                <a:sym typeface="Arial"/>
              </a:rPr>
              <a:t>    89    91    90    92    </a:t>
            </a:r>
            <a:r>
              <a:rPr b="0" i="0" lang="en" sz="1400" u="none" cap="none" strike="noStrike">
                <a:solidFill>
                  <a:schemeClr val="dk1"/>
                </a:solidFill>
                <a:latin typeface="Arial"/>
                <a:ea typeface="Arial"/>
                <a:cs typeface="Arial"/>
                <a:sym typeface="Arial"/>
              </a:rPr>
              <a:t>98</a:t>
            </a:r>
            <a:endParaRPr b="0" i="0" sz="1400" u="none" cap="none" strike="noStrike">
              <a:solidFill>
                <a:srgbClr val="000000"/>
              </a:solidFill>
              <a:latin typeface="Arial"/>
              <a:ea typeface="Arial"/>
              <a:cs typeface="Arial"/>
              <a:sym typeface="Arial"/>
            </a:endParaRPr>
          </a:p>
        </p:txBody>
      </p:sp>
      <p:pic>
        <p:nvPicPr>
          <p:cNvPr descr="C:\Users\User\Desktop\מגמה\שיווק המגמה\עיצוב לוגו וסלוגן\logo.gif" id="484" name="Google Shape;484;p49"/>
          <p:cNvPicPr preferRelativeResize="0"/>
          <p:nvPr/>
        </p:nvPicPr>
        <p:blipFill rotWithShape="1">
          <a:blip r:embed="rId6">
            <a:alphaModFix/>
          </a:blip>
          <a:srcRect b="0" l="0" r="0" t="0"/>
          <a:stretch/>
        </p:blipFill>
        <p:spPr>
          <a:xfrm>
            <a:off x="250825" y="86915"/>
            <a:ext cx="1538288" cy="1134665"/>
          </a:xfrm>
          <a:prstGeom prst="rect">
            <a:avLst/>
          </a:prstGeom>
          <a:noFill/>
          <a:ln>
            <a:noFill/>
          </a:ln>
        </p:spPr>
      </p:pic>
      <p:sp>
        <p:nvSpPr>
          <p:cNvPr id="485" name="Google Shape;485;p49"/>
          <p:cNvSpPr/>
          <p:nvPr/>
        </p:nvSpPr>
        <p:spPr>
          <a:xfrm rot="-5400000">
            <a:off x="6134700" y="1910288"/>
            <a:ext cx="24600" cy="5840400"/>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86" name="Google Shape;486;p49"/>
          <p:cNvSpPr txBox="1"/>
          <p:nvPr/>
        </p:nvSpPr>
        <p:spPr>
          <a:xfrm rot="-5400000">
            <a:off x="4623750" y="502894"/>
            <a:ext cx="34500" cy="8852400"/>
          </a:xfrm>
          <a:prstGeom prst="rect">
            <a:avLst/>
          </a:prstGeom>
          <a:solidFill>
            <a:srgbClr val="FFCC0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2"/>
                                        </p:tgtEl>
                                        <p:attrNameLst>
                                          <p:attrName>style.visibility</p:attrName>
                                        </p:attrNameLst>
                                      </p:cBhvr>
                                      <p:to>
                                        <p:strVal val="visible"/>
                                      </p:to>
                                    </p:set>
                                    <p:animEffect filter="fade" transition="in">
                                      <p:cBhvr>
                                        <p:cTn dur="1100"/>
                                        <p:tgtEl>
                                          <p:spTgt spid="4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3"/>
                                        </p:tgtEl>
                                        <p:attrNameLst>
                                          <p:attrName>style.visibility</p:attrName>
                                        </p:attrNameLst>
                                      </p:cBhvr>
                                      <p:to>
                                        <p:strVal val="visible"/>
                                      </p:to>
                                    </p:set>
                                    <p:animEffect filter="fade" transition="in">
                                      <p:cBhvr>
                                        <p:cTn dur="1000"/>
                                        <p:tgtEl>
                                          <p:spTgt spid="4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7"/>
                                        </p:tgtEl>
                                        <p:attrNameLst>
                                          <p:attrName>style.visibility</p:attrName>
                                        </p:attrNameLst>
                                      </p:cBhvr>
                                      <p:to>
                                        <p:strVal val="visible"/>
                                      </p:to>
                                    </p:set>
                                    <p:animEffect filter="fade" transition="in">
                                      <p:cBhvr>
                                        <p:cTn dur="1000"/>
                                        <p:tgtEl>
                                          <p:spTgt spid="477"/>
                                        </p:tgtEl>
                                      </p:cBhvr>
                                    </p:animEffect>
                                  </p:childTnLst>
                                </p:cTn>
                              </p:par>
                              <p:par>
                                <p:cTn fill="hold" nodeType="withEffect" presetClass="entr" presetID="10" presetSubtype="0">
                                  <p:stCondLst>
                                    <p:cond delay="0"/>
                                  </p:stCondLst>
                                  <p:childTnLst>
                                    <p:set>
                                      <p:cBhvr>
                                        <p:cTn dur="1" fill="hold">
                                          <p:stCondLst>
                                            <p:cond delay="0"/>
                                          </p:stCondLst>
                                        </p:cTn>
                                        <p:tgtEl>
                                          <p:spTgt spid="479"/>
                                        </p:tgtEl>
                                        <p:attrNameLst>
                                          <p:attrName>style.visibility</p:attrName>
                                        </p:attrNameLst>
                                      </p:cBhvr>
                                      <p:to>
                                        <p:strVal val="visible"/>
                                      </p:to>
                                    </p:set>
                                    <p:animEffect filter="fade" transition="in">
                                      <p:cBhvr>
                                        <p:cTn dur="1000"/>
                                        <p:tgtEl>
                                          <p:spTgt spid="4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8"/>
                                        </p:tgtEl>
                                        <p:attrNameLst>
                                          <p:attrName>style.visibility</p:attrName>
                                        </p:attrNameLst>
                                      </p:cBhvr>
                                      <p:to>
                                        <p:strVal val="visible"/>
                                      </p:to>
                                    </p:set>
                                    <p:animEffect filter="fade" transition="in">
                                      <p:cBhvr>
                                        <p:cTn dur="1000"/>
                                        <p:tgtEl>
                                          <p:spTgt spid="478"/>
                                        </p:tgtEl>
                                      </p:cBhvr>
                                    </p:animEffect>
                                  </p:childTnLst>
                                </p:cTn>
                              </p:par>
                              <p:par>
                                <p:cTn fill="hold" nodeType="withEffect" presetClass="entr" presetID="10" presetSubtype="0">
                                  <p:stCondLst>
                                    <p:cond delay="0"/>
                                  </p:stCondLst>
                                  <p:childTnLst>
                                    <p:set>
                                      <p:cBhvr>
                                        <p:cTn dur="1" fill="hold">
                                          <p:stCondLst>
                                            <p:cond delay="0"/>
                                          </p:stCondLst>
                                        </p:cTn>
                                        <p:tgtEl>
                                          <p:spTgt spid="480"/>
                                        </p:tgtEl>
                                        <p:attrNameLst>
                                          <p:attrName>style.visibility</p:attrName>
                                        </p:attrNameLst>
                                      </p:cBhvr>
                                      <p:to>
                                        <p:strVal val="visible"/>
                                      </p:to>
                                    </p:set>
                                    <p:animEffect filter="fade" transition="in">
                                      <p:cBhvr>
                                        <p:cTn dur="1000"/>
                                        <p:tgtEl>
                                          <p:spTgt spid="4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1"/>
                                        </p:tgtEl>
                                        <p:attrNameLst>
                                          <p:attrName>style.visibility</p:attrName>
                                        </p:attrNameLst>
                                      </p:cBhvr>
                                      <p:to>
                                        <p:strVal val="visible"/>
                                      </p:to>
                                    </p:set>
                                    <p:animEffect filter="fade" transition="in">
                                      <p:cBhvr>
                                        <p:cTn dur="1000"/>
                                        <p:tgtEl>
                                          <p:spTgt spid="4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pic>
        <p:nvPicPr>
          <p:cNvPr id="491" name="Google Shape;491;p50"/>
          <p:cNvPicPr preferRelativeResize="0"/>
          <p:nvPr/>
        </p:nvPicPr>
        <p:blipFill rotWithShape="1">
          <a:blip r:embed="rId3">
            <a:alphaModFix/>
          </a:blip>
          <a:srcRect b="0" l="0" r="0" t="0"/>
          <a:stretch/>
        </p:blipFill>
        <p:spPr>
          <a:xfrm>
            <a:off x="906461" y="3116013"/>
            <a:ext cx="2572714" cy="400200"/>
          </a:xfrm>
          <a:prstGeom prst="rect">
            <a:avLst/>
          </a:prstGeom>
          <a:noFill/>
          <a:ln>
            <a:noFill/>
          </a:ln>
        </p:spPr>
      </p:pic>
      <p:sp>
        <p:nvSpPr>
          <p:cNvPr id="492" name="Google Shape;492;p50"/>
          <p:cNvSpPr txBox="1"/>
          <p:nvPr/>
        </p:nvSpPr>
        <p:spPr>
          <a:xfrm>
            <a:off x="947775" y="3458000"/>
            <a:ext cx="5634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Arial"/>
                <a:ea typeface="Arial"/>
                <a:cs typeface="Arial"/>
                <a:sym typeface="Arial"/>
              </a:rPr>
              <a:t>N אי זוגי</a:t>
            </a:r>
            <a:endParaRPr b="0" i="0" sz="800" u="none" cap="none" strike="noStrike">
              <a:solidFill>
                <a:srgbClr val="000000"/>
              </a:solidFill>
              <a:latin typeface="Arial"/>
              <a:ea typeface="Arial"/>
              <a:cs typeface="Arial"/>
              <a:sym typeface="Arial"/>
            </a:endParaRPr>
          </a:p>
        </p:txBody>
      </p:sp>
      <p:sp>
        <p:nvSpPr>
          <p:cNvPr id="493" name="Google Shape;493;p50"/>
          <p:cNvSpPr txBox="1"/>
          <p:nvPr/>
        </p:nvSpPr>
        <p:spPr>
          <a:xfrm>
            <a:off x="3614700" y="3116025"/>
            <a:ext cx="299100" cy="400200"/>
          </a:xfrm>
          <a:prstGeom prst="rect">
            <a:avLst/>
          </a:prstGeom>
          <a:noFill/>
          <a:ln cap="flat" cmpd="sng" w="19050">
            <a:solidFill>
              <a:srgbClr val="0000FF"/>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494" name="Google Shape;494;p50"/>
          <p:cNvSpPr txBox="1"/>
          <p:nvPr/>
        </p:nvSpPr>
        <p:spPr>
          <a:xfrm>
            <a:off x="4565750" y="3689600"/>
            <a:ext cx="299100" cy="400200"/>
          </a:xfrm>
          <a:prstGeom prst="rect">
            <a:avLst/>
          </a:prstGeom>
          <a:noFill/>
          <a:ln cap="flat" cmpd="sng" w="19050">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pic>
        <p:nvPicPr>
          <p:cNvPr id="495" name="Google Shape;495;p50"/>
          <p:cNvPicPr preferRelativeResize="0"/>
          <p:nvPr/>
        </p:nvPicPr>
        <p:blipFill rotWithShape="1">
          <a:blip r:embed="rId4">
            <a:alphaModFix/>
          </a:blip>
          <a:srcRect b="0" l="0" r="0" t="0"/>
          <a:stretch/>
        </p:blipFill>
        <p:spPr>
          <a:xfrm>
            <a:off x="921308" y="3689600"/>
            <a:ext cx="3644441" cy="400200"/>
          </a:xfrm>
          <a:prstGeom prst="rect">
            <a:avLst/>
          </a:prstGeom>
          <a:noFill/>
          <a:ln>
            <a:noFill/>
          </a:ln>
        </p:spPr>
      </p:pic>
      <p:sp>
        <p:nvSpPr>
          <p:cNvPr id="496" name="Google Shape;496;p50"/>
          <p:cNvSpPr txBox="1"/>
          <p:nvPr/>
        </p:nvSpPr>
        <p:spPr>
          <a:xfrm>
            <a:off x="937000" y="4073700"/>
            <a:ext cx="5331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Arial"/>
                <a:ea typeface="Arial"/>
                <a:cs typeface="Arial"/>
                <a:sym typeface="Arial"/>
              </a:rPr>
              <a:t>N זוגי</a:t>
            </a:r>
            <a:endParaRPr b="0" i="0" sz="800" u="none" cap="none" strike="noStrike">
              <a:solidFill>
                <a:srgbClr val="000000"/>
              </a:solidFill>
              <a:latin typeface="Arial"/>
              <a:ea typeface="Arial"/>
              <a:cs typeface="Arial"/>
              <a:sym typeface="Arial"/>
            </a:endParaRPr>
          </a:p>
        </p:txBody>
      </p:sp>
      <p:pic>
        <p:nvPicPr>
          <p:cNvPr id="497" name="Google Shape;497;p50"/>
          <p:cNvPicPr preferRelativeResize="0"/>
          <p:nvPr/>
        </p:nvPicPr>
        <p:blipFill rotWithShape="1">
          <a:blip r:embed="rId5">
            <a:alphaModFix/>
          </a:blip>
          <a:srcRect b="0" l="0" r="0" t="0"/>
          <a:stretch/>
        </p:blipFill>
        <p:spPr>
          <a:xfrm>
            <a:off x="5143225" y="1983925"/>
            <a:ext cx="4000776" cy="2473774"/>
          </a:xfrm>
          <a:prstGeom prst="rect">
            <a:avLst/>
          </a:prstGeom>
          <a:noFill/>
          <a:ln>
            <a:noFill/>
          </a:ln>
        </p:spPr>
      </p:pic>
      <p:pic>
        <p:nvPicPr>
          <p:cNvPr id="498" name="Google Shape;498;p50"/>
          <p:cNvPicPr preferRelativeResize="0"/>
          <p:nvPr/>
        </p:nvPicPr>
        <p:blipFill rotWithShape="1">
          <a:blip r:embed="rId6">
            <a:alphaModFix/>
          </a:blip>
          <a:srcRect b="0" l="0" r="0" t="0"/>
          <a:stretch/>
        </p:blipFill>
        <p:spPr>
          <a:xfrm>
            <a:off x="884424" y="1116461"/>
            <a:ext cx="4376125" cy="1606925"/>
          </a:xfrm>
          <a:prstGeom prst="rect">
            <a:avLst/>
          </a:prstGeom>
          <a:noFill/>
          <a:ln>
            <a:noFill/>
          </a:ln>
        </p:spPr>
      </p:pic>
      <p:sp>
        <p:nvSpPr>
          <p:cNvPr id="499" name="Google Shape;499;p50"/>
          <p:cNvSpPr txBox="1"/>
          <p:nvPr>
            <p:ph idx="4294967295" type="title"/>
          </p:nvPr>
        </p:nvSpPr>
        <p:spPr>
          <a:xfrm>
            <a:off x="311700" y="292625"/>
            <a:ext cx="8520600" cy="572700"/>
          </a:xfrm>
          <a:prstGeom prst="rect">
            <a:avLst/>
          </a:prstGeom>
          <a:noFill/>
          <a:ln>
            <a:noFill/>
          </a:ln>
        </p:spPr>
        <p:txBody>
          <a:bodyPr anchorCtr="0" anchor="t" bIns="91425" lIns="91425" spcFirstLastPara="1" rIns="91425" wrap="square" tIns="91425">
            <a:normAutofit fontScale="90000"/>
          </a:bodyPr>
          <a:lstStyle/>
          <a:p>
            <a:pPr indent="0" lvl="0" marL="0" rtl="1" algn="ctr">
              <a:lnSpc>
                <a:spcPct val="100000"/>
              </a:lnSpc>
              <a:spcBef>
                <a:spcPts val="0"/>
              </a:spcBef>
              <a:spcAft>
                <a:spcPts val="0"/>
              </a:spcAft>
              <a:buSzPct val="111111"/>
              <a:buNone/>
            </a:pPr>
            <a:r>
              <a:rPr lang="en"/>
              <a:t>טבלת שכיחות - החציון</a:t>
            </a:r>
            <a:endParaRPr/>
          </a:p>
          <a:p>
            <a:pPr indent="0" lvl="0" marL="0" rtl="1" algn="ctr">
              <a:lnSpc>
                <a:spcPct val="100000"/>
              </a:lnSpc>
              <a:spcBef>
                <a:spcPts val="0"/>
              </a:spcBef>
              <a:spcAft>
                <a:spcPts val="0"/>
              </a:spcAft>
              <a:buSzPct val="111111"/>
              <a:buNone/>
            </a:pPr>
            <a:r>
              <a:t/>
            </a:r>
            <a:endParaRPr/>
          </a:p>
        </p:txBody>
      </p:sp>
      <p:pic>
        <p:nvPicPr>
          <p:cNvPr descr="C:\Users\User\Desktop\מגמה\שיווק המגמה\עיצוב לוגו וסלוגן\logo.gif" id="500" name="Google Shape;500;p50"/>
          <p:cNvPicPr preferRelativeResize="0"/>
          <p:nvPr/>
        </p:nvPicPr>
        <p:blipFill rotWithShape="1">
          <a:blip r:embed="rId7">
            <a:alphaModFix/>
          </a:blip>
          <a:srcRect b="0" l="0" r="0" t="0"/>
          <a:stretch/>
        </p:blipFill>
        <p:spPr>
          <a:xfrm>
            <a:off x="250825" y="86915"/>
            <a:ext cx="1538288" cy="1134665"/>
          </a:xfrm>
          <a:prstGeom prst="rect">
            <a:avLst/>
          </a:prstGeom>
          <a:noFill/>
          <a:ln>
            <a:noFill/>
          </a:ln>
        </p:spPr>
      </p:pic>
      <p:sp>
        <p:nvSpPr>
          <p:cNvPr id="501" name="Google Shape;501;p50"/>
          <p:cNvSpPr/>
          <p:nvPr/>
        </p:nvSpPr>
        <p:spPr>
          <a:xfrm rot="-5400000">
            <a:off x="6134700" y="1910288"/>
            <a:ext cx="24600" cy="5840400"/>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02" name="Google Shape;502;p50"/>
          <p:cNvSpPr txBox="1"/>
          <p:nvPr/>
        </p:nvSpPr>
        <p:spPr>
          <a:xfrm rot="-5400000">
            <a:off x="4623750" y="502894"/>
            <a:ext cx="34500" cy="8852400"/>
          </a:xfrm>
          <a:prstGeom prst="rect">
            <a:avLst/>
          </a:prstGeom>
          <a:solidFill>
            <a:srgbClr val="FFCC0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1"/>
                                        </p:tgtEl>
                                        <p:attrNameLst>
                                          <p:attrName>style.visibility</p:attrName>
                                        </p:attrNameLst>
                                      </p:cBhvr>
                                      <p:to>
                                        <p:strVal val="visible"/>
                                      </p:to>
                                    </p:set>
                                    <p:animEffect filter="fade" transition="in">
                                      <p:cBhvr>
                                        <p:cTn dur="1000"/>
                                        <p:tgtEl>
                                          <p:spTgt spid="491"/>
                                        </p:tgtEl>
                                      </p:cBhvr>
                                    </p:animEffect>
                                  </p:childTnLst>
                                </p:cTn>
                              </p:par>
                              <p:par>
                                <p:cTn fill="hold" nodeType="withEffect" presetClass="entr" presetID="10" presetSubtype="0">
                                  <p:stCondLst>
                                    <p:cond delay="0"/>
                                  </p:stCondLst>
                                  <p:childTnLst>
                                    <p:set>
                                      <p:cBhvr>
                                        <p:cTn dur="1" fill="hold">
                                          <p:stCondLst>
                                            <p:cond delay="0"/>
                                          </p:stCondLst>
                                        </p:cTn>
                                        <p:tgtEl>
                                          <p:spTgt spid="492"/>
                                        </p:tgtEl>
                                        <p:attrNameLst>
                                          <p:attrName>style.visibility</p:attrName>
                                        </p:attrNameLst>
                                      </p:cBhvr>
                                      <p:to>
                                        <p:strVal val="visible"/>
                                      </p:to>
                                    </p:set>
                                    <p:animEffect filter="fade" transition="in">
                                      <p:cBhvr>
                                        <p:cTn dur="1000"/>
                                        <p:tgtEl>
                                          <p:spTgt spid="4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3"/>
                                        </p:tgtEl>
                                        <p:attrNameLst>
                                          <p:attrName>style.visibility</p:attrName>
                                        </p:attrNameLst>
                                      </p:cBhvr>
                                      <p:to>
                                        <p:strVal val="visible"/>
                                      </p:to>
                                    </p:set>
                                    <p:animEffect filter="fade" transition="in">
                                      <p:cBhvr>
                                        <p:cTn dur="1000"/>
                                        <p:tgtEl>
                                          <p:spTgt spid="4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5"/>
                                        </p:tgtEl>
                                        <p:attrNameLst>
                                          <p:attrName>style.visibility</p:attrName>
                                        </p:attrNameLst>
                                      </p:cBhvr>
                                      <p:to>
                                        <p:strVal val="visible"/>
                                      </p:to>
                                    </p:set>
                                    <p:animEffect filter="fade" transition="in">
                                      <p:cBhvr>
                                        <p:cTn dur="1000"/>
                                        <p:tgtEl>
                                          <p:spTgt spid="495"/>
                                        </p:tgtEl>
                                      </p:cBhvr>
                                    </p:animEffect>
                                  </p:childTnLst>
                                </p:cTn>
                              </p:par>
                              <p:par>
                                <p:cTn fill="hold" nodeType="withEffect" presetClass="entr" presetID="10" presetSubtype="0">
                                  <p:stCondLst>
                                    <p:cond delay="0"/>
                                  </p:stCondLst>
                                  <p:childTnLst>
                                    <p:set>
                                      <p:cBhvr>
                                        <p:cTn dur="1" fill="hold">
                                          <p:stCondLst>
                                            <p:cond delay="0"/>
                                          </p:stCondLst>
                                        </p:cTn>
                                        <p:tgtEl>
                                          <p:spTgt spid="496"/>
                                        </p:tgtEl>
                                        <p:attrNameLst>
                                          <p:attrName>style.visibility</p:attrName>
                                        </p:attrNameLst>
                                      </p:cBhvr>
                                      <p:to>
                                        <p:strVal val="visible"/>
                                      </p:to>
                                    </p:set>
                                    <p:animEffect filter="fade" transition="in">
                                      <p:cBhvr>
                                        <p:cTn dur="1000"/>
                                        <p:tgtEl>
                                          <p:spTgt spid="4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4"/>
                                        </p:tgtEl>
                                        <p:attrNameLst>
                                          <p:attrName>style.visibility</p:attrName>
                                        </p:attrNameLst>
                                      </p:cBhvr>
                                      <p:to>
                                        <p:strVal val="visible"/>
                                      </p:to>
                                    </p:set>
                                    <p:animEffect filter="fade" transition="in">
                                      <p:cBhvr>
                                        <p:cTn dur="1000"/>
                                        <p:tgtEl>
                                          <p:spTgt spid="4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pic>
        <p:nvPicPr>
          <p:cNvPr id="507" name="Google Shape;507;p51"/>
          <p:cNvPicPr preferRelativeResize="0"/>
          <p:nvPr/>
        </p:nvPicPr>
        <p:blipFill rotWithShape="1">
          <a:blip r:embed="rId3">
            <a:alphaModFix/>
          </a:blip>
          <a:srcRect b="0" l="0" r="0" t="0"/>
          <a:stretch/>
        </p:blipFill>
        <p:spPr>
          <a:xfrm>
            <a:off x="5524214" y="1384075"/>
            <a:ext cx="3619785" cy="2238250"/>
          </a:xfrm>
          <a:prstGeom prst="rect">
            <a:avLst/>
          </a:prstGeom>
          <a:noFill/>
          <a:ln>
            <a:noFill/>
          </a:ln>
        </p:spPr>
      </p:pic>
      <p:sp>
        <p:nvSpPr>
          <p:cNvPr id="508" name="Google Shape;508;p51"/>
          <p:cNvSpPr txBox="1"/>
          <p:nvPr>
            <p:ph idx="4294967295" type="title"/>
          </p:nvPr>
        </p:nvSpPr>
        <p:spPr>
          <a:xfrm>
            <a:off x="2986575" y="143300"/>
            <a:ext cx="2808000" cy="755700"/>
          </a:xfrm>
          <a:prstGeom prst="rect">
            <a:avLst/>
          </a:prstGeom>
          <a:noFill/>
          <a:ln>
            <a:noFill/>
          </a:ln>
        </p:spPr>
        <p:txBody>
          <a:bodyPr anchorCtr="0" anchor="t" bIns="91425" lIns="91425" spcFirstLastPara="1" rIns="91425" wrap="square" tIns="91425">
            <a:normAutofit/>
          </a:bodyPr>
          <a:lstStyle/>
          <a:p>
            <a:pPr indent="0" lvl="0" marL="0" rtl="1" algn="ctr">
              <a:lnSpc>
                <a:spcPct val="100000"/>
              </a:lnSpc>
              <a:spcBef>
                <a:spcPts val="0"/>
              </a:spcBef>
              <a:spcAft>
                <a:spcPts val="0"/>
              </a:spcAft>
              <a:buSzPts val="2800"/>
              <a:buNone/>
            </a:pPr>
            <a:r>
              <a:rPr lang="en"/>
              <a:t>שכיח</a:t>
            </a:r>
            <a:endParaRPr/>
          </a:p>
        </p:txBody>
      </p:sp>
      <p:sp>
        <p:nvSpPr>
          <p:cNvPr id="509" name="Google Shape;509;p51"/>
          <p:cNvSpPr txBox="1"/>
          <p:nvPr>
            <p:ph idx="4294967295" type="body"/>
          </p:nvPr>
        </p:nvSpPr>
        <p:spPr>
          <a:xfrm>
            <a:off x="2986575" y="844100"/>
            <a:ext cx="2808000" cy="574800"/>
          </a:xfrm>
          <a:prstGeom prst="rect">
            <a:avLst/>
          </a:prstGeom>
          <a:noFill/>
          <a:ln>
            <a:noFill/>
          </a:ln>
        </p:spPr>
        <p:txBody>
          <a:bodyPr anchorCtr="0" anchor="t" bIns="91425" lIns="91425" spcFirstLastPara="1" rIns="91425" wrap="square" tIns="91425">
            <a:normAutofit fontScale="85000"/>
          </a:bodyPr>
          <a:lstStyle/>
          <a:p>
            <a:pPr indent="0" lvl="0" marL="0" rtl="1" algn="r">
              <a:lnSpc>
                <a:spcPct val="115000"/>
              </a:lnSpc>
              <a:spcBef>
                <a:spcPts val="0"/>
              </a:spcBef>
              <a:spcAft>
                <a:spcPts val="1200"/>
              </a:spcAft>
              <a:buSzPct val="117647"/>
              <a:buNone/>
            </a:pPr>
            <a:r>
              <a:rPr lang="en"/>
              <a:t>התצפית עם השכיחות המקסימלית</a:t>
            </a:r>
            <a:endParaRPr/>
          </a:p>
        </p:txBody>
      </p:sp>
      <p:pic>
        <p:nvPicPr>
          <p:cNvPr id="510" name="Google Shape;510;p51"/>
          <p:cNvPicPr preferRelativeResize="0"/>
          <p:nvPr/>
        </p:nvPicPr>
        <p:blipFill rotWithShape="1">
          <a:blip r:embed="rId4">
            <a:alphaModFix/>
          </a:blip>
          <a:srcRect b="0" l="0" r="0" t="0"/>
          <a:stretch/>
        </p:blipFill>
        <p:spPr>
          <a:xfrm>
            <a:off x="3299125" y="1326700"/>
            <a:ext cx="2182909" cy="400200"/>
          </a:xfrm>
          <a:prstGeom prst="rect">
            <a:avLst/>
          </a:prstGeom>
          <a:noFill/>
          <a:ln>
            <a:noFill/>
          </a:ln>
        </p:spPr>
      </p:pic>
      <p:sp>
        <p:nvSpPr>
          <p:cNvPr id="511" name="Google Shape;511;p51"/>
          <p:cNvSpPr txBox="1"/>
          <p:nvPr/>
        </p:nvSpPr>
        <p:spPr>
          <a:xfrm>
            <a:off x="515470" y="2200064"/>
            <a:ext cx="5257800" cy="4002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98    74    83    88    23    83    89    74    83    91    90    92</a:t>
            </a:r>
            <a:endParaRPr b="0" i="0" sz="1400" u="none" cap="none" strike="noStrike">
              <a:solidFill>
                <a:srgbClr val="000000"/>
              </a:solidFill>
              <a:latin typeface="Arial"/>
              <a:ea typeface="Arial"/>
              <a:cs typeface="Arial"/>
              <a:sym typeface="Arial"/>
            </a:endParaRPr>
          </a:p>
        </p:txBody>
      </p:sp>
      <p:sp>
        <p:nvSpPr>
          <p:cNvPr id="512" name="Google Shape;512;p51"/>
          <p:cNvSpPr txBox="1"/>
          <p:nvPr/>
        </p:nvSpPr>
        <p:spPr>
          <a:xfrm>
            <a:off x="515470" y="3027592"/>
            <a:ext cx="5257800" cy="4002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23    </a:t>
            </a:r>
            <a:r>
              <a:rPr b="0" i="0" lang="en" sz="1400" u="none" cap="none" strike="noStrike">
                <a:solidFill>
                  <a:schemeClr val="dk1"/>
                </a:solidFill>
                <a:latin typeface="Arial"/>
                <a:ea typeface="Arial"/>
                <a:cs typeface="Arial"/>
                <a:sym typeface="Arial"/>
              </a:rPr>
              <a:t>74    74    83    </a:t>
            </a:r>
            <a:r>
              <a:rPr b="0" i="0" lang="en" sz="1400" u="none" cap="none" strike="noStrike">
                <a:solidFill>
                  <a:srgbClr val="000000"/>
                </a:solidFill>
                <a:latin typeface="Arial"/>
                <a:ea typeface="Arial"/>
                <a:cs typeface="Arial"/>
                <a:sym typeface="Arial"/>
              </a:rPr>
              <a:t>83    </a:t>
            </a:r>
            <a:r>
              <a:rPr b="0" i="0" lang="en" sz="1400" u="none" cap="none" strike="noStrike">
                <a:solidFill>
                  <a:schemeClr val="dk1"/>
                </a:solidFill>
                <a:latin typeface="Arial"/>
                <a:ea typeface="Arial"/>
                <a:cs typeface="Arial"/>
                <a:sym typeface="Arial"/>
              </a:rPr>
              <a:t>83    88   </a:t>
            </a:r>
            <a:r>
              <a:rPr b="0" i="0" lang="en" sz="1400" u="none" cap="none" strike="noStrike">
                <a:solidFill>
                  <a:srgbClr val="000000"/>
                </a:solidFill>
                <a:latin typeface="Arial"/>
                <a:ea typeface="Arial"/>
                <a:cs typeface="Arial"/>
                <a:sym typeface="Arial"/>
              </a:rPr>
              <a:t> 89    91    90    92    </a:t>
            </a:r>
            <a:r>
              <a:rPr b="0" i="0" lang="en" sz="1400" u="none" cap="none" strike="noStrike">
                <a:solidFill>
                  <a:schemeClr val="dk1"/>
                </a:solidFill>
                <a:latin typeface="Arial"/>
                <a:ea typeface="Arial"/>
                <a:cs typeface="Arial"/>
                <a:sym typeface="Arial"/>
              </a:rPr>
              <a:t>98</a:t>
            </a:r>
            <a:endParaRPr b="0" i="0" sz="1400" u="none" cap="none" strike="noStrike">
              <a:solidFill>
                <a:srgbClr val="000000"/>
              </a:solidFill>
              <a:latin typeface="Arial"/>
              <a:ea typeface="Arial"/>
              <a:cs typeface="Arial"/>
              <a:sym typeface="Arial"/>
            </a:endParaRPr>
          </a:p>
        </p:txBody>
      </p:sp>
      <p:sp>
        <p:nvSpPr>
          <p:cNvPr id="513" name="Google Shape;513;p51"/>
          <p:cNvSpPr txBox="1"/>
          <p:nvPr/>
        </p:nvSpPr>
        <p:spPr>
          <a:xfrm>
            <a:off x="2439856" y="3042771"/>
            <a:ext cx="436500" cy="384900"/>
          </a:xfrm>
          <a:prstGeom prst="rect">
            <a:avLst/>
          </a:prstGeom>
          <a:solidFill>
            <a:schemeClr val="lt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Arial"/>
                <a:ea typeface="Arial"/>
                <a:cs typeface="Arial"/>
                <a:sym typeface="Arial"/>
              </a:rPr>
              <a:t>88</a:t>
            </a:r>
            <a:endParaRPr b="0" i="0" sz="1300" u="none" cap="none" strike="noStrike">
              <a:solidFill>
                <a:srgbClr val="000000"/>
              </a:solidFill>
              <a:latin typeface="Arial"/>
              <a:ea typeface="Arial"/>
              <a:cs typeface="Arial"/>
              <a:sym typeface="Arial"/>
            </a:endParaRPr>
          </a:p>
        </p:txBody>
      </p:sp>
      <p:pic>
        <p:nvPicPr>
          <p:cNvPr descr="C:\Users\User\Desktop\מגמה\שיווק המגמה\עיצוב לוגו וסלוגן\logo.gif" id="514" name="Google Shape;514;p51"/>
          <p:cNvPicPr preferRelativeResize="0"/>
          <p:nvPr/>
        </p:nvPicPr>
        <p:blipFill rotWithShape="1">
          <a:blip r:embed="rId5">
            <a:alphaModFix/>
          </a:blip>
          <a:srcRect b="0" l="0" r="0" t="0"/>
          <a:stretch/>
        </p:blipFill>
        <p:spPr>
          <a:xfrm>
            <a:off x="250825" y="86915"/>
            <a:ext cx="1538288" cy="1134665"/>
          </a:xfrm>
          <a:prstGeom prst="rect">
            <a:avLst/>
          </a:prstGeom>
          <a:noFill/>
          <a:ln>
            <a:noFill/>
          </a:ln>
        </p:spPr>
      </p:pic>
      <p:sp>
        <p:nvSpPr>
          <p:cNvPr id="515" name="Google Shape;515;p51"/>
          <p:cNvSpPr/>
          <p:nvPr/>
        </p:nvSpPr>
        <p:spPr>
          <a:xfrm rot="-5400000">
            <a:off x="6134700" y="1910288"/>
            <a:ext cx="24600" cy="5840400"/>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16" name="Google Shape;516;p51"/>
          <p:cNvSpPr txBox="1"/>
          <p:nvPr/>
        </p:nvSpPr>
        <p:spPr>
          <a:xfrm rot="-5400000">
            <a:off x="4623750" y="502894"/>
            <a:ext cx="34500" cy="8852400"/>
          </a:xfrm>
          <a:prstGeom prst="rect">
            <a:avLst/>
          </a:prstGeom>
          <a:solidFill>
            <a:srgbClr val="FFCC0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1"/>
                                        </p:tgtEl>
                                        <p:attrNameLst>
                                          <p:attrName>style.visibility</p:attrName>
                                        </p:attrNameLst>
                                      </p:cBhvr>
                                      <p:to>
                                        <p:strVal val="visible"/>
                                      </p:to>
                                    </p:set>
                                    <p:animEffect filter="fade" transition="in">
                                      <p:cBhvr>
                                        <p:cTn dur="1000"/>
                                        <p:tgtEl>
                                          <p:spTgt spid="5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2"/>
                                        </p:tgtEl>
                                        <p:attrNameLst>
                                          <p:attrName>style.visibility</p:attrName>
                                        </p:attrNameLst>
                                      </p:cBhvr>
                                      <p:to>
                                        <p:strVal val="visible"/>
                                      </p:to>
                                    </p:set>
                                    <p:animEffect filter="fade" transition="in">
                                      <p:cBhvr>
                                        <p:cTn dur="1000"/>
                                        <p:tgtEl>
                                          <p:spTgt spid="5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3"/>
                                        </p:tgtEl>
                                        <p:attrNameLst>
                                          <p:attrName>style.visibility</p:attrName>
                                        </p:attrNameLst>
                                      </p:cBhvr>
                                      <p:to>
                                        <p:strVal val="visible"/>
                                      </p:to>
                                    </p:set>
                                    <p:animEffect filter="fade" transition="in">
                                      <p:cBhvr>
                                        <p:cTn dur="1000"/>
                                        <p:tgtEl>
                                          <p:spTgt spid="5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7"/>
                                        </p:tgtEl>
                                        <p:attrNameLst>
                                          <p:attrName>style.visibility</p:attrName>
                                        </p:attrNameLst>
                                      </p:cBhvr>
                                      <p:to>
                                        <p:strVal val="visible"/>
                                      </p:to>
                                    </p:set>
                                    <p:animEffect filter="fade" transition="in">
                                      <p:cBhvr>
                                        <p:cTn dur="1000"/>
                                        <p:tgtEl>
                                          <p:spTgt spid="5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pic>
        <p:nvPicPr>
          <p:cNvPr id="521" name="Google Shape;521;p52"/>
          <p:cNvPicPr preferRelativeResize="0"/>
          <p:nvPr/>
        </p:nvPicPr>
        <p:blipFill rotWithShape="1">
          <a:blip r:embed="rId3">
            <a:alphaModFix/>
          </a:blip>
          <a:srcRect b="0" l="0" r="0" t="0"/>
          <a:stretch/>
        </p:blipFill>
        <p:spPr>
          <a:xfrm>
            <a:off x="5052775" y="1975100"/>
            <a:ext cx="4015026" cy="2482600"/>
          </a:xfrm>
          <a:prstGeom prst="rect">
            <a:avLst/>
          </a:prstGeom>
          <a:noFill/>
          <a:ln>
            <a:noFill/>
          </a:ln>
        </p:spPr>
      </p:pic>
      <p:pic>
        <p:nvPicPr>
          <p:cNvPr id="522" name="Google Shape;522;p52"/>
          <p:cNvPicPr preferRelativeResize="0"/>
          <p:nvPr/>
        </p:nvPicPr>
        <p:blipFill rotWithShape="1">
          <a:blip r:embed="rId4">
            <a:alphaModFix/>
          </a:blip>
          <a:srcRect b="0" l="0" r="0" t="0"/>
          <a:stretch/>
        </p:blipFill>
        <p:spPr>
          <a:xfrm>
            <a:off x="668612" y="1358773"/>
            <a:ext cx="4376125" cy="1606925"/>
          </a:xfrm>
          <a:prstGeom prst="rect">
            <a:avLst/>
          </a:prstGeom>
          <a:noFill/>
          <a:ln>
            <a:noFill/>
          </a:ln>
        </p:spPr>
      </p:pic>
      <p:sp>
        <p:nvSpPr>
          <p:cNvPr id="523" name="Google Shape;523;p52"/>
          <p:cNvSpPr txBox="1"/>
          <p:nvPr>
            <p:ph idx="4294967295" type="title"/>
          </p:nvPr>
        </p:nvSpPr>
        <p:spPr>
          <a:xfrm>
            <a:off x="311700" y="292625"/>
            <a:ext cx="8520600" cy="572700"/>
          </a:xfrm>
          <a:prstGeom prst="rect">
            <a:avLst/>
          </a:prstGeom>
          <a:noFill/>
          <a:ln>
            <a:noFill/>
          </a:ln>
        </p:spPr>
        <p:txBody>
          <a:bodyPr anchorCtr="0" anchor="t" bIns="91425" lIns="91425" spcFirstLastPara="1" rIns="91425" wrap="square" tIns="91425">
            <a:normAutofit fontScale="90000"/>
          </a:bodyPr>
          <a:lstStyle/>
          <a:p>
            <a:pPr indent="0" lvl="0" marL="0" rtl="1" algn="ctr">
              <a:lnSpc>
                <a:spcPct val="100000"/>
              </a:lnSpc>
              <a:spcBef>
                <a:spcPts val="0"/>
              </a:spcBef>
              <a:spcAft>
                <a:spcPts val="0"/>
              </a:spcAft>
              <a:buSzPct val="111111"/>
              <a:buNone/>
            </a:pPr>
            <a:r>
              <a:rPr lang="en"/>
              <a:t>טבלת שכיחות - השכיח</a:t>
            </a:r>
            <a:endParaRPr/>
          </a:p>
          <a:p>
            <a:pPr indent="0" lvl="0" marL="0" rtl="1" algn="ctr">
              <a:lnSpc>
                <a:spcPct val="100000"/>
              </a:lnSpc>
              <a:spcBef>
                <a:spcPts val="0"/>
              </a:spcBef>
              <a:spcAft>
                <a:spcPts val="0"/>
              </a:spcAft>
              <a:buSzPct val="111111"/>
              <a:buNone/>
            </a:pPr>
            <a:r>
              <a:t/>
            </a:r>
            <a:endParaRPr/>
          </a:p>
        </p:txBody>
      </p:sp>
      <p:sp>
        <p:nvSpPr>
          <p:cNvPr id="524" name="Google Shape;524;p52"/>
          <p:cNvSpPr txBox="1"/>
          <p:nvPr/>
        </p:nvSpPr>
        <p:spPr>
          <a:xfrm>
            <a:off x="1128150" y="3842000"/>
            <a:ext cx="794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MODE</a:t>
            </a:r>
            <a:endParaRPr b="0" i="0" sz="1400" u="none" cap="none" strike="noStrike">
              <a:solidFill>
                <a:srgbClr val="000000"/>
              </a:solidFill>
              <a:latin typeface="Arial"/>
              <a:ea typeface="Arial"/>
              <a:cs typeface="Arial"/>
              <a:sym typeface="Arial"/>
            </a:endParaRPr>
          </a:p>
        </p:txBody>
      </p:sp>
      <p:sp>
        <p:nvSpPr>
          <p:cNvPr id="525" name="Google Shape;525;p52"/>
          <p:cNvSpPr txBox="1"/>
          <p:nvPr/>
        </p:nvSpPr>
        <p:spPr>
          <a:xfrm>
            <a:off x="2114350" y="3842000"/>
            <a:ext cx="299100" cy="400200"/>
          </a:xfrm>
          <a:prstGeom prst="rect">
            <a:avLst/>
          </a:prstGeom>
          <a:noFill/>
          <a:ln cap="flat" cmpd="sng" w="19050">
            <a:solidFill>
              <a:srgbClr val="0000FF"/>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pic>
        <p:nvPicPr>
          <p:cNvPr descr="C:\Users\User\Desktop\מגמה\שיווק המגמה\עיצוב לוגו וסלוגן\logo.gif" id="526" name="Google Shape;526;p52"/>
          <p:cNvPicPr preferRelativeResize="0"/>
          <p:nvPr/>
        </p:nvPicPr>
        <p:blipFill rotWithShape="1">
          <a:blip r:embed="rId5">
            <a:alphaModFix/>
          </a:blip>
          <a:srcRect b="0" l="0" r="0" t="0"/>
          <a:stretch/>
        </p:blipFill>
        <p:spPr>
          <a:xfrm>
            <a:off x="250825" y="86915"/>
            <a:ext cx="1538288" cy="1134665"/>
          </a:xfrm>
          <a:prstGeom prst="rect">
            <a:avLst/>
          </a:prstGeom>
          <a:noFill/>
          <a:ln>
            <a:noFill/>
          </a:ln>
        </p:spPr>
      </p:pic>
      <p:sp>
        <p:nvSpPr>
          <p:cNvPr id="527" name="Google Shape;527;p52"/>
          <p:cNvSpPr/>
          <p:nvPr/>
        </p:nvSpPr>
        <p:spPr>
          <a:xfrm rot="-5400000">
            <a:off x="6134700" y="1910288"/>
            <a:ext cx="24600" cy="5840400"/>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28" name="Google Shape;528;p52"/>
          <p:cNvSpPr txBox="1"/>
          <p:nvPr/>
        </p:nvSpPr>
        <p:spPr>
          <a:xfrm rot="-5400000">
            <a:off x="4623750" y="502894"/>
            <a:ext cx="34500" cy="8852400"/>
          </a:xfrm>
          <a:prstGeom prst="rect">
            <a:avLst/>
          </a:prstGeom>
          <a:solidFill>
            <a:srgbClr val="FFCC0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4"/>
                                        </p:tgtEl>
                                        <p:attrNameLst>
                                          <p:attrName>style.visibility</p:attrName>
                                        </p:attrNameLst>
                                      </p:cBhvr>
                                      <p:to>
                                        <p:strVal val="visible"/>
                                      </p:to>
                                    </p:set>
                                    <p:animEffect filter="fade" transition="in">
                                      <p:cBhvr>
                                        <p:cTn dur="1000"/>
                                        <p:tgtEl>
                                          <p:spTgt spid="524"/>
                                        </p:tgtEl>
                                      </p:cBhvr>
                                    </p:animEffect>
                                  </p:childTnLst>
                                </p:cTn>
                              </p:par>
                              <p:par>
                                <p:cTn fill="hold" nodeType="withEffect" presetClass="entr" presetID="10" presetSubtype="0">
                                  <p:stCondLst>
                                    <p:cond delay="0"/>
                                  </p:stCondLst>
                                  <p:childTnLst>
                                    <p:set>
                                      <p:cBhvr>
                                        <p:cTn dur="1" fill="hold">
                                          <p:stCondLst>
                                            <p:cond delay="0"/>
                                          </p:stCondLst>
                                        </p:cTn>
                                        <p:tgtEl>
                                          <p:spTgt spid="525"/>
                                        </p:tgtEl>
                                        <p:attrNameLst>
                                          <p:attrName>style.visibility</p:attrName>
                                        </p:attrNameLst>
                                      </p:cBhvr>
                                      <p:to>
                                        <p:strVal val="visible"/>
                                      </p:to>
                                    </p:set>
                                    <p:animEffect filter="fade" transition="in">
                                      <p:cBhvr>
                                        <p:cTn dur="1000"/>
                                        <p:tgtEl>
                                          <p:spTgt spid="5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7"/>
          <p:cNvSpPr txBox="1"/>
          <p:nvPr/>
        </p:nvSpPr>
        <p:spPr>
          <a:xfrm>
            <a:off x="2544975" y="868650"/>
            <a:ext cx="5478000" cy="2446793"/>
          </a:xfrm>
          <a:prstGeom prst="rect">
            <a:avLst/>
          </a:prstGeom>
          <a:noFill/>
          <a:ln>
            <a:noFill/>
          </a:ln>
        </p:spPr>
        <p:txBody>
          <a:bodyPr anchorCtr="0" anchor="t" bIns="91425" lIns="91425" spcFirstLastPara="1" rIns="91425" wrap="square" tIns="91425">
            <a:spAutoFit/>
          </a:bodyPr>
          <a:lstStyle/>
          <a:p>
            <a:pPr indent="0" lvl="0" marL="0" marR="0" rtl="1" algn="r">
              <a:lnSpc>
                <a:spcPct val="15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317500" lvl="0" marL="457200" marR="0" rtl="1" algn="r">
              <a:lnSpc>
                <a:spcPct val="150000"/>
              </a:lnSpc>
              <a:spcBef>
                <a:spcPts val="0"/>
              </a:spcBef>
              <a:spcAft>
                <a:spcPts val="0"/>
              </a:spcAft>
              <a:buClr>
                <a:schemeClr val="dk1"/>
              </a:buClr>
              <a:buSzPts val="1400"/>
              <a:buFont typeface="Arial"/>
              <a:buAutoNum type="arabicPeriod" startAt="4"/>
            </a:pPr>
            <a:r>
              <a:rPr b="0" i="0" lang="en" sz="1400" u="none" cap="none" strike="noStrike">
                <a:solidFill>
                  <a:schemeClr val="dk1"/>
                </a:solidFill>
                <a:latin typeface="Arial"/>
                <a:ea typeface="Arial"/>
                <a:cs typeface="Arial"/>
                <a:sym typeface="Arial"/>
              </a:rPr>
              <a:t>אבל בד"כ, המטרה תהיה גם </a:t>
            </a:r>
            <a:r>
              <a:rPr b="1" i="0" lang="en" sz="1400" u="none" cap="none" strike="noStrike">
                <a:solidFill>
                  <a:schemeClr val="dk1"/>
                </a:solidFill>
                <a:latin typeface="Arial"/>
                <a:ea typeface="Arial"/>
                <a:cs typeface="Arial"/>
                <a:sym typeface="Arial"/>
              </a:rPr>
              <a:t>לחפש בתוך הסיפור</a:t>
            </a:r>
            <a:r>
              <a:rPr b="0" i="0" lang="en" sz="1400" u="none" cap="none" strike="noStrike">
                <a:solidFill>
                  <a:schemeClr val="dk1"/>
                </a:solidFill>
                <a:latin typeface="Arial"/>
                <a:ea typeface="Arial"/>
                <a:cs typeface="Arial"/>
                <a:sym typeface="Arial"/>
              </a:rPr>
              <a:t> את הנקודות המעניינות, דברים לא צפויים, פערים. לדוגמא, לזהות לקוחות חוזרים (עוזבים וחוזרים מס' פעמים), לזהות לקוחות שפונים לשירות לקוחות בתדירות גבוהה,  לאתר חבילות רווחיות, לראות "קפיצה" בהכנסות.</a:t>
            </a:r>
            <a:endParaRPr b="0" i="0" sz="1400" u="none" cap="none" strike="noStrike">
              <a:solidFill>
                <a:schemeClr val="dk1"/>
              </a:solidFill>
              <a:latin typeface="Arial"/>
              <a:ea typeface="Arial"/>
              <a:cs typeface="Arial"/>
              <a:sym typeface="Arial"/>
            </a:endParaRPr>
          </a:p>
          <a:p>
            <a:pPr indent="-317500" lvl="0" marL="457200" marR="0" rtl="1" algn="r">
              <a:lnSpc>
                <a:spcPct val="150000"/>
              </a:lnSpc>
              <a:spcBef>
                <a:spcPts val="0"/>
              </a:spcBef>
              <a:spcAft>
                <a:spcPts val="0"/>
              </a:spcAft>
              <a:buClr>
                <a:schemeClr val="dk1"/>
              </a:buClr>
              <a:buSzPts val="1400"/>
              <a:buFont typeface="Arial"/>
              <a:buAutoNum type="arabicPeriod" startAt="4"/>
            </a:pPr>
            <a:r>
              <a:rPr b="0" i="0" lang="en" sz="1400" u="none" cap="none" strike="noStrike">
                <a:solidFill>
                  <a:schemeClr val="dk1"/>
                </a:solidFill>
                <a:latin typeface="Arial"/>
                <a:ea typeface="Arial"/>
                <a:cs typeface="Arial"/>
                <a:sym typeface="Arial"/>
              </a:rPr>
              <a:t>אחר כך</a:t>
            </a:r>
            <a:r>
              <a:rPr b="1" i="0" lang="en" sz="1400" u="none" cap="none" strike="noStrike">
                <a:solidFill>
                  <a:schemeClr val="dk1"/>
                </a:solidFill>
                <a:latin typeface="Arial"/>
                <a:ea typeface="Arial"/>
                <a:cs typeface="Arial"/>
                <a:sym typeface="Arial"/>
              </a:rPr>
              <a:t> להמחיש את הסיפור</a:t>
            </a:r>
            <a:r>
              <a:rPr b="0" i="0" lang="en" sz="1400" u="none" cap="none" strike="noStrike">
                <a:solidFill>
                  <a:schemeClr val="dk1"/>
                </a:solidFill>
                <a:latin typeface="Arial"/>
                <a:ea typeface="Arial"/>
                <a:cs typeface="Arial"/>
                <a:sym typeface="Arial"/>
              </a:rPr>
              <a:t> בצורה תמציתית, ברורה, מעניינת ומקיפה. </a:t>
            </a:r>
            <a:endParaRPr b="0" i="0" sz="1400" u="none" cap="none" strike="noStrike">
              <a:solidFill>
                <a:srgbClr val="000000"/>
              </a:solidFill>
              <a:latin typeface="Arial"/>
              <a:ea typeface="Arial"/>
              <a:cs typeface="Arial"/>
              <a:sym typeface="Arial"/>
            </a:endParaRPr>
          </a:p>
        </p:txBody>
      </p:sp>
      <p:sp>
        <p:nvSpPr>
          <p:cNvPr id="96" name="Google Shape;96;p17"/>
          <p:cNvSpPr txBox="1"/>
          <p:nvPr/>
        </p:nvSpPr>
        <p:spPr>
          <a:xfrm>
            <a:off x="1149425" y="3471575"/>
            <a:ext cx="5120400" cy="1046700"/>
          </a:xfrm>
          <a:prstGeom prst="rect">
            <a:avLst/>
          </a:prstGeom>
          <a:noFill/>
          <a:ln>
            <a:noFill/>
          </a:ln>
        </p:spPr>
        <p:txBody>
          <a:bodyPr anchorCtr="0" anchor="t" bIns="91425" lIns="91425" spcFirstLastPara="1" rIns="91425" wrap="square" tIns="91425">
            <a:spAutoFit/>
          </a:bodyPr>
          <a:lstStyle/>
          <a:p>
            <a:pPr indent="-317500" lvl="0" marL="457200" marR="0" rtl="1" algn="r">
              <a:lnSpc>
                <a:spcPct val="150000"/>
              </a:lnSpc>
              <a:spcBef>
                <a:spcPts val="0"/>
              </a:spcBef>
              <a:spcAft>
                <a:spcPts val="0"/>
              </a:spcAft>
              <a:buClr>
                <a:schemeClr val="dk1"/>
              </a:buClr>
              <a:buSzPts val="1400"/>
              <a:buFont typeface="Arial"/>
              <a:buAutoNum type="arabicPeriod" startAt="6"/>
            </a:pPr>
            <a:r>
              <a:rPr b="0" i="0" lang="en" sz="1400" u="none" cap="none" strike="noStrike">
                <a:solidFill>
                  <a:schemeClr val="dk1"/>
                </a:solidFill>
                <a:latin typeface="Arial"/>
                <a:ea typeface="Arial"/>
                <a:cs typeface="Arial"/>
                <a:sym typeface="Arial"/>
              </a:rPr>
              <a:t>כאשר מטרת העל היא הכנסת כסף לחברה. למצוא בתוך כמות אדירה של data  רמזים, פוטנציאל לרווח ובסוף לתת המלצות לפעולה.</a:t>
            </a:r>
            <a:endParaRPr b="0" i="0" sz="1400" u="none" cap="none" strike="noStrike">
              <a:solidFill>
                <a:srgbClr val="000000"/>
              </a:solidFill>
              <a:latin typeface="Arial"/>
              <a:ea typeface="Arial"/>
              <a:cs typeface="Arial"/>
              <a:sym typeface="Arial"/>
            </a:endParaRPr>
          </a:p>
        </p:txBody>
      </p:sp>
      <p:sp>
        <p:nvSpPr>
          <p:cNvPr id="97" name="Google Shape;97;p17"/>
          <p:cNvSpPr txBox="1"/>
          <p:nvPr>
            <p:ph idx="4294967295" type="title"/>
          </p:nvPr>
        </p:nvSpPr>
        <p:spPr>
          <a:xfrm>
            <a:off x="997500" y="292625"/>
            <a:ext cx="8520600" cy="572700"/>
          </a:xfrm>
          <a:prstGeom prst="rect">
            <a:avLst/>
          </a:prstGeom>
          <a:noFill/>
          <a:ln>
            <a:noFill/>
          </a:ln>
        </p:spPr>
        <p:txBody>
          <a:bodyPr anchorCtr="0" anchor="t" bIns="91425" lIns="91425" spcFirstLastPara="1" rIns="91425" wrap="square" tIns="91425">
            <a:normAutofit fontScale="90000"/>
          </a:bodyPr>
          <a:lstStyle/>
          <a:p>
            <a:pPr indent="0" lvl="0" marL="0" rtl="1" algn="ctr">
              <a:lnSpc>
                <a:spcPct val="100000"/>
              </a:lnSpc>
              <a:spcBef>
                <a:spcPts val="0"/>
              </a:spcBef>
              <a:spcAft>
                <a:spcPts val="0"/>
              </a:spcAft>
              <a:buSzPct val="111111"/>
              <a:buNone/>
            </a:pPr>
            <a:r>
              <a:rPr lang="en"/>
              <a:t>Data analyst בחברת סלולר</a:t>
            </a:r>
            <a:endParaRPr/>
          </a:p>
        </p:txBody>
      </p:sp>
      <p:pic>
        <p:nvPicPr>
          <p:cNvPr descr="C:\Users\User\Desktop\מגמה\שיווק המגמה\עיצוב לוגו וסלוגן\logo.gif" id="98" name="Google Shape;98;p17"/>
          <p:cNvPicPr preferRelativeResize="0"/>
          <p:nvPr/>
        </p:nvPicPr>
        <p:blipFill rotWithShape="1">
          <a:blip r:embed="rId3">
            <a:alphaModFix/>
          </a:blip>
          <a:srcRect b="0" l="0" r="0" t="0"/>
          <a:stretch/>
        </p:blipFill>
        <p:spPr>
          <a:xfrm>
            <a:off x="250825" y="86915"/>
            <a:ext cx="1538288" cy="1134665"/>
          </a:xfrm>
          <a:prstGeom prst="rect">
            <a:avLst/>
          </a:prstGeom>
          <a:noFill/>
          <a:ln>
            <a:noFill/>
          </a:ln>
        </p:spPr>
      </p:pic>
      <p:sp>
        <p:nvSpPr>
          <p:cNvPr id="99" name="Google Shape;99;p17"/>
          <p:cNvSpPr/>
          <p:nvPr/>
        </p:nvSpPr>
        <p:spPr>
          <a:xfrm rot="-5400000">
            <a:off x="6134700" y="1910288"/>
            <a:ext cx="24600" cy="5840400"/>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0" name="Google Shape;100;p17"/>
          <p:cNvSpPr txBox="1"/>
          <p:nvPr/>
        </p:nvSpPr>
        <p:spPr>
          <a:xfrm rot="-5400000">
            <a:off x="4623750" y="502894"/>
            <a:ext cx="34500" cy="8852400"/>
          </a:xfrm>
          <a:prstGeom prst="rect">
            <a:avLst/>
          </a:prstGeom>
          <a:solidFill>
            <a:srgbClr val="FFCC0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53"/>
          <p:cNvSpPr txBox="1"/>
          <p:nvPr>
            <p:ph idx="4294967295" type="title"/>
          </p:nvPr>
        </p:nvSpPr>
        <p:spPr>
          <a:xfrm>
            <a:off x="311700" y="147650"/>
            <a:ext cx="8520600" cy="572700"/>
          </a:xfrm>
          <a:prstGeom prst="rect">
            <a:avLst/>
          </a:prstGeom>
          <a:noFill/>
          <a:ln>
            <a:noFill/>
          </a:ln>
        </p:spPr>
        <p:txBody>
          <a:bodyPr anchorCtr="0" anchor="t" bIns="91425" lIns="91425" spcFirstLastPara="1" rIns="91425" wrap="square" tIns="91425">
            <a:normAutofit fontScale="90000"/>
          </a:bodyPr>
          <a:lstStyle/>
          <a:p>
            <a:pPr indent="0" lvl="0" marL="0" rtl="1" algn="ctr">
              <a:lnSpc>
                <a:spcPct val="100000"/>
              </a:lnSpc>
              <a:spcBef>
                <a:spcPts val="0"/>
              </a:spcBef>
              <a:spcAft>
                <a:spcPts val="0"/>
              </a:spcAft>
              <a:buSzPct val="111111"/>
              <a:buNone/>
            </a:pPr>
            <a:r>
              <a:rPr lang="en">
                <a:solidFill>
                  <a:srgbClr val="990000"/>
                </a:solidFill>
              </a:rPr>
              <a:t>התפלגויות מצורות שונות ומדדי מרכז</a:t>
            </a:r>
            <a:endParaRPr>
              <a:solidFill>
                <a:srgbClr val="990000"/>
              </a:solidFill>
            </a:endParaRPr>
          </a:p>
        </p:txBody>
      </p:sp>
      <p:pic>
        <p:nvPicPr>
          <p:cNvPr id="534" name="Google Shape;534;p53"/>
          <p:cNvPicPr preferRelativeResize="0"/>
          <p:nvPr/>
        </p:nvPicPr>
        <p:blipFill rotWithShape="1">
          <a:blip r:embed="rId3">
            <a:alphaModFix/>
          </a:blip>
          <a:srcRect b="0" l="0" r="0" t="0"/>
          <a:stretch/>
        </p:blipFill>
        <p:spPr>
          <a:xfrm>
            <a:off x="552450" y="1319739"/>
            <a:ext cx="2913215" cy="1253814"/>
          </a:xfrm>
          <a:prstGeom prst="rect">
            <a:avLst/>
          </a:prstGeom>
          <a:noFill/>
          <a:ln>
            <a:noFill/>
          </a:ln>
        </p:spPr>
      </p:pic>
      <p:sp>
        <p:nvSpPr>
          <p:cNvPr id="535" name="Google Shape;535;p53"/>
          <p:cNvSpPr txBox="1"/>
          <p:nvPr/>
        </p:nvSpPr>
        <p:spPr>
          <a:xfrm>
            <a:off x="1191779" y="756650"/>
            <a:ext cx="6949200" cy="2769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rgbClr val="000000"/>
              </a:solidFill>
              <a:latin typeface="Arial"/>
              <a:ea typeface="Arial"/>
              <a:cs typeface="Arial"/>
              <a:sym typeface="Arial"/>
            </a:endParaRPr>
          </a:p>
        </p:txBody>
      </p:sp>
      <p:sp>
        <p:nvSpPr>
          <p:cNvPr id="536" name="Google Shape;536;p53"/>
          <p:cNvSpPr/>
          <p:nvPr/>
        </p:nvSpPr>
        <p:spPr>
          <a:xfrm>
            <a:off x="468625" y="2616325"/>
            <a:ext cx="8452800" cy="2134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04800" lvl="0" marL="457200" marR="0" rtl="1" algn="r">
              <a:lnSpc>
                <a:spcPct val="150000"/>
              </a:lnSpc>
              <a:spcBef>
                <a:spcPts val="0"/>
              </a:spcBef>
              <a:spcAft>
                <a:spcPts val="0"/>
              </a:spcAft>
              <a:buClr>
                <a:schemeClr val="dk1"/>
              </a:buClr>
              <a:buSzPts val="1200"/>
              <a:buFont typeface="Arial"/>
              <a:buChar char="○"/>
            </a:pPr>
            <a:r>
              <a:rPr b="0" i="0" lang="en" sz="1200" u="none" cap="none" strike="noStrike">
                <a:solidFill>
                  <a:schemeClr val="dk1"/>
                </a:solidFill>
                <a:latin typeface="Arial"/>
                <a:ea typeface="Arial"/>
                <a:cs typeface="Arial"/>
                <a:sym typeface="Arial"/>
              </a:rPr>
              <a:t>מיקום שכיח, ממוצע וחציון זהה בהתפלגות סימטרית, בדוגמא הזו התפלגות נורמלית, לכן אפשר לבחור כל אחד מהמדדים האלה כדי לתאר את מרכז ההתפלגות.</a:t>
            </a:r>
            <a:endParaRPr b="0" i="0" sz="1200" u="none" cap="none" strike="noStrike">
              <a:solidFill>
                <a:schemeClr val="dk1"/>
              </a:solidFill>
              <a:latin typeface="Arial"/>
              <a:ea typeface="Arial"/>
              <a:cs typeface="Arial"/>
              <a:sym typeface="Arial"/>
            </a:endParaRPr>
          </a:p>
          <a:p>
            <a:pPr indent="-304800" lvl="0" marL="457200" marR="0" rtl="1" algn="r">
              <a:lnSpc>
                <a:spcPct val="150000"/>
              </a:lnSpc>
              <a:spcBef>
                <a:spcPts val="0"/>
              </a:spcBef>
              <a:spcAft>
                <a:spcPts val="0"/>
              </a:spcAft>
              <a:buClr>
                <a:schemeClr val="dk1"/>
              </a:buClr>
              <a:buSzPts val="1200"/>
              <a:buFont typeface="Arial"/>
              <a:buChar char="○"/>
            </a:pPr>
            <a:r>
              <a:rPr b="0" i="0" lang="en" sz="1200" u="none" cap="none" strike="noStrike">
                <a:solidFill>
                  <a:schemeClr val="dk1"/>
                </a:solidFill>
                <a:latin typeface="Arial"/>
                <a:ea typeface="Arial"/>
                <a:cs typeface="Arial"/>
                <a:sym typeface="Arial"/>
              </a:rPr>
              <a:t>בהתפלגות א-סימטרית שלילית החציון והשכיח יהיו גבוהים מהממוצע כי רוב הערכים רחוקים מהאפס, ערכים גבוהים יותר וערכים חריגים קיצוניים הם קטנים וקרובים לאפס ומושכים את הממוצע לאפס.</a:t>
            </a:r>
            <a:endParaRPr b="0" i="0" sz="1200" u="none" cap="none" strike="noStrike">
              <a:solidFill>
                <a:schemeClr val="dk1"/>
              </a:solidFill>
              <a:latin typeface="Arial"/>
              <a:ea typeface="Arial"/>
              <a:cs typeface="Arial"/>
              <a:sym typeface="Arial"/>
            </a:endParaRPr>
          </a:p>
          <a:p>
            <a:pPr indent="-304800" lvl="0" marL="457200" marR="0" rtl="1" algn="r">
              <a:lnSpc>
                <a:spcPct val="150000"/>
              </a:lnSpc>
              <a:spcBef>
                <a:spcPts val="0"/>
              </a:spcBef>
              <a:spcAft>
                <a:spcPts val="0"/>
              </a:spcAft>
              <a:buClr>
                <a:schemeClr val="dk1"/>
              </a:buClr>
              <a:buSzPts val="1200"/>
              <a:buFont typeface="Arial"/>
              <a:buChar char="○"/>
            </a:pPr>
            <a:r>
              <a:rPr b="0" i="0" lang="en" sz="1200" u="none" cap="none" strike="noStrike">
                <a:solidFill>
                  <a:schemeClr val="dk1"/>
                </a:solidFill>
                <a:latin typeface="Arial"/>
                <a:ea typeface="Arial"/>
                <a:cs typeface="Arial"/>
                <a:sym typeface="Arial"/>
              </a:rPr>
              <a:t>בהתפלגות א-סימטרית חיובית הממוצע יהיה גבוה מהשכיח והחציון כי הערכים החריגים הקיצוניים הם גבוהים מאוד ורחוקים מאפס ומושכים את הממוצע ימינה. בעוד שרוב התצפיות מתרכזות קרוב לאפס.</a:t>
            </a:r>
            <a:endParaRPr b="0" i="0" sz="1200" u="none" cap="none" strike="noStrike">
              <a:solidFill>
                <a:schemeClr val="dk1"/>
              </a:solidFill>
              <a:latin typeface="Arial"/>
              <a:ea typeface="Arial"/>
              <a:cs typeface="Arial"/>
              <a:sym typeface="Arial"/>
            </a:endParaRPr>
          </a:p>
          <a:p>
            <a:pPr indent="-304800" lvl="0" marL="457200" marR="0" rtl="1" algn="r">
              <a:lnSpc>
                <a:spcPct val="150000"/>
              </a:lnSpc>
              <a:spcBef>
                <a:spcPts val="0"/>
              </a:spcBef>
              <a:spcAft>
                <a:spcPts val="0"/>
              </a:spcAft>
              <a:buClr>
                <a:schemeClr val="dk1"/>
              </a:buClr>
              <a:buSzPts val="1200"/>
              <a:buFont typeface="Arial"/>
              <a:buChar char="○"/>
            </a:pPr>
            <a:r>
              <a:rPr b="0" i="0" lang="en" sz="1200" u="none" cap="none" strike="noStrike">
                <a:solidFill>
                  <a:schemeClr val="dk1"/>
                </a:solidFill>
                <a:latin typeface="Arial"/>
                <a:ea typeface="Arial"/>
                <a:cs typeface="Arial"/>
                <a:sym typeface="Arial"/>
              </a:rPr>
              <a:t>בהתפלגויות א-סימטריות לרוב נרצה לייצג את המרכז ע"י חציון ולא הממוצע כי הממוצע מושפע מאוד ע"י ערכים קיצוניים. </a:t>
            </a:r>
            <a:endParaRPr b="0" i="0" sz="1200" u="none" cap="none" strike="noStrike">
              <a:solidFill>
                <a:schemeClr val="dk1"/>
              </a:solidFill>
              <a:latin typeface="Arial"/>
              <a:ea typeface="Arial"/>
              <a:cs typeface="Arial"/>
              <a:sym typeface="Arial"/>
            </a:endParaRPr>
          </a:p>
        </p:txBody>
      </p:sp>
      <p:pic>
        <p:nvPicPr>
          <p:cNvPr id="537" name="Google Shape;537;p53"/>
          <p:cNvPicPr preferRelativeResize="0"/>
          <p:nvPr/>
        </p:nvPicPr>
        <p:blipFill rotWithShape="1">
          <a:blip r:embed="rId4">
            <a:alphaModFix/>
          </a:blip>
          <a:srcRect b="0" l="0" r="0" t="0"/>
          <a:stretch/>
        </p:blipFill>
        <p:spPr>
          <a:xfrm>
            <a:off x="3652788" y="65675"/>
            <a:ext cx="4443926" cy="2553000"/>
          </a:xfrm>
          <a:prstGeom prst="rect">
            <a:avLst/>
          </a:prstGeom>
          <a:noFill/>
          <a:ln>
            <a:noFill/>
          </a:ln>
        </p:spPr>
      </p:pic>
      <p:pic>
        <p:nvPicPr>
          <p:cNvPr descr="C:\Users\User\Desktop\מגמה\שיווק המגמה\עיצוב לוגו וסלוגן\logo.gif" id="538" name="Google Shape;538;p53"/>
          <p:cNvPicPr preferRelativeResize="0"/>
          <p:nvPr/>
        </p:nvPicPr>
        <p:blipFill rotWithShape="1">
          <a:blip r:embed="rId5">
            <a:alphaModFix/>
          </a:blip>
          <a:srcRect b="0" l="0" r="0" t="0"/>
          <a:stretch/>
        </p:blipFill>
        <p:spPr>
          <a:xfrm>
            <a:off x="250825" y="86915"/>
            <a:ext cx="1538288" cy="1134665"/>
          </a:xfrm>
          <a:prstGeom prst="rect">
            <a:avLst/>
          </a:prstGeom>
          <a:noFill/>
          <a:ln>
            <a:noFill/>
          </a:ln>
        </p:spPr>
      </p:pic>
      <p:sp>
        <p:nvSpPr>
          <p:cNvPr id="539" name="Google Shape;539;p53"/>
          <p:cNvSpPr/>
          <p:nvPr/>
        </p:nvSpPr>
        <p:spPr>
          <a:xfrm rot="-5400000">
            <a:off x="6134700" y="1910288"/>
            <a:ext cx="24600" cy="5840400"/>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0" name="Google Shape;540;p53"/>
          <p:cNvSpPr txBox="1"/>
          <p:nvPr/>
        </p:nvSpPr>
        <p:spPr>
          <a:xfrm rot="-5400000">
            <a:off x="4623750" y="502894"/>
            <a:ext cx="34500" cy="8852400"/>
          </a:xfrm>
          <a:prstGeom prst="rect">
            <a:avLst/>
          </a:prstGeom>
          <a:solidFill>
            <a:srgbClr val="FFCC0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54"/>
          <p:cNvSpPr txBox="1"/>
          <p:nvPr>
            <p:ph type="title"/>
          </p:nvPr>
        </p:nvSpPr>
        <p:spPr>
          <a:xfrm>
            <a:off x="311700" y="292625"/>
            <a:ext cx="8520600" cy="572700"/>
          </a:xfrm>
          <a:prstGeom prst="rect">
            <a:avLst/>
          </a:prstGeom>
          <a:noFill/>
          <a:ln>
            <a:noFill/>
          </a:ln>
        </p:spPr>
        <p:txBody>
          <a:bodyPr anchorCtr="0" anchor="t" bIns="91425" lIns="91425" spcFirstLastPara="1" rIns="91425" wrap="square" tIns="91425">
            <a:normAutofit fontScale="90000"/>
          </a:bodyPr>
          <a:lstStyle/>
          <a:p>
            <a:pPr indent="0" lvl="0" marL="0" rtl="1" algn="ctr">
              <a:lnSpc>
                <a:spcPct val="100000"/>
              </a:lnSpc>
              <a:spcBef>
                <a:spcPts val="0"/>
              </a:spcBef>
              <a:spcAft>
                <a:spcPts val="0"/>
              </a:spcAft>
              <a:buSzPct val="111111"/>
              <a:buNone/>
            </a:pPr>
            <a:r>
              <a:rPr lang="en"/>
              <a:t>השפעה של תצפיות חריגות - סימולציה</a:t>
            </a:r>
            <a:endParaRPr/>
          </a:p>
        </p:txBody>
      </p:sp>
      <p:pic>
        <p:nvPicPr>
          <p:cNvPr descr="This video explains how to determine mean, median and mode.  It also provided examples.&#10;&#10;http://mathispower4u.yolasite.com/" id="546" name="Google Shape;546;p54" title="Mean, Median, and Mode">
            <a:hlinkClick r:id="rId3"/>
          </p:cNvPr>
          <p:cNvPicPr preferRelativeResize="0"/>
          <p:nvPr/>
        </p:nvPicPr>
        <p:blipFill rotWithShape="1">
          <a:blip r:embed="rId4">
            <a:alphaModFix/>
          </a:blip>
          <a:srcRect b="0" l="0" r="0" t="0"/>
          <a:stretch/>
        </p:blipFill>
        <p:spPr>
          <a:xfrm>
            <a:off x="2286000" y="1162050"/>
            <a:ext cx="4572000" cy="3429000"/>
          </a:xfrm>
          <a:prstGeom prst="rect">
            <a:avLst/>
          </a:prstGeom>
          <a:noFill/>
          <a:ln>
            <a:noFill/>
          </a:ln>
        </p:spPr>
      </p:pic>
      <p:pic>
        <p:nvPicPr>
          <p:cNvPr descr="C:\Users\User\Desktop\מגמה\שיווק המגמה\עיצוב לוגו וסלוגן\logo.gif" id="547" name="Google Shape;547;p54"/>
          <p:cNvPicPr preferRelativeResize="0"/>
          <p:nvPr/>
        </p:nvPicPr>
        <p:blipFill rotWithShape="1">
          <a:blip r:embed="rId5">
            <a:alphaModFix/>
          </a:blip>
          <a:srcRect b="0" l="0" r="0" t="0"/>
          <a:stretch/>
        </p:blipFill>
        <p:spPr>
          <a:xfrm>
            <a:off x="250825" y="86915"/>
            <a:ext cx="1538288" cy="1134665"/>
          </a:xfrm>
          <a:prstGeom prst="rect">
            <a:avLst/>
          </a:prstGeom>
          <a:noFill/>
          <a:ln>
            <a:noFill/>
          </a:ln>
        </p:spPr>
      </p:pic>
      <p:sp>
        <p:nvSpPr>
          <p:cNvPr id="548" name="Google Shape;548;p54"/>
          <p:cNvSpPr/>
          <p:nvPr/>
        </p:nvSpPr>
        <p:spPr>
          <a:xfrm rot="-5400000">
            <a:off x="6134700" y="1910288"/>
            <a:ext cx="24600" cy="5840400"/>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9" name="Google Shape;549;p54"/>
          <p:cNvSpPr txBox="1"/>
          <p:nvPr/>
        </p:nvSpPr>
        <p:spPr>
          <a:xfrm rot="-5400000">
            <a:off x="4623750" y="502894"/>
            <a:ext cx="34500" cy="8852400"/>
          </a:xfrm>
          <a:prstGeom prst="rect">
            <a:avLst/>
          </a:prstGeom>
          <a:solidFill>
            <a:srgbClr val="FFCC0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6"/>
                                        </p:tgtEl>
                                        <p:attrNameLst>
                                          <p:attrName>style.visibility</p:attrName>
                                        </p:attrNameLst>
                                      </p:cBhvr>
                                      <p:to>
                                        <p:strVal val="visible"/>
                                      </p:to>
                                    </p:set>
                                    <p:animEffect filter="fade" transition="in">
                                      <p:cBhvr>
                                        <p:cTn dur="1000"/>
                                        <p:tgtEl>
                                          <p:spTgt spid="5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pic>
        <p:nvPicPr>
          <p:cNvPr descr="The purpose of using a measure of central tendeny (the mean, median, or mode) is to help your reader have an idea of what was the 'typical' value in your data set.  The mean, median, and mode are referred to as measures of central tendency because they (1)  tend to be in the middle of the data set where (2) the frequency is the highest.  The mean is by far the favored measure of central tendency to report, since it includes ALL of the values in its calculation.  However, there are times when the mean is NOT the best measure of what is 'typical.'  For example, when there is an outlier - beware.  The outlier tends to drag the mean away from the 'center' of the data and toward the outlier itself.  In that case, researchers will typically also be sure to report the median... which is robust, and not affected by outliers.  Watch the video to learn more....  Creative Commons License - You are free to share/remix with attribution (ProfKelley on YouTube).  View/Edit the MS PowerPoint presentation at: http://goo.gl/cyNskJ" id="554" name="Google Shape;554;p55" title="What to Report When There is an Outlier - Measures of Central Tendency">
            <a:hlinkClick r:id="rId3"/>
          </p:cNvPr>
          <p:cNvPicPr preferRelativeResize="0"/>
          <p:nvPr/>
        </p:nvPicPr>
        <p:blipFill rotWithShape="1">
          <a:blip r:embed="rId4">
            <a:alphaModFix/>
          </a:blip>
          <a:srcRect b="0" l="0" r="0" t="0"/>
          <a:stretch/>
        </p:blipFill>
        <p:spPr>
          <a:xfrm>
            <a:off x="3568175" y="1645275"/>
            <a:ext cx="3080200" cy="2310150"/>
          </a:xfrm>
          <a:prstGeom prst="rect">
            <a:avLst/>
          </a:prstGeom>
          <a:noFill/>
          <a:ln>
            <a:noFill/>
          </a:ln>
        </p:spPr>
      </p:pic>
      <p:sp>
        <p:nvSpPr>
          <p:cNvPr id="555" name="Google Shape;555;p55"/>
          <p:cNvSpPr txBox="1"/>
          <p:nvPr>
            <p:ph idx="4294967295" type="title"/>
          </p:nvPr>
        </p:nvSpPr>
        <p:spPr>
          <a:xfrm>
            <a:off x="2195400" y="292625"/>
            <a:ext cx="5840400" cy="671100"/>
          </a:xfrm>
          <a:prstGeom prst="rect">
            <a:avLst/>
          </a:prstGeom>
          <a:noFill/>
          <a:ln>
            <a:noFill/>
          </a:ln>
        </p:spPr>
        <p:txBody>
          <a:bodyPr anchorCtr="0" anchor="t" bIns="91425" lIns="91425" spcFirstLastPara="1" rIns="91425" wrap="square" tIns="91425">
            <a:normAutofit fontScale="90000"/>
          </a:bodyPr>
          <a:lstStyle/>
          <a:p>
            <a:pPr indent="0" lvl="0" marL="0" rtl="1" algn="ctr">
              <a:lnSpc>
                <a:spcPct val="150000"/>
              </a:lnSpc>
              <a:spcBef>
                <a:spcPts val="0"/>
              </a:spcBef>
              <a:spcAft>
                <a:spcPts val="0"/>
              </a:spcAft>
              <a:buSzPct val="172992"/>
              <a:buNone/>
            </a:pPr>
            <a:r>
              <a:rPr lang="en"/>
              <a:t>השפעה של תצפיות חריגות על מדדי מרכז  </a:t>
            </a:r>
            <a:r>
              <a:rPr lang="en" sz="2244"/>
              <a:t>דוגמא עם ביל גייטס</a:t>
            </a:r>
            <a:endParaRPr sz="2244"/>
          </a:p>
        </p:txBody>
      </p:sp>
      <p:pic>
        <p:nvPicPr>
          <p:cNvPr descr="C:\Users\User\Desktop\מגמה\שיווק המגמה\עיצוב לוגו וסלוגן\logo.gif" id="556" name="Google Shape;556;p55"/>
          <p:cNvPicPr preferRelativeResize="0"/>
          <p:nvPr/>
        </p:nvPicPr>
        <p:blipFill rotWithShape="1">
          <a:blip r:embed="rId5">
            <a:alphaModFix/>
          </a:blip>
          <a:srcRect b="0" l="0" r="0" t="0"/>
          <a:stretch/>
        </p:blipFill>
        <p:spPr>
          <a:xfrm>
            <a:off x="250825" y="86915"/>
            <a:ext cx="1538288" cy="1134665"/>
          </a:xfrm>
          <a:prstGeom prst="rect">
            <a:avLst/>
          </a:prstGeom>
          <a:noFill/>
          <a:ln>
            <a:noFill/>
          </a:ln>
        </p:spPr>
      </p:pic>
      <p:sp>
        <p:nvSpPr>
          <p:cNvPr id="557" name="Google Shape;557;p55"/>
          <p:cNvSpPr/>
          <p:nvPr/>
        </p:nvSpPr>
        <p:spPr>
          <a:xfrm rot="-5400000">
            <a:off x="6134700" y="1910288"/>
            <a:ext cx="24600" cy="5840400"/>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58" name="Google Shape;558;p55"/>
          <p:cNvSpPr txBox="1"/>
          <p:nvPr/>
        </p:nvSpPr>
        <p:spPr>
          <a:xfrm rot="-5400000">
            <a:off x="4623750" y="502894"/>
            <a:ext cx="34500" cy="8852400"/>
          </a:xfrm>
          <a:prstGeom prst="rect">
            <a:avLst/>
          </a:prstGeom>
          <a:solidFill>
            <a:srgbClr val="FFCC0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56"/>
          <p:cNvSpPr txBox="1"/>
          <p:nvPr>
            <p:ph type="title"/>
          </p:nvPr>
        </p:nvSpPr>
        <p:spPr>
          <a:xfrm>
            <a:off x="159300" y="2155800"/>
            <a:ext cx="2808000" cy="755700"/>
          </a:xfrm>
          <a:prstGeom prst="rect">
            <a:avLst/>
          </a:prstGeom>
          <a:noFill/>
          <a:ln>
            <a:noFill/>
          </a:ln>
        </p:spPr>
        <p:txBody>
          <a:bodyPr anchorCtr="0" anchor="b" bIns="91425" lIns="91425" spcFirstLastPara="1" rIns="91425" wrap="square" tIns="91425">
            <a:normAutofit/>
          </a:bodyPr>
          <a:lstStyle/>
          <a:p>
            <a:pPr indent="0" lvl="0" marL="0" rtl="1" algn="ctr">
              <a:lnSpc>
                <a:spcPct val="100000"/>
              </a:lnSpc>
              <a:spcBef>
                <a:spcPts val="0"/>
              </a:spcBef>
              <a:spcAft>
                <a:spcPts val="0"/>
              </a:spcAft>
              <a:buSzPts val="2400"/>
              <a:buNone/>
            </a:pPr>
            <a:r>
              <a:rPr lang="en"/>
              <a:t>חציון</a:t>
            </a:r>
            <a:endParaRPr/>
          </a:p>
        </p:txBody>
      </p:sp>
      <p:sp>
        <p:nvSpPr>
          <p:cNvPr id="564" name="Google Shape;564;p56"/>
          <p:cNvSpPr txBox="1"/>
          <p:nvPr>
            <p:ph idx="1" type="body"/>
          </p:nvPr>
        </p:nvSpPr>
        <p:spPr>
          <a:xfrm>
            <a:off x="159300" y="2913600"/>
            <a:ext cx="2808000" cy="1182300"/>
          </a:xfrm>
          <a:prstGeom prst="rect">
            <a:avLst/>
          </a:prstGeom>
          <a:noFill/>
          <a:ln>
            <a:noFill/>
          </a:ln>
        </p:spPr>
        <p:txBody>
          <a:bodyPr anchorCtr="0" anchor="t" bIns="91425" lIns="91425" spcFirstLastPara="1" rIns="91425" wrap="square" tIns="91425">
            <a:normAutofit fontScale="25000" lnSpcReduction="20000"/>
          </a:bodyPr>
          <a:lstStyle/>
          <a:p>
            <a:pPr indent="0" lvl="0" marL="0" rtl="1" algn="r">
              <a:lnSpc>
                <a:spcPct val="115000"/>
              </a:lnSpc>
              <a:spcBef>
                <a:spcPts val="0"/>
              </a:spcBef>
              <a:spcAft>
                <a:spcPts val="0"/>
              </a:spcAft>
              <a:buSzPct val="100000"/>
              <a:buNone/>
            </a:pPr>
            <a:r>
              <a:rPr lang="en" sz="4800"/>
              <a:t>לא מחושב לפי כל הנתונים, אך יציב ואינו מושפע מתצפיות חריגות.</a:t>
            </a:r>
            <a:endParaRPr sz="4800"/>
          </a:p>
          <a:p>
            <a:pPr indent="0" lvl="0" marL="0" rtl="1" algn="r">
              <a:lnSpc>
                <a:spcPct val="115000"/>
              </a:lnSpc>
              <a:spcBef>
                <a:spcPts val="1200"/>
              </a:spcBef>
              <a:spcAft>
                <a:spcPts val="0"/>
              </a:spcAft>
              <a:buSzPct val="100000"/>
              <a:buNone/>
            </a:pPr>
            <a:r>
              <a:rPr lang="en" sz="4800"/>
              <a:t>ניתן לחישוב בכמותיים רציפים ובמשתנה סדר.</a:t>
            </a:r>
            <a:endParaRPr sz="4800"/>
          </a:p>
          <a:p>
            <a:pPr indent="0" lvl="0" marL="0" rtl="1" algn="r">
              <a:lnSpc>
                <a:spcPct val="115000"/>
              </a:lnSpc>
              <a:spcBef>
                <a:spcPts val="1200"/>
              </a:spcBef>
              <a:spcAft>
                <a:spcPts val="0"/>
              </a:spcAft>
              <a:buSzPct val="100000"/>
              <a:buNone/>
            </a:pPr>
            <a:r>
              <a:rPr lang="en" sz="4800"/>
              <a:t>נרצה לדווח במחקר עם בסיס נתונים עם תצפיות חריגות, התפלגות א-סימטרית.</a:t>
            </a:r>
            <a:endParaRPr sz="4800"/>
          </a:p>
          <a:p>
            <a:pPr indent="0" lvl="0" marL="0" rtl="1" algn="r">
              <a:lnSpc>
                <a:spcPct val="115000"/>
              </a:lnSpc>
              <a:spcBef>
                <a:spcPts val="1200"/>
              </a:spcBef>
              <a:spcAft>
                <a:spcPts val="1200"/>
              </a:spcAft>
              <a:buSzPts val="1200"/>
              <a:buNone/>
            </a:pPr>
            <a:r>
              <a:t/>
            </a:r>
            <a:endParaRPr/>
          </a:p>
        </p:txBody>
      </p:sp>
      <p:sp>
        <p:nvSpPr>
          <p:cNvPr id="565" name="Google Shape;565;p56"/>
          <p:cNvSpPr txBox="1"/>
          <p:nvPr>
            <p:ph type="title"/>
          </p:nvPr>
        </p:nvSpPr>
        <p:spPr>
          <a:xfrm>
            <a:off x="3207300" y="1241400"/>
            <a:ext cx="2808000" cy="755700"/>
          </a:xfrm>
          <a:prstGeom prst="rect">
            <a:avLst/>
          </a:prstGeom>
          <a:noFill/>
          <a:ln>
            <a:noFill/>
          </a:ln>
        </p:spPr>
        <p:txBody>
          <a:bodyPr anchorCtr="0" anchor="b" bIns="91425" lIns="91425" spcFirstLastPara="1" rIns="91425" wrap="square" tIns="91425">
            <a:normAutofit/>
          </a:bodyPr>
          <a:lstStyle/>
          <a:p>
            <a:pPr indent="0" lvl="0" marL="0" rtl="1" algn="ctr">
              <a:lnSpc>
                <a:spcPct val="100000"/>
              </a:lnSpc>
              <a:spcBef>
                <a:spcPts val="0"/>
              </a:spcBef>
              <a:spcAft>
                <a:spcPts val="0"/>
              </a:spcAft>
              <a:buSzPts val="2400"/>
              <a:buNone/>
            </a:pPr>
            <a:r>
              <a:rPr lang="en"/>
              <a:t>ממוצע</a:t>
            </a:r>
            <a:endParaRPr/>
          </a:p>
        </p:txBody>
      </p:sp>
      <p:sp>
        <p:nvSpPr>
          <p:cNvPr id="566" name="Google Shape;566;p56"/>
          <p:cNvSpPr txBox="1"/>
          <p:nvPr>
            <p:ph idx="1" type="body"/>
          </p:nvPr>
        </p:nvSpPr>
        <p:spPr>
          <a:xfrm>
            <a:off x="3207300" y="1999200"/>
            <a:ext cx="2808000" cy="1260300"/>
          </a:xfrm>
          <a:prstGeom prst="rect">
            <a:avLst/>
          </a:prstGeom>
          <a:noFill/>
          <a:ln>
            <a:noFill/>
          </a:ln>
        </p:spPr>
        <p:txBody>
          <a:bodyPr anchorCtr="0" anchor="t" bIns="91425" lIns="91425" spcFirstLastPara="1" rIns="91425" wrap="square" tIns="91425">
            <a:normAutofit fontScale="25000" lnSpcReduction="20000"/>
          </a:bodyPr>
          <a:lstStyle/>
          <a:p>
            <a:pPr indent="0" lvl="0" marL="0" rtl="1" algn="r">
              <a:lnSpc>
                <a:spcPct val="115000"/>
              </a:lnSpc>
              <a:spcBef>
                <a:spcPts val="0"/>
              </a:spcBef>
              <a:spcAft>
                <a:spcPts val="0"/>
              </a:spcAft>
              <a:buSzPct val="97541"/>
              <a:buNone/>
            </a:pPr>
            <a:r>
              <a:rPr lang="en" sz="4921"/>
              <a:t>מחושב על פני כל הנתונים, אך רגיש לתצפיות חריגות.</a:t>
            </a:r>
            <a:endParaRPr sz="4921"/>
          </a:p>
          <a:p>
            <a:pPr indent="0" lvl="0" marL="0" rtl="1" algn="r">
              <a:lnSpc>
                <a:spcPct val="115000"/>
              </a:lnSpc>
              <a:spcBef>
                <a:spcPts val="1200"/>
              </a:spcBef>
              <a:spcAft>
                <a:spcPts val="0"/>
              </a:spcAft>
              <a:buSzPct val="97541"/>
              <a:buNone/>
            </a:pPr>
            <a:r>
              <a:rPr lang="en" sz="4921"/>
              <a:t>ניתן לחישוב רק במשתנים כמותיים רציפים.</a:t>
            </a:r>
            <a:endParaRPr sz="4921"/>
          </a:p>
          <a:p>
            <a:pPr indent="0" lvl="0" marL="0" rtl="1" algn="r">
              <a:lnSpc>
                <a:spcPct val="115000"/>
              </a:lnSpc>
              <a:spcBef>
                <a:spcPts val="1200"/>
              </a:spcBef>
              <a:spcAft>
                <a:spcPts val="0"/>
              </a:spcAft>
              <a:buSzPct val="97541"/>
              <a:buNone/>
            </a:pPr>
            <a:r>
              <a:rPr lang="en" sz="4921"/>
              <a:t>נדווח עליו כשיש דרישה לכך.</a:t>
            </a:r>
            <a:endParaRPr sz="4921"/>
          </a:p>
          <a:p>
            <a:pPr indent="0" lvl="0" marL="0" rtl="1" algn="r">
              <a:lnSpc>
                <a:spcPct val="115000"/>
              </a:lnSpc>
              <a:spcBef>
                <a:spcPts val="1200"/>
              </a:spcBef>
              <a:spcAft>
                <a:spcPts val="0"/>
              </a:spcAft>
              <a:buSzPct val="97541"/>
              <a:buNone/>
            </a:pPr>
            <a:r>
              <a:rPr lang="en" sz="4921"/>
              <a:t>נדווח עליו ללא תצפית חריגה, התפלגות סימטרית.</a:t>
            </a:r>
            <a:endParaRPr sz="4921"/>
          </a:p>
          <a:p>
            <a:pPr indent="0" lvl="0" marL="0" rtl="1" algn="r">
              <a:lnSpc>
                <a:spcPct val="115000"/>
              </a:lnSpc>
              <a:spcBef>
                <a:spcPts val="1200"/>
              </a:spcBef>
              <a:spcAft>
                <a:spcPts val="1200"/>
              </a:spcAft>
              <a:buSzPts val="1200"/>
              <a:buNone/>
            </a:pPr>
            <a:r>
              <a:t/>
            </a:r>
            <a:endParaRPr/>
          </a:p>
        </p:txBody>
      </p:sp>
      <p:sp>
        <p:nvSpPr>
          <p:cNvPr id="567" name="Google Shape;567;p56"/>
          <p:cNvSpPr txBox="1"/>
          <p:nvPr>
            <p:ph type="title"/>
          </p:nvPr>
        </p:nvSpPr>
        <p:spPr>
          <a:xfrm>
            <a:off x="6179100" y="1546200"/>
            <a:ext cx="2808000" cy="755700"/>
          </a:xfrm>
          <a:prstGeom prst="rect">
            <a:avLst/>
          </a:prstGeom>
          <a:noFill/>
          <a:ln>
            <a:noFill/>
          </a:ln>
        </p:spPr>
        <p:txBody>
          <a:bodyPr anchorCtr="0" anchor="b" bIns="91425" lIns="91425" spcFirstLastPara="1" rIns="91425" wrap="square" tIns="91425">
            <a:normAutofit/>
          </a:bodyPr>
          <a:lstStyle/>
          <a:p>
            <a:pPr indent="0" lvl="0" marL="0" rtl="1" algn="ctr">
              <a:lnSpc>
                <a:spcPct val="100000"/>
              </a:lnSpc>
              <a:spcBef>
                <a:spcPts val="0"/>
              </a:spcBef>
              <a:spcAft>
                <a:spcPts val="0"/>
              </a:spcAft>
              <a:buSzPts val="2400"/>
              <a:buNone/>
            </a:pPr>
            <a:r>
              <a:rPr lang="en"/>
              <a:t>שכיח</a:t>
            </a:r>
            <a:endParaRPr/>
          </a:p>
        </p:txBody>
      </p:sp>
      <p:sp>
        <p:nvSpPr>
          <p:cNvPr id="568" name="Google Shape;568;p56"/>
          <p:cNvSpPr txBox="1"/>
          <p:nvPr>
            <p:ph idx="1" type="body"/>
          </p:nvPr>
        </p:nvSpPr>
        <p:spPr>
          <a:xfrm>
            <a:off x="6179100" y="2304000"/>
            <a:ext cx="2808000" cy="1053900"/>
          </a:xfrm>
          <a:prstGeom prst="rect">
            <a:avLst/>
          </a:prstGeom>
          <a:noFill/>
          <a:ln>
            <a:noFill/>
          </a:ln>
        </p:spPr>
        <p:txBody>
          <a:bodyPr anchorCtr="0" anchor="t" bIns="91425" lIns="91425" spcFirstLastPara="1" rIns="91425" wrap="square" tIns="91425">
            <a:normAutofit fontScale="25000" lnSpcReduction="20000"/>
          </a:bodyPr>
          <a:lstStyle/>
          <a:p>
            <a:pPr indent="0" lvl="0" marL="0" rtl="1" algn="r">
              <a:lnSpc>
                <a:spcPct val="115000"/>
              </a:lnSpc>
              <a:spcBef>
                <a:spcPts val="0"/>
              </a:spcBef>
              <a:spcAft>
                <a:spcPts val="0"/>
              </a:spcAft>
              <a:buSzPct val="100000"/>
              <a:buNone/>
            </a:pPr>
            <a:r>
              <a:rPr lang="en" sz="4800"/>
              <a:t>מושפע מאוד מכל שינוי קטן בשכיחות. פחות יציב מכולם.</a:t>
            </a:r>
            <a:endParaRPr sz="4800"/>
          </a:p>
          <a:p>
            <a:pPr indent="0" lvl="0" marL="0" rtl="1" algn="r">
              <a:lnSpc>
                <a:spcPct val="115000"/>
              </a:lnSpc>
              <a:spcBef>
                <a:spcPts val="1200"/>
              </a:spcBef>
              <a:spcAft>
                <a:spcPts val="0"/>
              </a:spcAft>
              <a:buSzPct val="100000"/>
              <a:buNone/>
            </a:pPr>
            <a:r>
              <a:rPr lang="en" sz="4800"/>
              <a:t>נתונים קטגוריאליים, לדוגמא מה סוג הקורנפלקס הפופולרי בקרב בני נוער?</a:t>
            </a:r>
            <a:endParaRPr sz="4800"/>
          </a:p>
          <a:p>
            <a:pPr indent="0" lvl="0" marL="0" rtl="1" algn="r">
              <a:lnSpc>
                <a:spcPct val="115000"/>
              </a:lnSpc>
              <a:spcBef>
                <a:spcPts val="1200"/>
              </a:spcBef>
              <a:spcAft>
                <a:spcPts val="1200"/>
              </a:spcAft>
              <a:buSzPts val="1200"/>
              <a:buNone/>
            </a:pPr>
            <a:r>
              <a:t/>
            </a:r>
            <a:endParaRPr/>
          </a:p>
        </p:txBody>
      </p:sp>
      <p:sp>
        <p:nvSpPr>
          <p:cNvPr id="569" name="Google Shape;569;p56"/>
          <p:cNvSpPr txBox="1"/>
          <p:nvPr>
            <p:ph type="title"/>
          </p:nvPr>
        </p:nvSpPr>
        <p:spPr>
          <a:xfrm>
            <a:off x="387900" y="445025"/>
            <a:ext cx="8520600" cy="572700"/>
          </a:xfrm>
          <a:prstGeom prst="rect">
            <a:avLst/>
          </a:prstGeom>
          <a:noFill/>
          <a:ln>
            <a:noFill/>
          </a:ln>
        </p:spPr>
        <p:txBody>
          <a:bodyPr anchorCtr="0" anchor="b" bIns="91425" lIns="91425" spcFirstLastPara="1" rIns="91425" wrap="square" tIns="91425">
            <a:noAutofit/>
          </a:bodyPr>
          <a:lstStyle/>
          <a:p>
            <a:pPr indent="0" lvl="0" marL="0" rtl="1" algn="ctr">
              <a:lnSpc>
                <a:spcPct val="100000"/>
              </a:lnSpc>
              <a:spcBef>
                <a:spcPts val="0"/>
              </a:spcBef>
              <a:spcAft>
                <a:spcPts val="0"/>
              </a:spcAft>
              <a:buSzPts val="2400"/>
              <a:buNone/>
            </a:pPr>
            <a:r>
              <a:rPr lang="en" sz="2600"/>
              <a:t>לסיכום</a:t>
            </a:r>
            <a:endParaRPr sz="2600"/>
          </a:p>
        </p:txBody>
      </p:sp>
      <p:pic>
        <p:nvPicPr>
          <p:cNvPr descr="C:\Users\User\Desktop\מגמה\שיווק המגמה\עיצוב לוגו וסלוגן\logo.gif" id="570" name="Google Shape;570;p56"/>
          <p:cNvPicPr preferRelativeResize="0"/>
          <p:nvPr/>
        </p:nvPicPr>
        <p:blipFill rotWithShape="1">
          <a:blip r:embed="rId3">
            <a:alphaModFix/>
          </a:blip>
          <a:srcRect b="0" l="0" r="0" t="0"/>
          <a:stretch/>
        </p:blipFill>
        <p:spPr>
          <a:xfrm>
            <a:off x="250825" y="86915"/>
            <a:ext cx="1538288" cy="1134665"/>
          </a:xfrm>
          <a:prstGeom prst="rect">
            <a:avLst/>
          </a:prstGeom>
          <a:noFill/>
          <a:ln>
            <a:noFill/>
          </a:ln>
        </p:spPr>
      </p:pic>
      <p:sp>
        <p:nvSpPr>
          <p:cNvPr id="571" name="Google Shape;571;p56"/>
          <p:cNvSpPr/>
          <p:nvPr/>
        </p:nvSpPr>
        <p:spPr>
          <a:xfrm rot="-5400000">
            <a:off x="6134700" y="1910288"/>
            <a:ext cx="24600" cy="5840400"/>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72" name="Google Shape;572;p56"/>
          <p:cNvSpPr txBox="1"/>
          <p:nvPr/>
        </p:nvSpPr>
        <p:spPr>
          <a:xfrm rot="-5400000">
            <a:off x="4623750" y="502894"/>
            <a:ext cx="34500" cy="8852400"/>
          </a:xfrm>
          <a:prstGeom prst="rect">
            <a:avLst/>
          </a:prstGeom>
          <a:solidFill>
            <a:srgbClr val="FFCC0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5"/>
                                        </p:tgtEl>
                                        <p:attrNameLst>
                                          <p:attrName>style.visibility</p:attrName>
                                        </p:attrNameLst>
                                      </p:cBhvr>
                                      <p:to>
                                        <p:strVal val="visible"/>
                                      </p:to>
                                    </p:set>
                                    <p:animEffect filter="fade" transition="in">
                                      <p:cBhvr>
                                        <p:cTn dur="1000"/>
                                        <p:tgtEl>
                                          <p:spTgt spid="565"/>
                                        </p:tgtEl>
                                      </p:cBhvr>
                                    </p:animEffect>
                                  </p:childTnLst>
                                </p:cTn>
                              </p:par>
                              <p:par>
                                <p:cTn fill="hold" nodeType="withEffect" presetClass="entr" presetID="10" presetSubtype="0">
                                  <p:stCondLst>
                                    <p:cond delay="0"/>
                                  </p:stCondLst>
                                  <p:childTnLst>
                                    <p:set>
                                      <p:cBhvr>
                                        <p:cTn dur="1" fill="hold">
                                          <p:stCondLst>
                                            <p:cond delay="0"/>
                                          </p:stCondLst>
                                        </p:cTn>
                                        <p:tgtEl>
                                          <p:spTgt spid="566"/>
                                        </p:tgtEl>
                                        <p:attrNameLst>
                                          <p:attrName>style.visibility</p:attrName>
                                        </p:attrNameLst>
                                      </p:cBhvr>
                                      <p:to>
                                        <p:strVal val="visible"/>
                                      </p:to>
                                    </p:set>
                                    <p:animEffect filter="fade" transition="in">
                                      <p:cBhvr>
                                        <p:cTn dur="1000"/>
                                        <p:tgtEl>
                                          <p:spTgt spid="5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3"/>
                                        </p:tgtEl>
                                        <p:attrNameLst>
                                          <p:attrName>style.visibility</p:attrName>
                                        </p:attrNameLst>
                                      </p:cBhvr>
                                      <p:to>
                                        <p:strVal val="visible"/>
                                      </p:to>
                                    </p:set>
                                    <p:animEffect filter="fade" transition="in">
                                      <p:cBhvr>
                                        <p:cTn dur="1000"/>
                                        <p:tgtEl>
                                          <p:spTgt spid="563"/>
                                        </p:tgtEl>
                                      </p:cBhvr>
                                    </p:animEffect>
                                  </p:childTnLst>
                                </p:cTn>
                              </p:par>
                              <p:par>
                                <p:cTn fill="hold" nodeType="withEffect" presetClass="entr" presetID="10" presetSubtype="0">
                                  <p:stCondLst>
                                    <p:cond delay="0"/>
                                  </p:stCondLst>
                                  <p:childTnLst>
                                    <p:set>
                                      <p:cBhvr>
                                        <p:cTn dur="1" fill="hold">
                                          <p:stCondLst>
                                            <p:cond delay="0"/>
                                          </p:stCondLst>
                                        </p:cTn>
                                        <p:tgtEl>
                                          <p:spTgt spid="564"/>
                                        </p:tgtEl>
                                        <p:attrNameLst>
                                          <p:attrName>style.visibility</p:attrName>
                                        </p:attrNameLst>
                                      </p:cBhvr>
                                      <p:to>
                                        <p:strVal val="visible"/>
                                      </p:to>
                                    </p:set>
                                    <p:animEffect filter="fade" transition="in">
                                      <p:cBhvr>
                                        <p:cTn dur="1000"/>
                                        <p:tgtEl>
                                          <p:spTgt spid="5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7"/>
                                        </p:tgtEl>
                                        <p:attrNameLst>
                                          <p:attrName>style.visibility</p:attrName>
                                        </p:attrNameLst>
                                      </p:cBhvr>
                                      <p:to>
                                        <p:strVal val="visible"/>
                                      </p:to>
                                    </p:set>
                                    <p:animEffect filter="fade" transition="in">
                                      <p:cBhvr>
                                        <p:cTn dur="1000"/>
                                        <p:tgtEl>
                                          <p:spTgt spid="567"/>
                                        </p:tgtEl>
                                      </p:cBhvr>
                                    </p:animEffect>
                                  </p:childTnLst>
                                </p:cTn>
                              </p:par>
                              <p:par>
                                <p:cTn fill="hold" nodeType="withEffect" presetClass="entr" presetID="10" presetSubtype="0">
                                  <p:stCondLst>
                                    <p:cond delay="0"/>
                                  </p:stCondLst>
                                  <p:childTnLst>
                                    <p:set>
                                      <p:cBhvr>
                                        <p:cTn dur="1" fill="hold">
                                          <p:stCondLst>
                                            <p:cond delay="0"/>
                                          </p:stCondLst>
                                        </p:cTn>
                                        <p:tgtEl>
                                          <p:spTgt spid="568"/>
                                        </p:tgtEl>
                                        <p:attrNameLst>
                                          <p:attrName>style.visibility</p:attrName>
                                        </p:attrNameLst>
                                      </p:cBhvr>
                                      <p:to>
                                        <p:strVal val="visible"/>
                                      </p:to>
                                    </p:set>
                                    <p:animEffect filter="fade" transition="in">
                                      <p:cBhvr>
                                        <p:cTn dur="1000"/>
                                        <p:tgtEl>
                                          <p:spTgt spid="5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57"/>
          <p:cNvSpPr txBox="1"/>
          <p:nvPr>
            <p:ph type="title"/>
          </p:nvPr>
        </p:nvSpPr>
        <p:spPr>
          <a:xfrm>
            <a:off x="311700" y="267300"/>
            <a:ext cx="8520600" cy="572700"/>
          </a:xfrm>
          <a:prstGeom prst="rect">
            <a:avLst/>
          </a:prstGeom>
          <a:noFill/>
          <a:ln>
            <a:noFill/>
          </a:ln>
        </p:spPr>
        <p:txBody>
          <a:bodyPr anchorCtr="0" anchor="t" bIns="91425" lIns="91425" spcFirstLastPara="1" rIns="91425" wrap="square" tIns="91425">
            <a:normAutofit fontScale="90000"/>
          </a:bodyPr>
          <a:lstStyle/>
          <a:p>
            <a:pPr indent="0" lvl="0" marL="0" rtl="1" algn="ctr">
              <a:lnSpc>
                <a:spcPct val="100000"/>
              </a:lnSpc>
              <a:spcBef>
                <a:spcPts val="0"/>
              </a:spcBef>
              <a:spcAft>
                <a:spcPts val="0"/>
              </a:spcAft>
              <a:buSzPct val="111111"/>
              <a:buNone/>
            </a:pPr>
            <a:r>
              <a:rPr lang="en"/>
              <a:t>סרטון + תרגול</a:t>
            </a:r>
            <a:endParaRPr/>
          </a:p>
        </p:txBody>
      </p:sp>
      <p:sp>
        <p:nvSpPr>
          <p:cNvPr id="578" name="Google Shape;578;p57"/>
          <p:cNvSpPr/>
          <p:nvPr/>
        </p:nvSpPr>
        <p:spPr>
          <a:xfrm>
            <a:off x="606350" y="840000"/>
            <a:ext cx="7809300" cy="384345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1" algn="r">
              <a:lnSpc>
                <a:spcPct val="150000"/>
              </a:lnSpc>
              <a:spcBef>
                <a:spcPts val="0"/>
              </a:spcBef>
              <a:spcAft>
                <a:spcPts val="0"/>
              </a:spcAft>
              <a:buClr>
                <a:srgbClr val="000000"/>
              </a:buClr>
              <a:buSzPts val="1400"/>
              <a:buFont typeface="Arial"/>
              <a:buNone/>
            </a:pPr>
            <a:r>
              <a:rPr b="0" i="0" lang="en" sz="1400" u="none" cap="none" strike="noStrike">
                <a:solidFill>
                  <a:srgbClr val="1155CC"/>
                </a:solidFill>
                <a:latin typeface="Arial"/>
                <a:ea typeface="Arial"/>
                <a:cs typeface="Arial"/>
                <a:sym typeface="Arial"/>
              </a:rPr>
              <a:t>סרטון</a:t>
            </a:r>
            <a:r>
              <a:rPr b="0" i="0" lang="en" sz="1400" u="none" cap="none" strike="noStrike">
                <a:solidFill>
                  <a:srgbClr val="000000"/>
                </a:solidFill>
                <a:latin typeface="Arial"/>
                <a:ea typeface="Arial"/>
                <a:cs typeface="Arial"/>
                <a:sym typeface="Arial"/>
              </a:rPr>
              <a:t>: </a:t>
            </a:r>
            <a:r>
              <a:rPr b="0" i="0" lang="en" sz="1400" u="sng" cap="none" strike="noStrike">
                <a:solidFill>
                  <a:schemeClr val="hlink"/>
                </a:solidFill>
                <a:latin typeface="Arial"/>
                <a:ea typeface="Arial"/>
                <a:cs typeface="Arial"/>
                <a:sym typeface="Arial"/>
                <a:hlinkClick r:id="rId3"/>
              </a:rPr>
              <a:t>התפלגויות ומדדי מיקום</a:t>
            </a:r>
            <a:r>
              <a:rPr b="0" i="0" lang="en" sz="1400" u="none" cap="none" strike="noStrike">
                <a:solidFill>
                  <a:srgbClr val="0097A7"/>
                </a:solidFill>
                <a:latin typeface="Arial"/>
                <a:ea typeface="Arial"/>
                <a:cs typeface="Arial"/>
                <a:sym typeface="Arial"/>
              </a:rPr>
              <a:t>, </a:t>
            </a:r>
            <a:r>
              <a:rPr b="0" i="0" lang="en" sz="1400" u="sng" cap="none" strike="noStrike">
                <a:solidFill>
                  <a:schemeClr val="hlink"/>
                </a:solidFill>
                <a:latin typeface="Arial"/>
                <a:ea typeface="Arial"/>
                <a:cs typeface="Arial"/>
                <a:sym typeface="Arial"/>
                <a:hlinkClick r:id="rId4"/>
              </a:rPr>
              <a:t>התפלגויות, מיקום, פיזור והזזת ערכים</a:t>
            </a:r>
            <a:endParaRPr b="0" i="0" sz="1400" u="sng" cap="none" strike="noStrike">
              <a:solidFill>
                <a:srgbClr val="0097A7"/>
              </a:solidFill>
              <a:latin typeface="Arial"/>
              <a:ea typeface="Arial"/>
              <a:cs typeface="Arial"/>
              <a:sym typeface="Arial"/>
            </a:endParaRPr>
          </a:p>
          <a:p>
            <a:pPr indent="0" lvl="0" marL="0" marR="0" rtl="1" algn="r">
              <a:lnSpc>
                <a:spcPct val="150000"/>
              </a:lnSpc>
              <a:spcBef>
                <a:spcPts val="600"/>
              </a:spcBef>
              <a:spcAft>
                <a:spcPts val="0"/>
              </a:spcAft>
              <a:buClr>
                <a:srgbClr val="000000"/>
              </a:buClr>
              <a:buSzPts val="1400"/>
              <a:buFont typeface="Arial"/>
              <a:buNone/>
            </a:pPr>
            <a:r>
              <a:rPr b="0" i="0" lang="en" sz="1400" u="sng" cap="none" strike="noStrike">
                <a:solidFill>
                  <a:schemeClr val="hlink"/>
                </a:solidFill>
                <a:latin typeface="Arial"/>
                <a:ea typeface="Arial"/>
                <a:cs typeface="Arial"/>
                <a:sym typeface="Arial"/>
                <a:hlinkClick r:id="rId5"/>
              </a:rPr>
              <a:t>https://www.khanacademy.org/math/statistics-probability/summarizing-quantitative-data</a:t>
            </a:r>
            <a:endParaRPr b="0" i="0" sz="1400" u="none" cap="none" strike="noStrike">
              <a:solidFill>
                <a:schemeClr val="dk1"/>
              </a:solidFill>
              <a:latin typeface="Arial"/>
              <a:ea typeface="Arial"/>
              <a:cs typeface="Arial"/>
              <a:sym typeface="Arial"/>
            </a:endParaRPr>
          </a:p>
          <a:p>
            <a:pPr indent="0" lvl="0" marL="0" marR="0" rtl="1" algn="r">
              <a:lnSpc>
                <a:spcPct val="15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ממוצע וחציון - חישוב</a:t>
            </a:r>
            <a:endParaRPr b="1" i="0" sz="1400" u="none" cap="none" strike="noStrike">
              <a:solidFill>
                <a:schemeClr val="dk1"/>
              </a:solidFill>
              <a:latin typeface="Arial"/>
              <a:ea typeface="Arial"/>
              <a:cs typeface="Arial"/>
              <a:sym typeface="Arial"/>
            </a:endParaRPr>
          </a:p>
          <a:p>
            <a:pPr indent="-317500" lvl="0" marL="457200" marR="0" rtl="1" algn="r">
              <a:lnSpc>
                <a:spcPct val="150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שלושה תרגילים, תרגיל ראשון עם 7 שאלות, שניים אחרים עם 4 שאלות בפרק Measuring center in quantitative data</a:t>
            </a:r>
            <a:endParaRPr b="0" i="0" sz="1400" u="none" cap="none" strike="noStrike">
              <a:solidFill>
                <a:schemeClr val="dk1"/>
              </a:solidFill>
              <a:latin typeface="Arial"/>
              <a:ea typeface="Arial"/>
              <a:cs typeface="Arial"/>
              <a:sym typeface="Arial"/>
            </a:endParaRPr>
          </a:p>
          <a:p>
            <a:pPr indent="-317500" lvl="0" marL="457200" marR="0" rtl="1" algn="r">
              <a:lnSpc>
                <a:spcPct val="150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בוחן 1 Quiz </a:t>
            </a:r>
            <a:endParaRPr b="0" i="0" sz="1400" u="none" cap="none" strike="noStrike">
              <a:solidFill>
                <a:schemeClr val="dk1"/>
              </a:solidFill>
              <a:latin typeface="Arial"/>
              <a:ea typeface="Arial"/>
              <a:cs typeface="Arial"/>
              <a:sym typeface="Arial"/>
            </a:endParaRPr>
          </a:p>
          <a:p>
            <a:pPr indent="0" lvl="0" marL="0" marR="0" rtl="1" algn="r">
              <a:lnSpc>
                <a:spcPct val="15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ממוצע וחציון - תצוגה גרפית והזזה של תצפיות</a:t>
            </a:r>
            <a:endParaRPr b="1" i="0" sz="1400" u="none" cap="none" strike="noStrike">
              <a:solidFill>
                <a:schemeClr val="dk1"/>
              </a:solidFill>
              <a:latin typeface="Arial"/>
              <a:ea typeface="Arial"/>
              <a:cs typeface="Arial"/>
              <a:sym typeface="Arial"/>
            </a:endParaRPr>
          </a:p>
          <a:p>
            <a:pPr indent="-317500" lvl="0" marL="457200" marR="0" rtl="1" algn="r">
              <a:lnSpc>
                <a:spcPct val="150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שלושה תרגילים ראשונים, עם 4 שאלות בכל תרגיל,  פרק More on mean and median</a:t>
            </a:r>
            <a:endParaRPr b="0" i="0" sz="1400" u="none" cap="none" strike="noStrike">
              <a:solidFill>
                <a:schemeClr val="dk1"/>
              </a:solidFill>
              <a:latin typeface="Arial"/>
              <a:ea typeface="Arial"/>
              <a:cs typeface="Arial"/>
              <a:sym typeface="Arial"/>
            </a:endParaRPr>
          </a:p>
          <a:p>
            <a:pPr indent="0" lvl="0" marL="0" marR="0" rtl="1" algn="r">
              <a:lnSpc>
                <a:spcPct val="150000"/>
              </a:lnSpc>
              <a:spcBef>
                <a:spcPts val="0"/>
              </a:spcBef>
              <a:spcAft>
                <a:spcPts val="0"/>
              </a:spcAft>
              <a:buClr>
                <a:srgbClr val="000000"/>
              </a:buClr>
              <a:buSzPts val="1400"/>
              <a:buFont typeface="Arial"/>
              <a:buNone/>
            </a:pPr>
            <a:r>
              <a:rPr b="0" i="0" lang="en" sz="1400" u="sng" cap="none" strike="noStrike">
                <a:solidFill>
                  <a:schemeClr val="hlink"/>
                </a:solidFill>
                <a:latin typeface="Arial"/>
                <a:ea typeface="Arial"/>
                <a:cs typeface="Arial"/>
                <a:sym typeface="Arial"/>
                <a:hlinkClick r:id="rId6"/>
              </a:rPr>
              <a:t>https://www.khanacademy.org/math/probability/xa88397b6:display-quantitative</a:t>
            </a:r>
            <a:endParaRPr b="0" i="0" sz="1400" u="none" cap="none" strike="noStrike">
              <a:solidFill>
                <a:schemeClr val="dk1"/>
              </a:solidFill>
              <a:latin typeface="Arial"/>
              <a:ea typeface="Arial"/>
              <a:cs typeface="Arial"/>
              <a:sym typeface="Arial"/>
            </a:endParaRPr>
          </a:p>
          <a:p>
            <a:pPr indent="0" lvl="0" marL="0" marR="0" rtl="1" algn="r">
              <a:lnSpc>
                <a:spcPct val="15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ממוצע וחציון - חישוב ומיקום בהיסטוגרמה</a:t>
            </a:r>
            <a:endParaRPr b="1" i="0" sz="1400" u="none" cap="none" strike="noStrike">
              <a:solidFill>
                <a:schemeClr val="dk1"/>
              </a:solidFill>
              <a:latin typeface="Arial"/>
              <a:ea typeface="Arial"/>
              <a:cs typeface="Arial"/>
              <a:sym typeface="Arial"/>
            </a:endParaRPr>
          </a:p>
          <a:p>
            <a:pPr indent="-317500" lvl="0" marL="457200" marR="0" rtl="1" algn="r">
              <a:lnSpc>
                <a:spcPct val="150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שני תרגילים,  כל אחד עם 4 שאלות בפרק Mean and median in data displays</a:t>
            </a:r>
            <a:endParaRPr b="0" i="0" sz="1400" u="none" cap="none" strike="noStrike">
              <a:solidFill>
                <a:schemeClr val="dk1"/>
              </a:solidFill>
              <a:latin typeface="Arial"/>
              <a:ea typeface="Arial"/>
              <a:cs typeface="Arial"/>
              <a:sym typeface="Arial"/>
            </a:endParaRPr>
          </a:p>
        </p:txBody>
      </p:sp>
      <p:pic>
        <p:nvPicPr>
          <p:cNvPr descr="C:\Users\User\Desktop\מגמה\שיווק המגמה\עיצוב לוגו וסלוגן\logo.gif" id="579" name="Google Shape;579;p57"/>
          <p:cNvPicPr preferRelativeResize="0"/>
          <p:nvPr/>
        </p:nvPicPr>
        <p:blipFill rotWithShape="1">
          <a:blip r:embed="rId7">
            <a:alphaModFix/>
          </a:blip>
          <a:srcRect b="0" l="0" r="0" t="0"/>
          <a:stretch/>
        </p:blipFill>
        <p:spPr>
          <a:xfrm>
            <a:off x="250825" y="86915"/>
            <a:ext cx="1538288" cy="1134665"/>
          </a:xfrm>
          <a:prstGeom prst="rect">
            <a:avLst/>
          </a:prstGeom>
          <a:noFill/>
          <a:ln>
            <a:noFill/>
          </a:ln>
        </p:spPr>
      </p:pic>
      <p:sp>
        <p:nvSpPr>
          <p:cNvPr id="580" name="Google Shape;580;p57"/>
          <p:cNvSpPr/>
          <p:nvPr/>
        </p:nvSpPr>
        <p:spPr>
          <a:xfrm rot="-5400000">
            <a:off x="6134700" y="1910288"/>
            <a:ext cx="24600" cy="5840400"/>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81" name="Google Shape;581;p57"/>
          <p:cNvSpPr txBox="1"/>
          <p:nvPr/>
        </p:nvSpPr>
        <p:spPr>
          <a:xfrm rot="-5400000">
            <a:off x="4623750" y="502894"/>
            <a:ext cx="34500" cy="8852400"/>
          </a:xfrm>
          <a:prstGeom prst="rect">
            <a:avLst/>
          </a:prstGeom>
          <a:solidFill>
            <a:srgbClr val="FFCC0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pic>
        <p:nvPicPr>
          <p:cNvPr id="586" name="Google Shape;586;p58"/>
          <p:cNvPicPr preferRelativeResize="0"/>
          <p:nvPr/>
        </p:nvPicPr>
        <p:blipFill rotWithShape="1">
          <a:blip r:embed="rId3">
            <a:alphaModFix/>
          </a:blip>
          <a:srcRect b="0" l="0" r="0" t="0"/>
          <a:stretch/>
        </p:blipFill>
        <p:spPr>
          <a:xfrm>
            <a:off x="1986875" y="761450"/>
            <a:ext cx="3143576" cy="3143576"/>
          </a:xfrm>
          <a:prstGeom prst="rect">
            <a:avLst/>
          </a:prstGeom>
          <a:noFill/>
          <a:ln>
            <a:noFill/>
          </a:ln>
        </p:spPr>
      </p:pic>
      <p:sp>
        <p:nvSpPr>
          <p:cNvPr id="587" name="Google Shape;587;p58"/>
          <p:cNvSpPr txBox="1"/>
          <p:nvPr>
            <p:ph idx="1" type="body"/>
          </p:nvPr>
        </p:nvSpPr>
        <p:spPr>
          <a:xfrm>
            <a:off x="2091363" y="1549475"/>
            <a:ext cx="3401700" cy="1567500"/>
          </a:xfrm>
          <a:prstGeom prst="rect">
            <a:avLst/>
          </a:prstGeom>
          <a:noFill/>
          <a:ln>
            <a:noFill/>
          </a:ln>
        </p:spPr>
        <p:txBody>
          <a:bodyPr anchorCtr="0" anchor="t" bIns="91425" lIns="91425" spcFirstLastPara="1" rIns="91425" wrap="square" tIns="91425">
            <a:normAutofit/>
          </a:bodyPr>
          <a:lstStyle/>
          <a:p>
            <a:pPr indent="0" lvl="0" marL="914400" marR="0" rtl="1" algn="ctr">
              <a:lnSpc>
                <a:spcPct val="150000"/>
              </a:lnSpc>
              <a:spcBef>
                <a:spcPts val="0"/>
              </a:spcBef>
              <a:spcAft>
                <a:spcPts val="0"/>
              </a:spcAft>
              <a:buSzPts val="1800"/>
              <a:buNone/>
            </a:pPr>
            <a:r>
              <a:rPr lang="en" sz="2600" u="sng">
                <a:solidFill>
                  <a:schemeClr val="hlink"/>
                </a:solidFill>
                <a:latin typeface="Comic Sans MS"/>
                <a:ea typeface="Comic Sans MS"/>
                <a:cs typeface="Comic Sans MS"/>
                <a:sym typeface="Comic Sans MS"/>
                <a:hlinkClick r:id="rId4"/>
              </a:rPr>
              <a:t>סקר</a:t>
            </a:r>
            <a:endParaRPr sz="2600">
              <a:solidFill>
                <a:schemeClr val="dk1"/>
              </a:solidFill>
              <a:latin typeface="Comic Sans MS"/>
              <a:ea typeface="Comic Sans MS"/>
              <a:cs typeface="Comic Sans MS"/>
              <a:sym typeface="Comic Sans MS"/>
            </a:endParaRPr>
          </a:p>
        </p:txBody>
      </p:sp>
      <p:pic>
        <p:nvPicPr>
          <p:cNvPr id="588" name="Google Shape;588;p58"/>
          <p:cNvPicPr preferRelativeResize="0"/>
          <p:nvPr/>
        </p:nvPicPr>
        <p:blipFill rotWithShape="1">
          <a:blip r:embed="rId5">
            <a:alphaModFix/>
          </a:blip>
          <a:srcRect b="0" l="0" r="0" t="0"/>
          <a:stretch/>
        </p:blipFill>
        <p:spPr>
          <a:xfrm>
            <a:off x="7498350" y="366700"/>
            <a:ext cx="963949" cy="1363274"/>
          </a:xfrm>
          <a:prstGeom prst="rect">
            <a:avLst/>
          </a:prstGeom>
          <a:noFill/>
          <a:ln>
            <a:noFill/>
          </a:ln>
        </p:spPr>
      </p:pic>
      <p:pic>
        <p:nvPicPr>
          <p:cNvPr descr="C:\Users\User\Desktop\מגמה\שיווק המגמה\עיצוב לוגו וסלוגן\logo.gif" id="589" name="Google Shape;589;p58"/>
          <p:cNvPicPr preferRelativeResize="0"/>
          <p:nvPr/>
        </p:nvPicPr>
        <p:blipFill rotWithShape="1">
          <a:blip r:embed="rId6">
            <a:alphaModFix/>
          </a:blip>
          <a:srcRect b="0" l="0" r="0" t="0"/>
          <a:stretch/>
        </p:blipFill>
        <p:spPr>
          <a:xfrm>
            <a:off x="250825" y="86915"/>
            <a:ext cx="1538288" cy="1134665"/>
          </a:xfrm>
          <a:prstGeom prst="rect">
            <a:avLst/>
          </a:prstGeom>
          <a:noFill/>
          <a:ln>
            <a:noFill/>
          </a:ln>
        </p:spPr>
      </p:pic>
      <p:sp>
        <p:nvSpPr>
          <p:cNvPr id="590" name="Google Shape;590;p58"/>
          <p:cNvSpPr/>
          <p:nvPr/>
        </p:nvSpPr>
        <p:spPr>
          <a:xfrm rot="-5400000">
            <a:off x="6134700" y="1910288"/>
            <a:ext cx="24600" cy="5840400"/>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91" name="Google Shape;591;p58"/>
          <p:cNvSpPr txBox="1"/>
          <p:nvPr/>
        </p:nvSpPr>
        <p:spPr>
          <a:xfrm rot="-5400000">
            <a:off x="4623750" y="502894"/>
            <a:ext cx="34500" cy="8852400"/>
          </a:xfrm>
          <a:prstGeom prst="rect">
            <a:avLst/>
          </a:prstGeom>
          <a:solidFill>
            <a:srgbClr val="FFCC0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59"/>
          <p:cNvSpPr txBox="1"/>
          <p:nvPr>
            <p:ph idx="4294967295" type="title"/>
          </p:nvPr>
        </p:nvSpPr>
        <p:spPr>
          <a:xfrm>
            <a:off x="311700" y="292625"/>
            <a:ext cx="8520600" cy="572700"/>
          </a:xfrm>
          <a:prstGeom prst="rect">
            <a:avLst/>
          </a:prstGeom>
          <a:noFill/>
          <a:ln>
            <a:noFill/>
          </a:ln>
        </p:spPr>
        <p:txBody>
          <a:bodyPr anchorCtr="0" anchor="t" bIns="91425" lIns="91425" spcFirstLastPara="1" rIns="91425" wrap="square" tIns="91425">
            <a:normAutofit fontScale="90000"/>
          </a:bodyPr>
          <a:lstStyle/>
          <a:p>
            <a:pPr indent="0" lvl="0" marL="0" rtl="1" algn="ctr">
              <a:lnSpc>
                <a:spcPct val="100000"/>
              </a:lnSpc>
              <a:spcBef>
                <a:spcPts val="0"/>
              </a:spcBef>
              <a:spcAft>
                <a:spcPts val="0"/>
              </a:spcAft>
              <a:buSzPct val="111111"/>
              <a:buNone/>
            </a:pPr>
            <a:r>
              <a:rPr lang="en"/>
              <a:t>תרגול</a:t>
            </a:r>
            <a:endParaRPr/>
          </a:p>
        </p:txBody>
      </p:sp>
      <p:sp>
        <p:nvSpPr>
          <p:cNvPr id="597" name="Google Shape;597;p59"/>
          <p:cNvSpPr txBox="1"/>
          <p:nvPr/>
        </p:nvSpPr>
        <p:spPr>
          <a:xfrm>
            <a:off x="792400" y="1020475"/>
            <a:ext cx="7634400" cy="3606085"/>
          </a:xfrm>
          <a:prstGeom prst="rect">
            <a:avLst/>
          </a:prstGeom>
          <a:noFill/>
          <a:ln>
            <a:noFill/>
          </a:ln>
        </p:spPr>
        <p:txBody>
          <a:bodyPr anchorCtr="0" anchor="t" bIns="91425" lIns="91425" spcFirstLastPara="1" rIns="91425" wrap="square" tIns="91425">
            <a:spAutoFit/>
          </a:bodyPr>
          <a:lstStyle/>
          <a:p>
            <a:pPr indent="-317500" lvl="0" marL="457200" marR="0" rtl="1" algn="r">
              <a:lnSpc>
                <a:spcPct val="150000"/>
              </a:lnSpc>
              <a:spcBef>
                <a:spcPts val="1000"/>
              </a:spcBef>
              <a:spcAft>
                <a:spcPts val="0"/>
              </a:spcAft>
              <a:buClr>
                <a:srgbClr val="000000"/>
              </a:buClr>
              <a:buSzPts val="1400"/>
              <a:buFont typeface="Arial"/>
              <a:buAutoNum type="arabicPeriod"/>
            </a:pPr>
            <a:r>
              <a:rPr b="0" i="0" lang="en" sz="1400" u="none" cap="none" strike="noStrike">
                <a:solidFill>
                  <a:srgbClr val="000000"/>
                </a:solidFill>
                <a:latin typeface="Arial"/>
                <a:ea typeface="Arial"/>
                <a:cs typeface="Arial"/>
                <a:sym typeface="Arial"/>
              </a:rPr>
              <a:t>מס' שעות עבודה שדיווחdata analyst  בין חודשי ינואר ליולי היה: 24, 25, 31, 50, 53, 66, 78 . חשב את מספר שעות העבודה הממוצע שעבד בחודש.</a:t>
            </a:r>
            <a:endParaRPr b="0" i="0" sz="1400" u="none" cap="none" strike="noStrike">
              <a:solidFill>
                <a:srgbClr val="000000"/>
              </a:solidFill>
              <a:latin typeface="Arial"/>
              <a:ea typeface="Arial"/>
              <a:cs typeface="Arial"/>
              <a:sym typeface="Arial"/>
            </a:endParaRPr>
          </a:p>
          <a:p>
            <a:pPr indent="-317500" lvl="0" marL="457200" marR="0" rtl="1" algn="r">
              <a:lnSpc>
                <a:spcPct val="150000"/>
              </a:lnSpc>
              <a:spcBef>
                <a:spcPts val="1000"/>
              </a:spcBef>
              <a:spcAft>
                <a:spcPts val="0"/>
              </a:spcAft>
              <a:buClr>
                <a:srgbClr val="000000"/>
              </a:buClr>
              <a:buSzPts val="1400"/>
              <a:buFont typeface="Arial"/>
              <a:buAutoNum type="arabicPeriod"/>
            </a:pPr>
            <a:r>
              <a:rPr b="0" i="0" lang="en" sz="1400" u="none" cap="none" strike="noStrike">
                <a:solidFill>
                  <a:srgbClr val="000000"/>
                </a:solidFill>
                <a:latin typeface="Arial"/>
                <a:ea typeface="Arial"/>
                <a:cs typeface="Arial"/>
                <a:sym typeface="Arial"/>
              </a:rPr>
              <a:t>בצוות שלו עובדים 7 אנליסטים נוספים. מצא את הגיל הממוצע של העובדים בצוות אם נתון שהגילאים הם:55, 63, 34, 59, 29, 46, 51, 41</a:t>
            </a:r>
            <a:endParaRPr b="0" i="0" sz="1400" u="none" cap="none" strike="noStrike">
              <a:solidFill>
                <a:srgbClr val="000000"/>
              </a:solidFill>
              <a:latin typeface="Arial"/>
              <a:ea typeface="Arial"/>
              <a:cs typeface="Arial"/>
              <a:sym typeface="Arial"/>
            </a:endParaRPr>
          </a:p>
          <a:p>
            <a:pPr indent="-317500" lvl="0" marL="457200" marR="0" rtl="1" algn="r">
              <a:lnSpc>
                <a:spcPct val="150000"/>
              </a:lnSpc>
              <a:spcBef>
                <a:spcPts val="1000"/>
              </a:spcBef>
              <a:spcAft>
                <a:spcPts val="0"/>
              </a:spcAft>
              <a:buClr>
                <a:srgbClr val="000000"/>
              </a:buClr>
              <a:buSzPts val="1400"/>
              <a:buFont typeface="Arial"/>
              <a:buAutoNum type="arabicPeriod"/>
            </a:pPr>
            <a:r>
              <a:rPr b="0" i="0" lang="en" sz="1400" u="none" cap="none" strike="noStrike">
                <a:solidFill>
                  <a:srgbClr val="000000"/>
                </a:solidFill>
                <a:latin typeface="Arial"/>
                <a:ea typeface="Arial"/>
                <a:cs typeface="Arial"/>
                <a:sym typeface="Arial"/>
              </a:rPr>
              <a:t>אם היינו דוגמים רק 3 עובדים מהצוות ומחשבים את ממוצע הגילאים שלהם האם תשובתנו היתה משתנה?  הסבר עם או בלי חישוב.</a:t>
            </a:r>
            <a:endParaRPr b="0" i="0" sz="1400" u="none" cap="none" strike="noStrike">
              <a:solidFill>
                <a:srgbClr val="000000"/>
              </a:solidFill>
              <a:latin typeface="Arial"/>
              <a:ea typeface="Arial"/>
              <a:cs typeface="Arial"/>
              <a:sym typeface="Arial"/>
            </a:endParaRPr>
          </a:p>
          <a:p>
            <a:pPr indent="-317500" lvl="0" marL="457200" marR="0" rtl="1" algn="r">
              <a:lnSpc>
                <a:spcPct val="150000"/>
              </a:lnSpc>
              <a:spcBef>
                <a:spcPts val="1000"/>
              </a:spcBef>
              <a:spcAft>
                <a:spcPts val="0"/>
              </a:spcAft>
              <a:buClr>
                <a:srgbClr val="000000"/>
              </a:buClr>
              <a:buSzPts val="1400"/>
              <a:buFont typeface="Arial"/>
              <a:buAutoNum type="arabicPeriod"/>
            </a:pPr>
            <a:r>
              <a:rPr b="0" i="0" lang="en" sz="1400" u="none" cap="none" strike="noStrike">
                <a:solidFill>
                  <a:srgbClr val="000000"/>
                </a:solidFill>
                <a:latin typeface="Arial"/>
                <a:ea typeface="Arial"/>
                <a:cs typeface="Arial"/>
                <a:sym typeface="Arial"/>
              </a:rPr>
              <a:t>במשך שבועיים אחרונים אחד האנליסטים בדק את הקוד שלו לניתוח נתוני אחד הפרויקטים ומצא כל יום 24  שגיאות. לאחר מכן אנליסט נוסף בדק במשך יומיים נוספים את הקוד ומצא בכל יום  17 ו 11 שגיאות.  מהו מס' השגיאות הממוצע ליום שהתגלה בקוד?</a:t>
            </a:r>
            <a:endParaRPr b="0" i="0" sz="1400" u="none" cap="none" strike="noStrike">
              <a:solidFill>
                <a:srgbClr val="000000"/>
              </a:solidFill>
              <a:latin typeface="Arial"/>
              <a:ea typeface="Arial"/>
              <a:cs typeface="Arial"/>
              <a:sym typeface="Arial"/>
            </a:endParaRPr>
          </a:p>
        </p:txBody>
      </p:sp>
      <p:pic>
        <p:nvPicPr>
          <p:cNvPr descr="C:\Users\User\Desktop\מגמה\שיווק המגמה\עיצוב לוגו וסלוגן\logo.gif" id="598" name="Google Shape;598;p59"/>
          <p:cNvPicPr preferRelativeResize="0"/>
          <p:nvPr/>
        </p:nvPicPr>
        <p:blipFill rotWithShape="1">
          <a:blip r:embed="rId3">
            <a:alphaModFix/>
          </a:blip>
          <a:srcRect b="0" l="0" r="0" t="0"/>
          <a:stretch/>
        </p:blipFill>
        <p:spPr>
          <a:xfrm>
            <a:off x="250825" y="86915"/>
            <a:ext cx="1538288" cy="1134665"/>
          </a:xfrm>
          <a:prstGeom prst="rect">
            <a:avLst/>
          </a:prstGeom>
          <a:noFill/>
          <a:ln>
            <a:noFill/>
          </a:ln>
        </p:spPr>
      </p:pic>
      <p:sp>
        <p:nvSpPr>
          <p:cNvPr id="599" name="Google Shape;599;p59"/>
          <p:cNvSpPr/>
          <p:nvPr/>
        </p:nvSpPr>
        <p:spPr>
          <a:xfrm rot="-5400000">
            <a:off x="6134700" y="1910288"/>
            <a:ext cx="24600" cy="5840400"/>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00" name="Google Shape;600;p59"/>
          <p:cNvSpPr txBox="1"/>
          <p:nvPr/>
        </p:nvSpPr>
        <p:spPr>
          <a:xfrm rot="-5400000">
            <a:off x="4623750" y="502894"/>
            <a:ext cx="34500" cy="8852400"/>
          </a:xfrm>
          <a:prstGeom prst="rect">
            <a:avLst/>
          </a:prstGeom>
          <a:solidFill>
            <a:srgbClr val="FFCC0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60"/>
          <p:cNvSpPr txBox="1"/>
          <p:nvPr>
            <p:ph idx="4294967295" type="title"/>
          </p:nvPr>
        </p:nvSpPr>
        <p:spPr>
          <a:xfrm>
            <a:off x="311700" y="292625"/>
            <a:ext cx="8520600" cy="572700"/>
          </a:xfrm>
          <a:prstGeom prst="rect">
            <a:avLst/>
          </a:prstGeom>
          <a:noFill/>
          <a:ln>
            <a:noFill/>
          </a:ln>
        </p:spPr>
        <p:txBody>
          <a:bodyPr anchorCtr="0" anchor="t" bIns="91425" lIns="91425" spcFirstLastPara="1" rIns="91425" wrap="square" tIns="91425">
            <a:normAutofit fontScale="90000"/>
          </a:bodyPr>
          <a:lstStyle/>
          <a:p>
            <a:pPr indent="0" lvl="0" marL="0" rtl="1" algn="ctr">
              <a:lnSpc>
                <a:spcPct val="100000"/>
              </a:lnSpc>
              <a:spcBef>
                <a:spcPts val="0"/>
              </a:spcBef>
              <a:spcAft>
                <a:spcPts val="0"/>
              </a:spcAft>
              <a:buSzPct val="111111"/>
              <a:buNone/>
            </a:pPr>
            <a:r>
              <a:rPr lang="en"/>
              <a:t>תרגול</a:t>
            </a:r>
            <a:endParaRPr/>
          </a:p>
        </p:txBody>
      </p:sp>
      <p:sp>
        <p:nvSpPr>
          <p:cNvPr id="606" name="Google Shape;606;p60"/>
          <p:cNvSpPr txBox="1"/>
          <p:nvPr/>
        </p:nvSpPr>
        <p:spPr>
          <a:xfrm>
            <a:off x="3225375" y="1246325"/>
            <a:ext cx="5232900" cy="3221364"/>
          </a:xfrm>
          <a:prstGeom prst="rect">
            <a:avLst/>
          </a:prstGeom>
          <a:noFill/>
          <a:ln>
            <a:noFill/>
          </a:ln>
        </p:spPr>
        <p:txBody>
          <a:bodyPr anchorCtr="0" anchor="t" bIns="91425" lIns="91425" spcFirstLastPara="1" rIns="91425" wrap="square" tIns="91425">
            <a:spAutoFit/>
          </a:bodyPr>
          <a:lstStyle/>
          <a:p>
            <a:pPr indent="-317500" lvl="0" marL="457200" marR="0" rtl="1" algn="r">
              <a:lnSpc>
                <a:spcPct val="150000"/>
              </a:lnSpc>
              <a:spcBef>
                <a:spcPts val="0"/>
              </a:spcBef>
              <a:spcAft>
                <a:spcPts val="0"/>
              </a:spcAft>
              <a:buClr>
                <a:schemeClr val="dk1"/>
              </a:buClr>
              <a:buSzPts val="1400"/>
              <a:buFont typeface="Arial"/>
              <a:buAutoNum type="arabicPeriod" startAt="5"/>
            </a:pPr>
            <a:r>
              <a:rPr b="0" i="0" lang="en" sz="1400" u="none" cap="none" strike="noStrike">
                <a:solidFill>
                  <a:schemeClr val="dk1"/>
                </a:solidFill>
                <a:latin typeface="Arial"/>
                <a:ea typeface="Arial"/>
                <a:cs typeface="Arial"/>
                <a:sym typeface="Arial"/>
              </a:rPr>
              <a:t>באותו ארגון עובדים סה"כ 25  עובדים (למעט אנליסטים ישנם גם מתכנתים, כלכלנים, הנהלה). כל עובד מגיע למשרד ברכבו הפרטי. להלן התפלגות זמני הנסיעה של העובדים מהבית לעבודה בדקות. סרטט היסטוגרמה עבור זמני הנסיעה של העובדים. חשב את ממוצע זמני הנסיעה של העובדים (כדי לפשט את הנוסחה השתמש בערך האמצעי בכל קטגוריה, לדוגמא 5  בקבוצה הראשונה).</a:t>
            </a:r>
            <a:endParaRPr b="0" i="0" sz="1400" u="none" cap="none" strike="noStrike">
              <a:solidFill>
                <a:schemeClr val="dk1"/>
              </a:solidFill>
              <a:latin typeface="Arial"/>
              <a:ea typeface="Arial"/>
              <a:cs typeface="Arial"/>
              <a:sym typeface="Arial"/>
            </a:endParaRPr>
          </a:p>
          <a:p>
            <a:pPr indent="-317500" lvl="0" marL="457200" marR="0" rtl="1" algn="r">
              <a:lnSpc>
                <a:spcPct val="150000"/>
              </a:lnSpc>
              <a:spcBef>
                <a:spcPts val="1000"/>
              </a:spcBef>
              <a:spcAft>
                <a:spcPts val="0"/>
              </a:spcAft>
              <a:buClr>
                <a:schemeClr val="dk1"/>
              </a:buClr>
              <a:buSzPts val="1400"/>
              <a:buFont typeface="Arial"/>
              <a:buAutoNum type="arabicPeriod" startAt="5"/>
            </a:pPr>
            <a:r>
              <a:rPr b="0" i="0" lang="en" sz="1400" u="none" cap="none" strike="noStrike">
                <a:solidFill>
                  <a:schemeClr val="dk1"/>
                </a:solidFill>
                <a:latin typeface="Arial"/>
                <a:ea typeface="Arial"/>
                <a:cs typeface="Arial"/>
                <a:sym typeface="Arial"/>
              </a:rPr>
              <a:t>שכר העובדים נע בין 60K  ל70K  דולר בשנה.  שכר מנכ"ל החברה     150K  דולר בשנה. באיזה מדד משלושת מדדי מרכז ניתן לדעתך לאפיין את התפלגות השכר בחברה בצורה הטובה ביותר?</a:t>
            </a:r>
            <a:endParaRPr b="0" i="0" sz="1400" u="none" cap="none" strike="noStrike">
              <a:solidFill>
                <a:schemeClr val="dk1"/>
              </a:solidFill>
              <a:latin typeface="Arial"/>
              <a:ea typeface="Arial"/>
              <a:cs typeface="Arial"/>
              <a:sym typeface="Arial"/>
            </a:endParaRPr>
          </a:p>
        </p:txBody>
      </p:sp>
      <p:graphicFrame>
        <p:nvGraphicFramePr>
          <p:cNvPr id="607" name="Google Shape;607;p60"/>
          <p:cNvGraphicFramePr/>
          <p:nvPr/>
        </p:nvGraphicFramePr>
        <p:xfrm>
          <a:off x="494750" y="1486325"/>
          <a:ext cx="3000000" cy="3000000"/>
        </p:xfrm>
        <a:graphic>
          <a:graphicData uri="http://schemas.openxmlformats.org/drawingml/2006/table">
            <a:tbl>
              <a:tblPr>
                <a:noFill/>
                <a:tableStyleId>{2848A3AB-F28D-4BF1-AC48-BF42A0B45DFA}</a:tableStyleId>
              </a:tblPr>
              <a:tblGrid>
                <a:gridCol w="1338975"/>
                <a:gridCol w="1132550"/>
              </a:tblGrid>
              <a:tr h="352750">
                <a:tc>
                  <a:txBody>
                    <a:bodyPr/>
                    <a:lstStyle/>
                    <a:p>
                      <a:pPr indent="0" lvl="0" marL="0" marR="0" rtl="1" algn="ctr">
                        <a:lnSpc>
                          <a:spcPct val="100000"/>
                        </a:lnSpc>
                        <a:spcBef>
                          <a:spcPts val="0"/>
                        </a:spcBef>
                        <a:spcAft>
                          <a:spcPts val="0"/>
                        </a:spcAft>
                        <a:buClr>
                          <a:srgbClr val="000000"/>
                        </a:buClr>
                        <a:buSzPts val="1400"/>
                        <a:buFont typeface="Arial"/>
                        <a:buNone/>
                      </a:pPr>
                      <a:r>
                        <a:rPr lang="en" sz="1400" u="none" cap="none" strike="noStrike"/>
                        <a:t>זמני נסיעה (דקות)</a:t>
                      </a:r>
                      <a:endParaRPr sz="1400" u="none" cap="none" strike="noStrike"/>
                    </a:p>
                  </a:txBody>
                  <a:tcPr marT="91425" marB="91425" marR="91425" marL="91425" anchor="ctr"/>
                </a:tc>
                <a:tc>
                  <a:txBody>
                    <a:bodyPr/>
                    <a:lstStyle/>
                    <a:p>
                      <a:pPr indent="0" lvl="0" marL="0" marR="0" rtl="1" algn="ctr">
                        <a:lnSpc>
                          <a:spcPct val="100000"/>
                        </a:lnSpc>
                        <a:spcBef>
                          <a:spcPts val="0"/>
                        </a:spcBef>
                        <a:spcAft>
                          <a:spcPts val="0"/>
                        </a:spcAft>
                        <a:buClr>
                          <a:srgbClr val="000000"/>
                        </a:buClr>
                        <a:buSzPts val="1400"/>
                        <a:buFont typeface="Arial"/>
                        <a:buNone/>
                      </a:pPr>
                      <a:r>
                        <a:rPr lang="en" sz="1400" u="none" cap="none" strike="noStrike"/>
                        <a:t>מס' עובדים</a:t>
                      </a:r>
                      <a:endParaRPr sz="1400" u="none" cap="none" strike="noStrike"/>
                    </a:p>
                  </a:txBody>
                  <a:tcPr marT="91425" marB="91425" marR="91425" marL="91425" anchor="ctr"/>
                </a:tc>
              </a:tr>
              <a:tr h="381000">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1-9</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3</a:t>
                      </a:r>
                      <a:endParaRPr sz="1400" u="none" cap="none" strike="noStrike"/>
                    </a:p>
                  </a:txBody>
                  <a:tcPr marT="91425" marB="91425" marR="91425" marL="91425" anchor="ctr"/>
                </a:tc>
              </a:tr>
              <a:tr h="381000">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10-18</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10</a:t>
                      </a:r>
                      <a:endParaRPr sz="1400" u="none" cap="none" strike="noStrike"/>
                    </a:p>
                  </a:txBody>
                  <a:tcPr marT="91425" marB="91425" marR="91425" marL="91425" anchor="ctr"/>
                </a:tc>
              </a:tr>
              <a:tr h="381000">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19-27</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6</a:t>
                      </a:r>
                      <a:endParaRPr sz="1400" u="none" cap="none" strike="noStrike"/>
                    </a:p>
                  </a:txBody>
                  <a:tcPr marT="91425" marB="91425" marR="91425" marL="91425" anchor="ctr"/>
                </a:tc>
              </a:tr>
              <a:tr h="381000">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28-36</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4</a:t>
                      </a:r>
                      <a:endParaRPr sz="1400" u="none" cap="none" strike="noStrike"/>
                    </a:p>
                  </a:txBody>
                  <a:tcPr marT="91425" marB="91425" marR="91425" marL="91425" anchor="ctr"/>
                </a:tc>
              </a:tr>
              <a:tr h="381000">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36-44</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2</a:t>
                      </a:r>
                      <a:endParaRPr sz="1400" u="none" cap="none" strike="noStrike"/>
                    </a:p>
                  </a:txBody>
                  <a:tcPr marT="91425" marB="91425" marR="91425" marL="91425" anchor="ctr"/>
                </a:tc>
              </a:tr>
            </a:tbl>
          </a:graphicData>
        </a:graphic>
      </p:graphicFrame>
      <p:pic>
        <p:nvPicPr>
          <p:cNvPr descr="C:\Users\User\Desktop\מגמה\שיווק המגמה\עיצוב לוגו וסלוגן\logo.gif" id="608" name="Google Shape;608;p60"/>
          <p:cNvPicPr preferRelativeResize="0"/>
          <p:nvPr/>
        </p:nvPicPr>
        <p:blipFill rotWithShape="1">
          <a:blip r:embed="rId3">
            <a:alphaModFix/>
          </a:blip>
          <a:srcRect b="0" l="0" r="0" t="0"/>
          <a:stretch/>
        </p:blipFill>
        <p:spPr>
          <a:xfrm>
            <a:off x="250825" y="86915"/>
            <a:ext cx="1538288" cy="1134665"/>
          </a:xfrm>
          <a:prstGeom prst="rect">
            <a:avLst/>
          </a:prstGeom>
          <a:noFill/>
          <a:ln>
            <a:noFill/>
          </a:ln>
        </p:spPr>
      </p:pic>
      <p:sp>
        <p:nvSpPr>
          <p:cNvPr id="609" name="Google Shape;609;p60"/>
          <p:cNvSpPr/>
          <p:nvPr/>
        </p:nvSpPr>
        <p:spPr>
          <a:xfrm rot="-5400000">
            <a:off x="6134700" y="1910288"/>
            <a:ext cx="24600" cy="5840400"/>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10" name="Google Shape;610;p60"/>
          <p:cNvSpPr txBox="1"/>
          <p:nvPr/>
        </p:nvSpPr>
        <p:spPr>
          <a:xfrm rot="-5400000">
            <a:off x="4623750" y="502894"/>
            <a:ext cx="34500" cy="8852400"/>
          </a:xfrm>
          <a:prstGeom prst="rect">
            <a:avLst/>
          </a:prstGeom>
          <a:solidFill>
            <a:srgbClr val="FFCC0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p61"/>
          <p:cNvSpPr txBox="1"/>
          <p:nvPr>
            <p:ph idx="4294967295" type="title"/>
          </p:nvPr>
        </p:nvSpPr>
        <p:spPr>
          <a:xfrm>
            <a:off x="311700" y="292625"/>
            <a:ext cx="8520600" cy="572700"/>
          </a:xfrm>
          <a:prstGeom prst="rect">
            <a:avLst/>
          </a:prstGeom>
          <a:noFill/>
          <a:ln>
            <a:noFill/>
          </a:ln>
        </p:spPr>
        <p:txBody>
          <a:bodyPr anchorCtr="0" anchor="t" bIns="91425" lIns="91425" spcFirstLastPara="1" rIns="91425" wrap="square" tIns="91425">
            <a:normAutofit fontScale="90000"/>
          </a:bodyPr>
          <a:lstStyle/>
          <a:p>
            <a:pPr indent="0" lvl="0" marL="0" rtl="1" algn="ctr">
              <a:lnSpc>
                <a:spcPct val="100000"/>
              </a:lnSpc>
              <a:spcBef>
                <a:spcPts val="0"/>
              </a:spcBef>
              <a:spcAft>
                <a:spcPts val="0"/>
              </a:spcAft>
              <a:buSzPct val="111111"/>
              <a:buNone/>
            </a:pPr>
            <a:r>
              <a:rPr lang="en"/>
              <a:t>תרגול</a:t>
            </a:r>
            <a:endParaRPr/>
          </a:p>
        </p:txBody>
      </p:sp>
      <p:graphicFrame>
        <p:nvGraphicFramePr>
          <p:cNvPr id="616" name="Google Shape;616;p61"/>
          <p:cNvGraphicFramePr/>
          <p:nvPr/>
        </p:nvGraphicFramePr>
        <p:xfrm>
          <a:off x="467050" y="1188588"/>
          <a:ext cx="3000000" cy="3000000"/>
        </p:xfrm>
        <a:graphic>
          <a:graphicData uri="http://schemas.openxmlformats.org/drawingml/2006/table">
            <a:tbl>
              <a:tblPr>
                <a:noFill/>
                <a:tableStyleId>{2848A3AB-F28D-4BF1-AC48-BF42A0B45DFA}</a:tableStyleId>
              </a:tblPr>
              <a:tblGrid>
                <a:gridCol w="597775"/>
                <a:gridCol w="2671975"/>
              </a:tblGrid>
              <a:tr h="320175">
                <a:tc>
                  <a:txBody>
                    <a:bodyPr/>
                    <a:lstStyle/>
                    <a:p>
                      <a:pPr indent="0" lvl="0" marL="0" marR="0" rtl="1" algn="ctr">
                        <a:lnSpc>
                          <a:spcPct val="100000"/>
                        </a:lnSpc>
                        <a:spcBef>
                          <a:spcPts val="0"/>
                        </a:spcBef>
                        <a:spcAft>
                          <a:spcPts val="0"/>
                        </a:spcAft>
                        <a:buClr>
                          <a:srgbClr val="000000"/>
                        </a:buClr>
                        <a:buSzPts val="1400"/>
                        <a:buFont typeface="Arial"/>
                        <a:buNone/>
                      </a:pPr>
                      <a:r>
                        <a:rPr lang="en" sz="1400" u="none" cap="none" strike="noStrike"/>
                        <a:t>יום</a:t>
                      </a:r>
                      <a:endParaRPr sz="1400" u="none" cap="none" strike="noStrike"/>
                    </a:p>
                  </a:txBody>
                  <a:tcPr marT="91425" marB="91425" marR="91425" marL="91425" anchor="ctr"/>
                </a:tc>
                <a:tc>
                  <a:txBody>
                    <a:bodyPr/>
                    <a:lstStyle/>
                    <a:p>
                      <a:pPr indent="0" lvl="0" marL="0" marR="0" rtl="1" algn="ctr">
                        <a:lnSpc>
                          <a:spcPct val="100000"/>
                        </a:lnSpc>
                        <a:spcBef>
                          <a:spcPts val="0"/>
                        </a:spcBef>
                        <a:spcAft>
                          <a:spcPts val="0"/>
                        </a:spcAft>
                        <a:buClr>
                          <a:srgbClr val="000000"/>
                        </a:buClr>
                        <a:buSzPts val="1400"/>
                        <a:buFont typeface="Arial"/>
                        <a:buNone/>
                      </a:pPr>
                      <a:r>
                        <a:rPr lang="en" sz="1400" u="none" cap="none" strike="noStrike"/>
                        <a:t>צבעים</a:t>
                      </a:r>
                      <a:endParaRPr sz="1400" u="none" cap="none" strike="noStrike"/>
                    </a:p>
                  </a:txBody>
                  <a:tcPr marT="91425" marB="91425" marR="91425" marL="91425" anchor="ctr"/>
                </a:tc>
              </a:tr>
              <a:tr h="399375">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א</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אדום, כחול, שחור, ורוד, ירוק ,כחול</a:t>
                      </a:r>
                      <a:endParaRPr sz="1400" u="none" cap="none" strike="noStrike"/>
                    </a:p>
                  </a:txBody>
                  <a:tcPr marT="91425" marB="91425" marR="91425" marL="91425" anchor="ctr"/>
                </a:tc>
              </a:tr>
              <a:tr h="396200">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ב</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ירוק, כחול, ורוד, לבן, כחול ,כחול</a:t>
                      </a:r>
                      <a:endParaRPr sz="1400" u="none" cap="none" strike="noStrike"/>
                    </a:p>
                  </a:txBody>
                  <a:tcPr marT="91425" marB="91425" marR="91425" marL="91425" anchor="ctr"/>
                </a:tc>
              </a:tr>
              <a:tr h="396200">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ג</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כתום, לבן, לבן, כחול, כחול ,אדום</a:t>
                      </a:r>
                      <a:endParaRPr sz="1400" u="none" cap="none" strike="noStrike"/>
                    </a:p>
                  </a:txBody>
                  <a:tcPr marT="91425" marB="91425" marR="91425" marL="91425" anchor="ctr"/>
                </a:tc>
              </a:tr>
              <a:tr h="396200">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ד</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חום, שחור, חום, כחול, לבן ,כחול</a:t>
                      </a:r>
                      <a:endParaRPr sz="1400" u="none" cap="none" strike="noStrike"/>
                    </a:p>
                  </a:txBody>
                  <a:tcPr marT="91425" marB="91425" marR="91425" marL="91425" anchor="ctr"/>
                </a:tc>
              </a:tr>
              <a:tr h="396200">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ה</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כחול, שחור, כחול, אדום, אדום ,ורוד</a:t>
                      </a:r>
                      <a:endParaRPr sz="1400" u="none" cap="none" strike="noStrike"/>
                    </a:p>
                  </a:txBody>
                  <a:tcPr marT="91425" marB="91425" marR="91425" marL="91425" anchor="ctr"/>
                </a:tc>
              </a:tr>
            </a:tbl>
          </a:graphicData>
        </a:graphic>
      </p:graphicFrame>
      <p:sp>
        <p:nvSpPr>
          <p:cNvPr id="617" name="Google Shape;617;p61"/>
          <p:cNvSpPr txBox="1"/>
          <p:nvPr/>
        </p:nvSpPr>
        <p:spPr>
          <a:xfrm>
            <a:off x="4213625" y="1162000"/>
            <a:ext cx="4618800" cy="2446793"/>
          </a:xfrm>
          <a:prstGeom prst="rect">
            <a:avLst/>
          </a:prstGeom>
          <a:noFill/>
          <a:ln>
            <a:noFill/>
          </a:ln>
        </p:spPr>
        <p:txBody>
          <a:bodyPr anchorCtr="0" anchor="t" bIns="91425" lIns="91425" spcFirstLastPara="1" rIns="91425" wrap="square" tIns="91425">
            <a:spAutoFit/>
          </a:bodyPr>
          <a:lstStyle/>
          <a:p>
            <a:pPr indent="-317500" lvl="0" marL="457200" marR="0" rtl="1" algn="r">
              <a:lnSpc>
                <a:spcPct val="150000"/>
              </a:lnSpc>
              <a:spcBef>
                <a:spcPts val="0"/>
              </a:spcBef>
              <a:spcAft>
                <a:spcPts val="0"/>
              </a:spcAft>
              <a:buClr>
                <a:schemeClr val="dk1"/>
              </a:buClr>
              <a:buSzPts val="1400"/>
              <a:buFont typeface="Arial"/>
              <a:buAutoNum type="arabicPeriod" startAt="7"/>
            </a:pPr>
            <a:r>
              <a:rPr b="0" i="0" lang="en" sz="1400" u="none" cap="none" strike="noStrike">
                <a:solidFill>
                  <a:schemeClr val="dk1"/>
                </a:solidFill>
                <a:latin typeface="Arial"/>
                <a:ea typeface="Arial"/>
                <a:cs typeface="Arial"/>
                <a:sym typeface="Arial"/>
              </a:rPr>
              <a:t>חברה חיצונית הוזמנה לערוך תצפית ולבדוק באילו צבעים מתלבשים עובדי החברה. המטרה שלה היתה להמליץ באיזה צבע כדאי להזמין לעובדים את המדים כך שזה יענה על העדפות רוב העובדים. הצבעים שנצפו אצל 6  עובדים אקראיים בכל יום בשבוע היו:</a:t>
            </a:r>
            <a:endParaRPr b="0" i="0" sz="1400" u="none" cap="none" strike="noStrike">
              <a:solidFill>
                <a:schemeClr val="dk1"/>
              </a:solidFill>
              <a:latin typeface="Arial"/>
              <a:ea typeface="Arial"/>
              <a:cs typeface="Arial"/>
              <a:sym typeface="Arial"/>
            </a:endParaRPr>
          </a:p>
          <a:p>
            <a:pPr indent="0" lvl="0" marL="457200" marR="0" rtl="1" algn="r">
              <a:lnSpc>
                <a:spcPct val="150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על איזה צבע המליצה החברה לדעתך? באיזה מדד ממדדי המרכז היא השתמשה לצורך המסקנה?</a:t>
            </a:r>
            <a:endParaRPr b="0" i="0" sz="1400" u="none" cap="none" strike="noStrike">
              <a:solidFill>
                <a:schemeClr val="dk1"/>
              </a:solidFill>
              <a:latin typeface="Arial"/>
              <a:ea typeface="Arial"/>
              <a:cs typeface="Arial"/>
              <a:sym typeface="Arial"/>
            </a:endParaRPr>
          </a:p>
        </p:txBody>
      </p:sp>
      <p:pic>
        <p:nvPicPr>
          <p:cNvPr descr="C:\Users\User\Desktop\מגמה\שיווק המגמה\עיצוב לוגו וסלוגן\logo.gif" id="618" name="Google Shape;618;p61"/>
          <p:cNvPicPr preferRelativeResize="0"/>
          <p:nvPr/>
        </p:nvPicPr>
        <p:blipFill rotWithShape="1">
          <a:blip r:embed="rId3">
            <a:alphaModFix/>
          </a:blip>
          <a:srcRect b="0" l="0" r="0" t="0"/>
          <a:stretch/>
        </p:blipFill>
        <p:spPr>
          <a:xfrm>
            <a:off x="250825" y="86915"/>
            <a:ext cx="1538288" cy="1134665"/>
          </a:xfrm>
          <a:prstGeom prst="rect">
            <a:avLst/>
          </a:prstGeom>
          <a:noFill/>
          <a:ln>
            <a:noFill/>
          </a:ln>
        </p:spPr>
      </p:pic>
      <p:sp>
        <p:nvSpPr>
          <p:cNvPr id="619" name="Google Shape;619;p61"/>
          <p:cNvSpPr/>
          <p:nvPr/>
        </p:nvSpPr>
        <p:spPr>
          <a:xfrm rot="-5400000">
            <a:off x="6134700" y="1910288"/>
            <a:ext cx="24600" cy="5840400"/>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20" name="Google Shape;620;p61"/>
          <p:cNvSpPr txBox="1"/>
          <p:nvPr/>
        </p:nvSpPr>
        <p:spPr>
          <a:xfrm rot="-5400000">
            <a:off x="4623750" y="502894"/>
            <a:ext cx="34500" cy="8852400"/>
          </a:xfrm>
          <a:prstGeom prst="rect">
            <a:avLst/>
          </a:prstGeom>
          <a:solidFill>
            <a:srgbClr val="FFCC0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62"/>
          <p:cNvSpPr txBox="1"/>
          <p:nvPr>
            <p:ph idx="4294967295" type="title"/>
          </p:nvPr>
        </p:nvSpPr>
        <p:spPr>
          <a:xfrm>
            <a:off x="311700" y="292625"/>
            <a:ext cx="8520600" cy="572700"/>
          </a:xfrm>
          <a:prstGeom prst="rect">
            <a:avLst/>
          </a:prstGeom>
          <a:noFill/>
          <a:ln>
            <a:noFill/>
          </a:ln>
        </p:spPr>
        <p:txBody>
          <a:bodyPr anchorCtr="0" anchor="t" bIns="91425" lIns="91425" spcFirstLastPara="1" rIns="91425" wrap="square" tIns="91425">
            <a:normAutofit fontScale="90000"/>
          </a:bodyPr>
          <a:lstStyle/>
          <a:p>
            <a:pPr indent="0" lvl="0" marL="0" rtl="1" algn="ctr">
              <a:lnSpc>
                <a:spcPct val="100000"/>
              </a:lnSpc>
              <a:spcBef>
                <a:spcPts val="0"/>
              </a:spcBef>
              <a:spcAft>
                <a:spcPts val="0"/>
              </a:spcAft>
              <a:buSzPct val="111111"/>
              <a:buNone/>
            </a:pPr>
            <a:r>
              <a:rPr lang="en"/>
              <a:t>תרגול</a:t>
            </a:r>
            <a:endParaRPr/>
          </a:p>
        </p:txBody>
      </p:sp>
      <p:sp>
        <p:nvSpPr>
          <p:cNvPr id="626" name="Google Shape;626;p62"/>
          <p:cNvSpPr txBox="1"/>
          <p:nvPr/>
        </p:nvSpPr>
        <p:spPr>
          <a:xfrm>
            <a:off x="3225375" y="1246325"/>
            <a:ext cx="5232900" cy="3093124"/>
          </a:xfrm>
          <a:prstGeom prst="rect">
            <a:avLst/>
          </a:prstGeom>
          <a:noFill/>
          <a:ln>
            <a:noFill/>
          </a:ln>
        </p:spPr>
        <p:txBody>
          <a:bodyPr anchorCtr="0" anchor="t" bIns="91425" lIns="91425" spcFirstLastPara="1" rIns="91425" wrap="square" tIns="91425">
            <a:spAutoFit/>
          </a:bodyPr>
          <a:lstStyle/>
          <a:p>
            <a:pPr indent="-342900" lvl="0" marL="482600" marR="0" rtl="1" algn="r">
              <a:lnSpc>
                <a:spcPct val="150000"/>
              </a:lnSpc>
              <a:spcBef>
                <a:spcPts val="0"/>
              </a:spcBef>
              <a:spcAft>
                <a:spcPts val="0"/>
              </a:spcAft>
              <a:buClr>
                <a:schemeClr val="dk1"/>
              </a:buClr>
              <a:buSzPts val="1400"/>
              <a:buFont typeface="Arial"/>
              <a:buAutoNum type="arabicPeriod" startAt="8"/>
            </a:pPr>
            <a:r>
              <a:rPr b="0" i="0" lang="en" sz="1400" u="none" cap="none" strike="noStrike">
                <a:solidFill>
                  <a:schemeClr val="dk1"/>
                </a:solidFill>
                <a:latin typeface="Arial"/>
                <a:ea typeface="Arial"/>
                <a:cs typeface="Arial"/>
                <a:sym typeface="Arial"/>
              </a:rPr>
              <a:t>.</a:t>
            </a:r>
            <a:endParaRPr b="0" i="0" sz="1400" u="none" cap="none" strike="noStrike">
              <a:solidFill>
                <a:schemeClr val="dk1"/>
              </a:solidFill>
              <a:latin typeface="Arial"/>
              <a:ea typeface="Arial"/>
              <a:cs typeface="Arial"/>
              <a:sym typeface="Arial"/>
            </a:endParaRPr>
          </a:p>
          <a:p>
            <a:pPr indent="-317500" lvl="1" marL="914400" marR="0" rtl="1" algn="r">
              <a:lnSpc>
                <a:spcPct val="150000"/>
              </a:lnSpc>
              <a:spcBef>
                <a:spcPts val="0"/>
              </a:spcBef>
              <a:spcAft>
                <a:spcPts val="0"/>
              </a:spcAft>
              <a:buClr>
                <a:schemeClr val="dk1"/>
              </a:buClr>
              <a:buSzPts val="1400"/>
              <a:buFont typeface="Arial"/>
              <a:buAutoNum type="alphaLcPeriod"/>
            </a:pPr>
            <a:r>
              <a:rPr b="0" i="0" lang="en" sz="1400" u="none" cap="none" strike="noStrike">
                <a:solidFill>
                  <a:schemeClr val="dk1"/>
                </a:solidFill>
                <a:latin typeface="Arial"/>
                <a:ea typeface="Arial"/>
                <a:cs typeface="Arial"/>
                <a:sym typeface="Arial"/>
              </a:rPr>
              <a:t>גידלת 50  גזרים מזן חדש ומדדת את אורכם לאחר הקטיף. סרטט היסטוגרמה של אורך הגזרים ותאר את התפלגותו. חשב את מדדי המרכז של אורך הגזרים (השתמש בערך האמצעי בכל קטגוריה כדי לפשט את הנוסחה).</a:t>
            </a:r>
            <a:endParaRPr b="0" i="0" sz="1400" u="none" cap="none" strike="noStrike">
              <a:solidFill>
                <a:schemeClr val="dk1"/>
              </a:solidFill>
              <a:latin typeface="Arial"/>
              <a:ea typeface="Arial"/>
              <a:cs typeface="Arial"/>
              <a:sym typeface="Arial"/>
            </a:endParaRPr>
          </a:p>
          <a:p>
            <a:pPr indent="-317500" lvl="1" marL="914400" marR="0" rtl="1" algn="r">
              <a:lnSpc>
                <a:spcPct val="150000"/>
              </a:lnSpc>
              <a:spcBef>
                <a:spcPts val="0"/>
              </a:spcBef>
              <a:spcAft>
                <a:spcPts val="0"/>
              </a:spcAft>
              <a:buClr>
                <a:schemeClr val="dk1"/>
              </a:buClr>
              <a:buSzPts val="1400"/>
              <a:buFont typeface="Arial"/>
              <a:buAutoNum type="alphaLcPeriod"/>
            </a:pPr>
            <a:r>
              <a:rPr b="0" i="0" lang="en" sz="1400" u="none" cap="none" strike="noStrike">
                <a:solidFill>
                  <a:schemeClr val="dk1"/>
                </a:solidFill>
                <a:latin typeface="Arial"/>
                <a:ea typeface="Arial"/>
                <a:cs typeface="Arial"/>
                <a:sym typeface="Arial"/>
              </a:rPr>
              <a:t>לאחר כשבוע הבחנת בגזר נוסף שגדל בחלקה והגיע כמעט ל   30  ס"מ. בלי לעשות חישובים מחדש ענה:</a:t>
            </a:r>
            <a:endParaRPr b="0" i="0" sz="1400" u="none" cap="none" strike="noStrike">
              <a:solidFill>
                <a:schemeClr val="dk1"/>
              </a:solidFill>
              <a:latin typeface="Arial"/>
              <a:ea typeface="Arial"/>
              <a:cs typeface="Arial"/>
              <a:sym typeface="Arial"/>
            </a:endParaRPr>
          </a:p>
          <a:p>
            <a:pPr indent="0" lvl="0" marL="914400" marR="0" rtl="1" algn="r">
              <a:lnSpc>
                <a:spcPct val="150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איך כל אחד מהמדדים ישתנה ובכמה (בקירוב) ? </a:t>
            </a:r>
            <a:endParaRPr b="0" i="0" sz="1400" u="none" cap="none" strike="noStrike">
              <a:solidFill>
                <a:schemeClr val="dk1"/>
              </a:solidFill>
              <a:latin typeface="Arial"/>
              <a:ea typeface="Arial"/>
              <a:cs typeface="Arial"/>
              <a:sym typeface="Arial"/>
            </a:endParaRPr>
          </a:p>
          <a:p>
            <a:pPr indent="-342900" lvl="0" marL="482600" marR="0" rtl="1" algn="r">
              <a:lnSpc>
                <a:spcPct val="150000"/>
              </a:lnSpc>
              <a:spcBef>
                <a:spcPts val="0"/>
              </a:spcBef>
              <a:spcAft>
                <a:spcPts val="0"/>
              </a:spcAft>
              <a:buClr>
                <a:schemeClr val="dk1"/>
              </a:buClr>
              <a:buSzPts val="1400"/>
              <a:buFont typeface="Arial"/>
              <a:buAutoNum type="arabicPeriod" startAt="9"/>
            </a:pPr>
            <a:r>
              <a:rPr b="0" i="0" lang="en" sz="1400" u="sng" cap="none" strike="noStrike">
                <a:solidFill>
                  <a:schemeClr val="hlink"/>
                </a:solidFill>
                <a:latin typeface="Arial"/>
                <a:ea typeface="Arial"/>
                <a:cs typeface="Arial"/>
                <a:sym typeface="Arial"/>
                <a:hlinkClick r:id="rId3"/>
              </a:rPr>
              <a:t>master it מטח</a:t>
            </a:r>
            <a:r>
              <a:rPr b="0" i="0" lang="en" sz="1400" u="none" cap="none" strike="noStrike">
                <a:solidFill>
                  <a:schemeClr val="hlink"/>
                </a:solidFill>
                <a:uFill>
                  <a:noFill/>
                </a:uFill>
                <a:latin typeface="Arial"/>
                <a:ea typeface="Arial"/>
                <a:cs typeface="Arial"/>
                <a:sym typeface="Arial"/>
                <a:hlinkClick r:id="rId4"/>
              </a:rPr>
              <a:t> </a:t>
            </a:r>
            <a:r>
              <a:rPr b="0" i="0" lang="en" sz="1400" u="none" cap="none" strike="noStrike">
                <a:solidFill>
                  <a:schemeClr val="dk1"/>
                </a:solidFill>
                <a:latin typeface="Arial"/>
                <a:ea typeface="Arial"/>
                <a:cs typeface="Arial"/>
                <a:sym typeface="Arial"/>
              </a:rPr>
              <a:t>מדדי מרכז והצגת נתונים.*</a:t>
            </a:r>
            <a:endParaRPr b="0" i="0" sz="1400" u="none" cap="none" strike="noStrike">
              <a:solidFill>
                <a:schemeClr val="dk1"/>
              </a:solidFill>
              <a:latin typeface="Arial"/>
              <a:ea typeface="Arial"/>
              <a:cs typeface="Arial"/>
              <a:sym typeface="Arial"/>
            </a:endParaRPr>
          </a:p>
        </p:txBody>
      </p:sp>
      <p:graphicFrame>
        <p:nvGraphicFramePr>
          <p:cNvPr id="627" name="Google Shape;627;p62"/>
          <p:cNvGraphicFramePr/>
          <p:nvPr/>
        </p:nvGraphicFramePr>
        <p:xfrm>
          <a:off x="494750" y="1181525"/>
          <a:ext cx="3000000" cy="3000000"/>
        </p:xfrm>
        <a:graphic>
          <a:graphicData uri="http://schemas.openxmlformats.org/drawingml/2006/table">
            <a:tbl>
              <a:tblPr>
                <a:noFill/>
                <a:tableStyleId>{2848A3AB-F28D-4BF1-AC48-BF42A0B45DFA}</a:tableStyleId>
              </a:tblPr>
              <a:tblGrid>
                <a:gridCol w="1338975"/>
                <a:gridCol w="1132550"/>
              </a:tblGrid>
              <a:tr h="352750">
                <a:tc>
                  <a:txBody>
                    <a:bodyPr/>
                    <a:lstStyle/>
                    <a:p>
                      <a:pPr indent="0" lvl="0" marL="0" marR="0" rtl="1" algn="ctr">
                        <a:lnSpc>
                          <a:spcPct val="100000"/>
                        </a:lnSpc>
                        <a:spcBef>
                          <a:spcPts val="0"/>
                        </a:spcBef>
                        <a:spcAft>
                          <a:spcPts val="0"/>
                        </a:spcAft>
                        <a:buClr>
                          <a:srgbClr val="000000"/>
                        </a:buClr>
                        <a:buSzPts val="1400"/>
                        <a:buFont typeface="Arial"/>
                        <a:buNone/>
                      </a:pPr>
                      <a:r>
                        <a:rPr lang="en" sz="1400" u="none" cap="none" strike="noStrike"/>
                        <a:t>אורך (מ"מ)</a:t>
                      </a:r>
                      <a:endParaRPr sz="1400" u="none" cap="none" strike="noStrike"/>
                    </a:p>
                  </a:txBody>
                  <a:tcPr marT="91425" marB="91425" marR="91425" marL="91425" anchor="ctr"/>
                </a:tc>
                <a:tc>
                  <a:txBody>
                    <a:bodyPr/>
                    <a:lstStyle/>
                    <a:p>
                      <a:pPr indent="0" lvl="0" marL="0" marR="0" rtl="1" algn="ctr">
                        <a:lnSpc>
                          <a:spcPct val="100000"/>
                        </a:lnSpc>
                        <a:spcBef>
                          <a:spcPts val="0"/>
                        </a:spcBef>
                        <a:spcAft>
                          <a:spcPts val="0"/>
                        </a:spcAft>
                        <a:buClr>
                          <a:srgbClr val="000000"/>
                        </a:buClr>
                        <a:buSzPts val="1400"/>
                        <a:buFont typeface="Arial"/>
                        <a:buNone/>
                      </a:pPr>
                      <a:r>
                        <a:rPr lang="en" sz="1400" u="none" cap="none" strike="noStrike"/>
                        <a:t>שכיחות</a:t>
                      </a:r>
                      <a:endParaRPr sz="1400" u="none" cap="none" strike="noStrike"/>
                    </a:p>
                  </a:txBody>
                  <a:tcPr marT="91425" marB="91425" marR="91425" marL="91425" anchor="ctr"/>
                </a:tc>
              </a:tr>
              <a:tr h="381000">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150-154</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5</a:t>
                      </a:r>
                      <a:endParaRPr sz="1400" u="none" cap="none" strike="noStrike"/>
                    </a:p>
                  </a:txBody>
                  <a:tcPr marT="91425" marB="91425" marR="91425" marL="91425" anchor="ctr"/>
                </a:tc>
              </a:tr>
              <a:tr h="381000">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155-159</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2</a:t>
                      </a:r>
                      <a:endParaRPr sz="1400" u="none" cap="none" strike="noStrike"/>
                    </a:p>
                  </a:txBody>
                  <a:tcPr marT="91425" marB="91425" marR="91425" marL="91425" anchor="ctr"/>
                </a:tc>
              </a:tr>
              <a:tr h="381000">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160-164</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6</a:t>
                      </a:r>
                      <a:endParaRPr sz="1400" u="none" cap="none" strike="noStrike"/>
                    </a:p>
                  </a:txBody>
                  <a:tcPr marT="91425" marB="91425" marR="91425" marL="91425" anchor="ctr"/>
                </a:tc>
              </a:tr>
              <a:tr h="381000">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165-169</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8</a:t>
                      </a:r>
                      <a:endParaRPr sz="1400" u="none" cap="none" strike="noStrike"/>
                    </a:p>
                  </a:txBody>
                  <a:tcPr marT="91425" marB="91425" marR="91425" marL="91425" anchor="ctr"/>
                </a:tc>
              </a:tr>
              <a:tr h="381000">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170-174</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9</a:t>
                      </a:r>
                      <a:endParaRPr sz="1400" u="none" cap="none" strike="noStrike"/>
                    </a:p>
                  </a:txBody>
                  <a:tcPr marT="91425" marB="91425" marR="91425" marL="91425" anchor="ctr"/>
                </a:tc>
              </a:tr>
              <a:tr h="381000">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175-179</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11</a:t>
                      </a:r>
                      <a:endParaRPr sz="1400" u="none" cap="none" strike="noStrike"/>
                    </a:p>
                  </a:txBody>
                  <a:tcPr marT="91425" marB="91425" marR="91425" marL="91425" anchor="ctr"/>
                </a:tc>
              </a:tr>
              <a:tr h="381000">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180-184</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6</a:t>
                      </a:r>
                      <a:endParaRPr sz="1400" u="none" cap="none" strike="noStrike"/>
                    </a:p>
                  </a:txBody>
                  <a:tcPr marT="91425" marB="91425" marR="91425" marL="91425" anchor="ctr"/>
                </a:tc>
              </a:tr>
              <a:tr h="381000">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185-189</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3</a:t>
                      </a:r>
                      <a:endParaRPr sz="1400" u="none" cap="none" strike="noStrike"/>
                    </a:p>
                  </a:txBody>
                  <a:tcPr marT="91425" marB="91425" marR="91425" marL="91425" anchor="ctr"/>
                </a:tc>
              </a:tr>
            </a:tbl>
          </a:graphicData>
        </a:graphic>
      </p:graphicFrame>
      <p:pic>
        <p:nvPicPr>
          <p:cNvPr descr="C:\Users\User\Desktop\מגמה\שיווק המגמה\עיצוב לוגו וסלוגן\logo.gif" id="628" name="Google Shape;628;p62"/>
          <p:cNvPicPr preferRelativeResize="0"/>
          <p:nvPr/>
        </p:nvPicPr>
        <p:blipFill rotWithShape="1">
          <a:blip r:embed="rId5">
            <a:alphaModFix/>
          </a:blip>
          <a:srcRect b="0" l="0" r="0" t="0"/>
          <a:stretch/>
        </p:blipFill>
        <p:spPr>
          <a:xfrm>
            <a:off x="250825" y="86915"/>
            <a:ext cx="1538288" cy="1134665"/>
          </a:xfrm>
          <a:prstGeom prst="rect">
            <a:avLst/>
          </a:prstGeom>
          <a:noFill/>
          <a:ln>
            <a:noFill/>
          </a:ln>
        </p:spPr>
      </p:pic>
      <p:sp>
        <p:nvSpPr>
          <p:cNvPr id="629" name="Google Shape;629;p62"/>
          <p:cNvSpPr/>
          <p:nvPr/>
        </p:nvSpPr>
        <p:spPr>
          <a:xfrm rot="-5400000">
            <a:off x="6134700" y="1910288"/>
            <a:ext cx="24600" cy="5840400"/>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30" name="Google Shape;630;p62"/>
          <p:cNvSpPr txBox="1"/>
          <p:nvPr/>
        </p:nvSpPr>
        <p:spPr>
          <a:xfrm rot="-5400000">
            <a:off x="4623750" y="502894"/>
            <a:ext cx="34500" cy="8852400"/>
          </a:xfrm>
          <a:prstGeom prst="rect">
            <a:avLst/>
          </a:prstGeom>
          <a:solidFill>
            <a:srgbClr val="FFCC0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8"/>
          <p:cNvSpPr txBox="1"/>
          <p:nvPr>
            <p:ph type="title"/>
          </p:nvPr>
        </p:nvSpPr>
        <p:spPr>
          <a:xfrm>
            <a:off x="2301775" y="191000"/>
            <a:ext cx="4336200" cy="572700"/>
          </a:xfrm>
          <a:prstGeom prst="rect">
            <a:avLst/>
          </a:prstGeom>
          <a:noFill/>
          <a:ln>
            <a:noFill/>
          </a:ln>
        </p:spPr>
        <p:txBody>
          <a:bodyPr anchorCtr="0" anchor="t" bIns="91425" lIns="91425" spcFirstLastPara="1" rIns="91425" wrap="square" tIns="91425">
            <a:normAutofit fontScale="90000"/>
          </a:bodyPr>
          <a:lstStyle/>
          <a:p>
            <a:pPr indent="0" lvl="0" marL="0" rtl="1" algn="ctr">
              <a:lnSpc>
                <a:spcPct val="100000"/>
              </a:lnSpc>
              <a:spcBef>
                <a:spcPts val="0"/>
              </a:spcBef>
              <a:spcAft>
                <a:spcPts val="0"/>
              </a:spcAft>
              <a:buSzPct val="111111"/>
              <a:buNone/>
            </a:pPr>
            <a:r>
              <a:rPr lang="en"/>
              <a:t>סוגי משתנים</a:t>
            </a:r>
            <a:endParaRPr/>
          </a:p>
        </p:txBody>
      </p:sp>
      <p:cxnSp>
        <p:nvCxnSpPr>
          <p:cNvPr id="106" name="Google Shape;106;p18"/>
          <p:cNvCxnSpPr>
            <a:stCxn id="107" idx="2"/>
            <a:endCxn id="108" idx="0"/>
          </p:cNvCxnSpPr>
          <p:nvPr/>
        </p:nvCxnSpPr>
        <p:spPr>
          <a:xfrm flipH="1" rot="-5400000">
            <a:off x="2486550" y="1651700"/>
            <a:ext cx="1551900" cy="921600"/>
          </a:xfrm>
          <a:prstGeom prst="bentConnector3">
            <a:avLst>
              <a:gd fmla="val 49995" name="adj1"/>
            </a:avLst>
          </a:prstGeom>
          <a:noFill/>
          <a:ln cap="flat" cmpd="sng" w="19050">
            <a:solidFill>
              <a:srgbClr val="C2C2C2"/>
            </a:solidFill>
            <a:prstDash val="solid"/>
            <a:miter lim="8000"/>
            <a:headEnd len="sm" w="sm" type="none"/>
            <a:tailEnd len="sm" w="sm" type="none"/>
          </a:ln>
        </p:spPr>
      </p:cxnSp>
      <p:cxnSp>
        <p:nvCxnSpPr>
          <p:cNvPr id="109" name="Google Shape;109;p18"/>
          <p:cNvCxnSpPr>
            <a:stCxn id="110" idx="0"/>
            <a:endCxn id="107" idx="2"/>
          </p:cNvCxnSpPr>
          <p:nvPr/>
        </p:nvCxnSpPr>
        <p:spPr>
          <a:xfrm rot="-5400000">
            <a:off x="1641450" y="1727900"/>
            <a:ext cx="1551600" cy="769200"/>
          </a:xfrm>
          <a:prstGeom prst="bentConnector3">
            <a:avLst>
              <a:gd fmla="val 50005" name="adj1"/>
            </a:avLst>
          </a:prstGeom>
          <a:noFill/>
          <a:ln cap="flat" cmpd="sng" w="19050">
            <a:solidFill>
              <a:srgbClr val="C2C2C2"/>
            </a:solidFill>
            <a:prstDash val="solid"/>
            <a:miter lim="8000"/>
            <a:headEnd len="sm" w="sm" type="none"/>
            <a:tailEnd len="sm" w="sm" type="none"/>
          </a:ln>
        </p:spPr>
      </p:cxnSp>
      <p:cxnSp>
        <p:nvCxnSpPr>
          <p:cNvPr id="111" name="Google Shape;111;p18"/>
          <p:cNvCxnSpPr>
            <a:stCxn id="112" idx="2"/>
            <a:endCxn id="113" idx="0"/>
          </p:cNvCxnSpPr>
          <p:nvPr/>
        </p:nvCxnSpPr>
        <p:spPr>
          <a:xfrm flipH="1" rot="-5400000">
            <a:off x="6108899" y="1733450"/>
            <a:ext cx="1551900" cy="758100"/>
          </a:xfrm>
          <a:prstGeom prst="bentConnector3">
            <a:avLst>
              <a:gd fmla="val 49995" name="adj1"/>
            </a:avLst>
          </a:prstGeom>
          <a:noFill/>
          <a:ln cap="flat" cmpd="sng" w="19050">
            <a:solidFill>
              <a:srgbClr val="C2C2C2"/>
            </a:solidFill>
            <a:prstDash val="solid"/>
            <a:miter lim="8000"/>
            <a:headEnd len="sm" w="sm" type="none"/>
            <a:tailEnd len="sm" w="sm" type="none"/>
          </a:ln>
        </p:spPr>
      </p:cxnSp>
      <p:cxnSp>
        <p:nvCxnSpPr>
          <p:cNvPr id="114" name="Google Shape;114;p18"/>
          <p:cNvCxnSpPr>
            <a:stCxn id="115" idx="0"/>
            <a:endCxn id="112" idx="2"/>
          </p:cNvCxnSpPr>
          <p:nvPr/>
        </p:nvCxnSpPr>
        <p:spPr>
          <a:xfrm rot="-5400000">
            <a:off x="5263650" y="1646300"/>
            <a:ext cx="1551600" cy="932400"/>
          </a:xfrm>
          <a:prstGeom prst="bentConnector3">
            <a:avLst>
              <a:gd fmla="val 50005" name="adj1"/>
            </a:avLst>
          </a:prstGeom>
          <a:noFill/>
          <a:ln cap="flat" cmpd="sng" w="19050">
            <a:solidFill>
              <a:srgbClr val="C2C2C2"/>
            </a:solidFill>
            <a:prstDash val="solid"/>
            <a:miter lim="8000"/>
            <a:headEnd len="sm" w="sm" type="none"/>
            <a:tailEnd len="sm" w="sm" type="none"/>
          </a:ln>
        </p:spPr>
      </p:cxnSp>
      <p:sp>
        <p:nvSpPr>
          <p:cNvPr id="107" name="Google Shape;107;p18"/>
          <p:cNvSpPr txBox="1"/>
          <p:nvPr/>
        </p:nvSpPr>
        <p:spPr>
          <a:xfrm>
            <a:off x="2032650" y="970250"/>
            <a:ext cx="1538100" cy="366300"/>
          </a:xfrm>
          <a:prstGeom prst="rect">
            <a:avLst/>
          </a:prstGeom>
          <a:noFill/>
          <a:ln cap="flat" cmpd="sng" w="19050">
            <a:solidFill>
              <a:srgbClr val="A72A1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A72A1E"/>
                </a:solidFill>
                <a:latin typeface="Roboto"/>
                <a:ea typeface="Roboto"/>
                <a:cs typeface="Roboto"/>
                <a:sym typeface="Roboto"/>
              </a:rPr>
              <a:t>רציפים - כמותי</a:t>
            </a:r>
            <a:endParaRPr b="0" i="0" sz="1400" u="none" cap="none" strike="noStrike">
              <a:solidFill>
                <a:srgbClr val="A72A1E"/>
              </a:solidFill>
              <a:latin typeface="Roboto"/>
              <a:ea typeface="Roboto"/>
              <a:cs typeface="Roboto"/>
              <a:sym typeface="Roboto"/>
            </a:endParaRPr>
          </a:p>
        </p:txBody>
      </p:sp>
      <p:sp>
        <p:nvSpPr>
          <p:cNvPr id="112" name="Google Shape;112;p18"/>
          <p:cNvSpPr txBox="1"/>
          <p:nvPr/>
        </p:nvSpPr>
        <p:spPr>
          <a:xfrm>
            <a:off x="5649449" y="970250"/>
            <a:ext cx="1712700" cy="366300"/>
          </a:xfrm>
          <a:prstGeom prst="rect">
            <a:avLst/>
          </a:prstGeom>
          <a:noFill/>
          <a:ln cap="flat" cmpd="sng" w="19050">
            <a:solidFill>
              <a:srgbClr val="A72A1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A72A1E"/>
                </a:solidFill>
                <a:latin typeface="Roboto"/>
                <a:ea typeface="Roboto"/>
                <a:cs typeface="Roboto"/>
                <a:sym typeface="Roboto"/>
              </a:rPr>
              <a:t>קטגוריאליים - איכותני</a:t>
            </a:r>
            <a:endParaRPr b="0" i="0" sz="1400" u="none" cap="none" strike="noStrike">
              <a:solidFill>
                <a:srgbClr val="A72A1E"/>
              </a:solidFill>
              <a:latin typeface="Roboto"/>
              <a:ea typeface="Roboto"/>
              <a:cs typeface="Roboto"/>
              <a:sym typeface="Roboto"/>
            </a:endParaRPr>
          </a:p>
        </p:txBody>
      </p:sp>
      <p:sp>
        <p:nvSpPr>
          <p:cNvPr id="113" name="Google Shape;113;p18"/>
          <p:cNvSpPr txBox="1"/>
          <p:nvPr/>
        </p:nvSpPr>
        <p:spPr>
          <a:xfrm>
            <a:off x="6494700" y="2888300"/>
            <a:ext cx="1538100" cy="366300"/>
          </a:xfrm>
          <a:prstGeom prst="rect">
            <a:avLst/>
          </a:prstGeom>
          <a:noFill/>
          <a:ln cap="flat" cmpd="sng" w="19050">
            <a:solidFill>
              <a:srgbClr val="A72A1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A72A1E"/>
                </a:solidFill>
                <a:latin typeface="Roboto"/>
                <a:ea typeface="Roboto"/>
                <a:cs typeface="Roboto"/>
                <a:sym typeface="Roboto"/>
              </a:rPr>
              <a:t>שמי - nominal</a:t>
            </a:r>
            <a:endParaRPr b="0" i="0" sz="1400" u="none" cap="none" strike="noStrike">
              <a:solidFill>
                <a:srgbClr val="A72A1E"/>
              </a:solidFill>
              <a:latin typeface="Roboto"/>
              <a:ea typeface="Roboto"/>
              <a:cs typeface="Roboto"/>
              <a:sym typeface="Roboto"/>
            </a:endParaRPr>
          </a:p>
        </p:txBody>
      </p:sp>
      <p:sp>
        <p:nvSpPr>
          <p:cNvPr id="115" name="Google Shape;115;p18"/>
          <p:cNvSpPr txBox="1"/>
          <p:nvPr/>
        </p:nvSpPr>
        <p:spPr>
          <a:xfrm>
            <a:off x="4804200" y="2888300"/>
            <a:ext cx="1538100" cy="366300"/>
          </a:xfrm>
          <a:prstGeom prst="rect">
            <a:avLst/>
          </a:prstGeom>
          <a:noFill/>
          <a:ln cap="flat" cmpd="sng" w="19050">
            <a:solidFill>
              <a:srgbClr val="A72A1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A72A1E"/>
                </a:solidFill>
                <a:latin typeface="Roboto"/>
                <a:ea typeface="Roboto"/>
                <a:cs typeface="Roboto"/>
                <a:sym typeface="Roboto"/>
              </a:rPr>
              <a:t>סדר - ordinal</a:t>
            </a:r>
            <a:endParaRPr b="0" i="0" sz="1400" u="none" cap="none" strike="noStrike">
              <a:solidFill>
                <a:srgbClr val="A72A1E"/>
              </a:solidFill>
              <a:latin typeface="Roboto"/>
              <a:ea typeface="Roboto"/>
              <a:cs typeface="Roboto"/>
              <a:sym typeface="Roboto"/>
            </a:endParaRPr>
          </a:p>
        </p:txBody>
      </p:sp>
      <p:sp>
        <p:nvSpPr>
          <p:cNvPr id="108" name="Google Shape;108;p18"/>
          <p:cNvSpPr txBox="1"/>
          <p:nvPr/>
        </p:nvSpPr>
        <p:spPr>
          <a:xfrm>
            <a:off x="2954100" y="2888300"/>
            <a:ext cx="1538100" cy="366300"/>
          </a:xfrm>
          <a:prstGeom prst="rect">
            <a:avLst/>
          </a:prstGeom>
          <a:noFill/>
          <a:ln cap="flat" cmpd="sng" w="19050">
            <a:solidFill>
              <a:srgbClr val="A72A1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A72A1E"/>
                </a:solidFill>
                <a:latin typeface="Roboto"/>
                <a:ea typeface="Roboto"/>
                <a:cs typeface="Roboto"/>
                <a:sym typeface="Roboto"/>
              </a:rPr>
              <a:t>רווח - interval</a:t>
            </a:r>
            <a:endParaRPr b="0" i="0" sz="1400" u="none" cap="none" strike="noStrike">
              <a:solidFill>
                <a:srgbClr val="A72A1E"/>
              </a:solidFill>
              <a:latin typeface="Roboto"/>
              <a:ea typeface="Roboto"/>
              <a:cs typeface="Roboto"/>
              <a:sym typeface="Roboto"/>
            </a:endParaRPr>
          </a:p>
        </p:txBody>
      </p:sp>
      <p:sp>
        <p:nvSpPr>
          <p:cNvPr id="110" name="Google Shape;110;p18"/>
          <p:cNvSpPr txBox="1"/>
          <p:nvPr/>
        </p:nvSpPr>
        <p:spPr>
          <a:xfrm>
            <a:off x="1263600" y="2888300"/>
            <a:ext cx="1538100" cy="366300"/>
          </a:xfrm>
          <a:prstGeom prst="rect">
            <a:avLst/>
          </a:prstGeom>
          <a:noFill/>
          <a:ln cap="flat" cmpd="sng" w="19050">
            <a:solidFill>
              <a:srgbClr val="A72A1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A72A1E"/>
                </a:solidFill>
                <a:latin typeface="Roboto"/>
                <a:ea typeface="Roboto"/>
                <a:cs typeface="Roboto"/>
                <a:sym typeface="Roboto"/>
              </a:rPr>
              <a:t>מנה - ratio</a:t>
            </a:r>
            <a:endParaRPr b="0" i="0" sz="1400" u="none" cap="none" strike="noStrike">
              <a:solidFill>
                <a:srgbClr val="A72A1E"/>
              </a:solidFill>
              <a:latin typeface="Roboto"/>
              <a:ea typeface="Roboto"/>
              <a:cs typeface="Roboto"/>
              <a:sym typeface="Roboto"/>
            </a:endParaRPr>
          </a:p>
        </p:txBody>
      </p:sp>
      <p:sp>
        <p:nvSpPr>
          <p:cNvPr id="116" name="Google Shape;116;p18"/>
          <p:cNvSpPr txBox="1"/>
          <p:nvPr/>
        </p:nvSpPr>
        <p:spPr>
          <a:xfrm>
            <a:off x="4255950" y="1336550"/>
            <a:ext cx="773400" cy="333600"/>
          </a:xfrm>
          <a:prstGeom prst="rect">
            <a:avLst/>
          </a:prstGeom>
          <a:noFill/>
          <a:ln cap="flat" cmpd="sng" w="19050">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1C4587"/>
                </a:solidFill>
                <a:latin typeface="Roboto"/>
                <a:ea typeface="Roboto"/>
                <a:cs typeface="Roboto"/>
                <a:sym typeface="Roboto"/>
              </a:rPr>
              <a:t>בדידים</a:t>
            </a:r>
            <a:endParaRPr b="0" i="0" sz="1400" u="none" cap="none" strike="noStrike">
              <a:solidFill>
                <a:srgbClr val="1C4587"/>
              </a:solidFill>
              <a:latin typeface="Roboto"/>
              <a:ea typeface="Roboto"/>
              <a:cs typeface="Roboto"/>
              <a:sym typeface="Roboto"/>
            </a:endParaRPr>
          </a:p>
        </p:txBody>
      </p:sp>
      <p:cxnSp>
        <p:nvCxnSpPr>
          <p:cNvPr id="117" name="Google Shape;117;p18"/>
          <p:cNvCxnSpPr>
            <a:stCxn id="107" idx="3"/>
            <a:endCxn id="116" idx="0"/>
          </p:cNvCxnSpPr>
          <p:nvPr/>
        </p:nvCxnSpPr>
        <p:spPr>
          <a:xfrm>
            <a:off x="3570750" y="1153400"/>
            <a:ext cx="1071900" cy="183300"/>
          </a:xfrm>
          <a:prstGeom prst="bentConnector2">
            <a:avLst/>
          </a:prstGeom>
          <a:noFill/>
          <a:ln cap="flat" cmpd="sng" w="9525">
            <a:solidFill>
              <a:schemeClr val="dk2"/>
            </a:solidFill>
            <a:prstDash val="solid"/>
            <a:round/>
            <a:headEnd len="sm" w="sm" type="none"/>
            <a:tailEnd len="sm" w="sm" type="none"/>
          </a:ln>
        </p:spPr>
      </p:cxnSp>
      <p:cxnSp>
        <p:nvCxnSpPr>
          <p:cNvPr id="118" name="Google Shape;118;p18"/>
          <p:cNvCxnSpPr>
            <a:stCxn id="112" idx="1"/>
          </p:cNvCxnSpPr>
          <p:nvPr/>
        </p:nvCxnSpPr>
        <p:spPr>
          <a:xfrm rot="10800000">
            <a:off x="4539149" y="1150400"/>
            <a:ext cx="1110300" cy="3000"/>
          </a:xfrm>
          <a:prstGeom prst="bentConnector3">
            <a:avLst>
              <a:gd fmla="val 50000" name="adj1"/>
            </a:avLst>
          </a:prstGeom>
          <a:noFill/>
          <a:ln cap="flat" cmpd="sng" w="9525">
            <a:solidFill>
              <a:schemeClr val="dk2"/>
            </a:solidFill>
            <a:prstDash val="solid"/>
            <a:round/>
            <a:headEnd len="sm" w="sm" type="none"/>
            <a:tailEnd len="sm" w="sm" type="none"/>
          </a:ln>
        </p:spPr>
      </p:cxnSp>
      <p:sp>
        <p:nvSpPr>
          <p:cNvPr id="119" name="Google Shape;119;p18"/>
          <p:cNvSpPr txBox="1"/>
          <p:nvPr/>
        </p:nvSpPr>
        <p:spPr>
          <a:xfrm>
            <a:off x="4833950" y="3499575"/>
            <a:ext cx="1538100" cy="554100"/>
          </a:xfrm>
          <a:prstGeom prst="rect">
            <a:avLst/>
          </a:prstGeom>
          <a:noFill/>
          <a:ln>
            <a:noFill/>
          </a:ln>
        </p:spPr>
        <p:txBody>
          <a:bodyPr anchorCtr="0" anchor="t" bIns="91425" lIns="91425" spcFirstLastPara="1" rIns="91425" wrap="square" tIns="91425">
            <a:spAutoFit/>
          </a:bodyPr>
          <a:lstStyle/>
          <a:p>
            <a:pPr indent="0" lvl="0" marL="0" marR="0" rtl="1"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Comic Sans MS"/>
                <a:ea typeface="Comic Sans MS"/>
                <a:cs typeface="Comic Sans MS"/>
                <a:sym typeface="Comic Sans MS"/>
              </a:rPr>
              <a:t>מידת שביעות רצון, מעמד סוציו אקונומי.</a:t>
            </a:r>
            <a:endParaRPr b="0" i="0" sz="1200" u="none" cap="none" strike="noStrike">
              <a:solidFill>
                <a:srgbClr val="000000"/>
              </a:solidFill>
              <a:latin typeface="Comic Sans MS"/>
              <a:ea typeface="Comic Sans MS"/>
              <a:cs typeface="Comic Sans MS"/>
              <a:sym typeface="Comic Sans MS"/>
            </a:endParaRPr>
          </a:p>
        </p:txBody>
      </p:sp>
      <p:sp>
        <p:nvSpPr>
          <p:cNvPr id="120" name="Google Shape;120;p18"/>
          <p:cNvSpPr txBox="1"/>
          <p:nvPr/>
        </p:nvSpPr>
        <p:spPr>
          <a:xfrm>
            <a:off x="6510350" y="3499575"/>
            <a:ext cx="1538100" cy="369300"/>
          </a:xfrm>
          <a:prstGeom prst="rect">
            <a:avLst/>
          </a:prstGeom>
          <a:noFill/>
          <a:ln>
            <a:noFill/>
          </a:ln>
        </p:spPr>
        <p:txBody>
          <a:bodyPr anchorCtr="0" anchor="t" bIns="91425" lIns="91425" spcFirstLastPara="1" rIns="91425" wrap="square" tIns="91425">
            <a:spAutoFit/>
          </a:bodyPr>
          <a:lstStyle/>
          <a:p>
            <a:pPr indent="0" lvl="0" marL="0" marR="0" rtl="1"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Comic Sans MS"/>
                <a:ea typeface="Comic Sans MS"/>
                <a:cs typeface="Comic Sans MS"/>
                <a:sym typeface="Comic Sans MS"/>
              </a:rPr>
              <a:t>סוג דם, מפלגה, לאום.</a:t>
            </a:r>
            <a:endParaRPr b="0" i="0" sz="1200" u="none" cap="none" strike="noStrike">
              <a:solidFill>
                <a:srgbClr val="000000"/>
              </a:solidFill>
              <a:latin typeface="Comic Sans MS"/>
              <a:ea typeface="Comic Sans MS"/>
              <a:cs typeface="Comic Sans MS"/>
              <a:sym typeface="Comic Sans MS"/>
            </a:endParaRPr>
          </a:p>
        </p:txBody>
      </p:sp>
      <p:sp>
        <p:nvSpPr>
          <p:cNvPr id="121" name="Google Shape;121;p18"/>
          <p:cNvSpPr txBox="1"/>
          <p:nvPr/>
        </p:nvSpPr>
        <p:spPr>
          <a:xfrm>
            <a:off x="2928950" y="3575775"/>
            <a:ext cx="1538100" cy="554100"/>
          </a:xfrm>
          <a:prstGeom prst="rect">
            <a:avLst/>
          </a:prstGeom>
          <a:noFill/>
          <a:ln>
            <a:noFill/>
          </a:ln>
        </p:spPr>
        <p:txBody>
          <a:bodyPr anchorCtr="0" anchor="t" bIns="91425" lIns="91425" spcFirstLastPara="1" rIns="91425" wrap="square" tIns="91425">
            <a:spAutoFit/>
          </a:bodyPr>
          <a:lstStyle/>
          <a:p>
            <a:pPr indent="0" lvl="0" marL="0" marR="0" rtl="1"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Comic Sans MS"/>
                <a:ea typeface="Comic Sans MS"/>
                <a:cs typeface="Comic Sans MS"/>
                <a:sym typeface="Comic Sans MS"/>
              </a:rPr>
              <a:t>טמפרטורהC , רמת חומציות PH</a:t>
            </a:r>
            <a:endParaRPr b="0" i="0" sz="1200" u="none" cap="none" strike="noStrike">
              <a:solidFill>
                <a:srgbClr val="000000"/>
              </a:solidFill>
              <a:latin typeface="Comic Sans MS"/>
              <a:ea typeface="Comic Sans MS"/>
              <a:cs typeface="Comic Sans MS"/>
              <a:sym typeface="Comic Sans MS"/>
            </a:endParaRPr>
          </a:p>
        </p:txBody>
      </p:sp>
      <p:sp>
        <p:nvSpPr>
          <p:cNvPr id="122" name="Google Shape;122;p18"/>
          <p:cNvSpPr txBox="1"/>
          <p:nvPr/>
        </p:nvSpPr>
        <p:spPr>
          <a:xfrm>
            <a:off x="1252550" y="3575775"/>
            <a:ext cx="1538100" cy="369300"/>
          </a:xfrm>
          <a:prstGeom prst="rect">
            <a:avLst/>
          </a:prstGeom>
          <a:noFill/>
          <a:ln>
            <a:noFill/>
          </a:ln>
        </p:spPr>
        <p:txBody>
          <a:bodyPr anchorCtr="0" anchor="t" bIns="91425" lIns="91425" spcFirstLastPara="1" rIns="91425" wrap="square" tIns="91425">
            <a:spAutoFit/>
          </a:bodyPr>
          <a:lstStyle/>
          <a:p>
            <a:pPr indent="0" lvl="0" marL="0" marR="0" rtl="1"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Comic Sans MS"/>
                <a:ea typeface="Comic Sans MS"/>
                <a:cs typeface="Comic Sans MS"/>
                <a:sym typeface="Comic Sans MS"/>
              </a:rPr>
              <a:t>גובה, משקל, מינון, דופק.</a:t>
            </a:r>
            <a:endParaRPr b="0" i="0" sz="1200" u="none" cap="none" strike="noStrike">
              <a:solidFill>
                <a:srgbClr val="000000"/>
              </a:solidFill>
              <a:latin typeface="Comic Sans MS"/>
              <a:ea typeface="Comic Sans MS"/>
              <a:cs typeface="Comic Sans MS"/>
              <a:sym typeface="Comic Sans MS"/>
            </a:endParaRPr>
          </a:p>
        </p:txBody>
      </p:sp>
      <p:sp>
        <p:nvSpPr>
          <p:cNvPr id="123" name="Google Shape;123;p18"/>
          <p:cNvSpPr txBox="1"/>
          <p:nvPr/>
        </p:nvSpPr>
        <p:spPr>
          <a:xfrm>
            <a:off x="3843350" y="1823175"/>
            <a:ext cx="1538100" cy="554100"/>
          </a:xfrm>
          <a:prstGeom prst="rect">
            <a:avLst/>
          </a:prstGeom>
          <a:noFill/>
          <a:ln>
            <a:noFill/>
          </a:ln>
        </p:spPr>
        <p:txBody>
          <a:bodyPr anchorCtr="0" anchor="t" bIns="91425" lIns="91425" spcFirstLastPara="1" rIns="91425" wrap="square" tIns="91425">
            <a:spAutoFit/>
          </a:bodyPr>
          <a:lstStyle/>
          <a:p>
            <a:pPr indent="0" lvl="0" marL="0" marR="0" rtl="1"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Comic Sans MS"/>
                <a:ea typeface="Comic Sans MS"/>
                <a:cs typeface="Comic Sans MS"/>
                <a:sym typeface="Comic Sans MS"/>
              </a:rPr>
              <a:t>מס' ילדים במשפחה, מס' רכבים בחניה.</a:t>
            </a:r>
            <a:endParaRPr b="0" i="0" sz="1200" u="none" cap="none" strike="noStrike">
              <a:solidFill>
                <a:srgbClr val="000000"/>
              </a:solidFill>
              <a:latin typeface="Comic Sans MS"/>
              <a:ea typeface="Comic Sans MS"/>
              <a:cs typeface="Comic Sans MS"/>
              <a:sym typeface="Comic Sans MS"/>
            </a:endParaRPr>
          </a:p>
        </p:txBody>
      </p:sp>
      <p:sp>
        <p:nvSpPr>
          <p:cNvPr id="124" name="Google Shape;124;p18"/>
          <p:cNvSpPr txBox="1"/>
          <p:nvPr/>
        </p:nvSpPr>
        <p:spPr>
          <a:xfrm>
            <a:off x="4833950" y="3956775"/>
            <a:ext cx="1538100" cy="369300"/>
          </a:xfrm>
          <a:prstGeom prst="rect">
            <a:avLst/>
          </a:prstGeom>
          <a:noFill/>
          <a:ln>
            <a:noFill/>
          </a:ln>
        </p:spPr>
        <p:txBody>
          <a:bodyPr anchorCtr="0" anchor="t" bIns="91425" lIns="91425" spcFirstLastPara="1" rIns="91425" wrap="square" tIns="91425">
            <a:spAutoFit/>
          </a:bodyPr>
          <a:lstStyle/>
          <a:p>
            <a:pPr indent="0" lvl="0" marL="0" marR="0" rtl="1" algn="ctr">
              <a:lnSpc>
                <a:spcPct val="100000"/>
              </a:lnSpc>
              <a:spcBef>
                <a:spcPts val="0"/>
              </a:spcBef>
              <a:spcAft>
                <a:spcPts val="0"/>
              </a:spcAft>
              <a:buClr>
                <a:srgbClr val="000000"/>
              </a:buClr>
              <a:buSzPts val="1200"/>
              <a:buFont typeface="Arial"/>
              <a:buNone/>
            </a:pPr>
            <a:r>
              <a:rPr b="0" i="0" lang="en" sz="1200" u="none" cap="none" strike="noStrike">
                <a:solidFill>
                  <a:srgbClr val="A72A1E"/>
                </a:solidFill>
                <a:latin typeface="Comic Sans MS"/>
                <a:ea typeface="Comic Sans MS"/>
                <a:cs typeface="Comic Sans MS"/>
                <a:sym typeface="Comic Sans MS"/>
              </a:rPr>
              <a:t>שכיח וחציון</a:t>
            </a:r>
            <a:endParaRPr b="0" i="0" sz="1200" u="none" cap="none" strike="noStrike">
              <a:solidFill>
                <a:srgbClr val="A72A1E"/>
              </a:solidFill>
              <a:latin typeface="Comic Sans MS"/>
              <a:ea typeface="Comic Sans MS"/>
              <a:cs typeface="Comic Sans MS"/>
              <a:sym typeface="Comic Sans MS"/>
            </a:endParaRPr>
          </a:p>
        </p:txBody>
      </p:sp>
      <p:sp>
        <p:nvSpPr>
          <p:cNvPr id="125" name="Google Shape;125;p18"/>
          <p:cNvSpPr txBox="1"/>
          <p:nvPr/>
        </p:nvSpPr>
        <p:spPr>
          <a:xfrm>
            <a:off x="6510350" y="3956775"/>
            <a:ext cx="1538100" cy="369300"/>
          </a:xfrm>
          <a:prstGeom prst="rect">
            <a:avLst/>
          </a:prstGeom>
          <a:noFill/>
          <a:ln>
            <a:noFill/>
          </a:ln>
        </p:spPr>
        <p:txBody>
          <a:bodyPr anchorCtr="0" anchor="t" bIns="91425" lIns="91425" spcFirstLastPara="1" rIns="91425" wrap="square" tIns="91425">
            <a:spAutoFit/>
          </a:bodyPr>
          <a:lstStyle/>
          <a:p>
            <a:pPr indent="0" lvl="0" marL="0" marR="0" rtl="1" algn="ctr">
              <a:lnSpc>
                <a:spcPct val="100000"/>
              </a:lnSpc>
              <a:spcBef>
                <a:spcPts val="0"/>
              </a:spcBef>
              <a:spcAft>
                <a:spcPts val="0"/>
              </a:spcAft>
              <a:buClr>
                <a:srgbClr val="000000"/>
              </a:buClr>
              <a:buSzPts val="1200"/>
              <a:buFont typeface="Arial"/>
              <a:buNone/>
            </a:pPr>
            <a:r>
              <a:rPr b="0" i="0" lang="en" sz="1200" u="none" cap="none" strike="noStrike">
                <a:solidFill>
                  <a:srgbClr val="A72A1E"/>
                </a:solidFill>
                <a:latin typeface="Comic Sans MS"/>
                <a:ea typeface="Comic Sans MS"/>
                <a:cs typeface="Comic Sans MS"/>
                <a:sym typeface="Comic Sans MS"/>
              </a:rPr>
              <a:t>רק שכיח</a:t>
            </a:r>
            <a:endParaRPr b="0" i="0" sz="1200" u="none" cap="none" strike="noStrike">
              <a:solidFill>
                <a:srgbClr val="A72A1E"/>
              </a:solidFill>
              <a:latin typeface="Comic Sans MS"/>
              <a:ea typeface="Comic Sans MS"/>
              <a:cs typeface="Comic Sans MS"/>
              <a:sym typeface="Comic Sans MS"/>
            </a:endParaRPr>
          </a:p>
        </p:txBody>
      </p:sp>
      <p:sp>
        <p:nvSpPr>
          <p:cNvPr id="126" name="Google Shape;126;p18"/>
          <p:cNvSpPr txBox="1"/>
          <p:nvPr/>
        </p:nvSpPr>
        <p:spPr>
          <a:xfrm>
            <a:off x="2928950" y="4032975"/>
            <a:ext cx="1538100" cy="554100"/>
          </a:xfrm>
          <a:prstGeom prst="rect">
            <a:avLst/>
          </a:prstGeom>
          <a:noFill/>
          <a:ln>
            <a:noFill/>
          </a:ln>
        </p:spPr>
        <p:txBody>
          <a:bodyPr anchorCtr="0" anchor="t" bIns="91425" lIns="91425" spcFirstLastPara="1" rIns="91425" wrap="square" tIns="91425">
            <a:spAutoFit/>
          </a:bodyPr>
          <a:lstStyle/>
          <a:p>
            <a:pPr indent="0" lvl="0" marL="0" marR="0" rtl="1" algn="ctr">
              <a:lnSpc>
                <a:spcPct val="100000"/>
              </a:lnSpc>
              <a:spcBef>
                <a:spcPts val="0"/>
              </a:spcBef>
              <a:spcAft>
                <a:spcPts val="0"/>
              </a:spcAft>
              <a:buClr>
                <a:srgbClr val="000000"/>
              </a:buClr>
              <a:buSzPts val="1200"/>
              <a:buFont typeface="Arial"/>
              <a:buNone/>
            </a:pPr>
            <a:r>
              <a:rPr b="0" i="0" lang="en" sz="1200" u="none" cap="none" strike="noStrike">
                <a:solidFill>
                  <a:srgbClr val="A72A1E"/>
                </a:solidFill>
                <a:latin typeface="Comic Sans MS"/>
                <a:ea typeface="Comic Sans MS"/>
                <a:cs typeface="Comic Sans MS"/>
                <a:sym typeface="Comic Sans MS"/>
              </a:rPr>
              <a:t>כל פעולות חשבון למעט יחס</a:t>
            </a:r>
            <a:endParaRPr b="0" i="0" sz="1200" u="none" cap="none" strike="noStrike">
              <a:solidFill>
                <a:srgbClr val="A72A1E"/>
              </a:solidFill>
              <a:latin typeface="Comic Sans MS"/>
              <a:ea typeface="Comic Sans MS"/>
              <a:cs typeface="Comic Sans MS"/>
              <a:sym typeface="Comic Sans MS"/>
            </a:endParaRPr>
          </a:p>
        </p:txBody>
      </p:sp>
      <p:sp>
        <p:nvSpPr>
          <p:cNvPr id="127" name="Google Shape;127;p18"/>
          <p:cNvSpPr txBox="1"/>
          <p:nvPr/>
        </p:nvSpPr>
        <p:spPr>
          <a:xfrm>
            <a:off x="1252550" y="4032975"/>
            <a:ext cx="1538100" cy="369300"/>
          </a:xfrm>
          <a:prstGeom prst="rect">
            <a:avLst/>
          </a:prstGeom>
          <a:noFill/>
          <a:ln>
            <a:noFill/>
          </a:ln>
        </p:spPr>
        <p:txBody>
          <a:bodyPr anchorCtr="0" anchor="t" bIns="91425" lIns="91425" spcFirstLastPara="1" rIns="91425" wrap="square" tIns="91425">
            <a:spAutoFit/>
          </a:bodyPr>
          <a:lstStyle/>
          <a:p>
            <a:pPr indent="0" lvl="0" marL="0" marR="0" rtl="1" algn="ctr">
              <a:lnSpc>
                <a:spcPct val="100000"/>
              </a:lnSpc>
              <a:spcBef>
                <a:spcPts val="0"/>
              </a:spcBef>
              <a:spcAft>
                <a:spcPts val="0"/>
              </a:spcAft>
              <a:buClr>
                <a:srgbClr val="000000"/>
              </a:buClr>
              <a:buSzPts val="1200"/>
              <a:buFont typeface="Arial"/>
              <a:buNone/>
            </a:pPr>
            <a:r>
              <a:rPr b="0" i="0" lang="en" sz="1200" u="none" cap="none" strike="noStrike">
                <a:solidFill>
                  <a:srgbClr val="A72A1E"/>
                </a:solidFill>
                <a:latin typeface="Comic Sans MS"/>
                <a:ea typeface="Comic Sans MS"/>
                <a:cs typeface="Comic Sans MS"/>
                <a:sym typeface="Comic Sans MS"/>
              </a:rPr>
              <a:t>כל פעולות חשבון</a:t>
            </a:r>
            <a:endParaRPr b="0" i="0" sz="1200" u="none" cap="none" strike="noStrike">
              <a:solidFill>
                <a:srgbClr val="A72A1E"/>
              </a:solidFill>
              <a:latin typeface="Comic Sans MS"/>
              <a:ea typeface="Comic Sans MS"/>
              <a:cs typeface="Comic Sans MS"/>
              <a:sym typeface="Comic Sans MS"/>
            </a:endParaRPr>
          </a:p>
        </p:txBody>
      </p:sp>
      <p:pic>
        <p:nvPicPr>
          <p:cNvPr descr="C:\Users\User\Desktop\מגמה\שיווק המגמה\עיצוב לוגו וסלוגן\logo.gif" id="128" name="Google Shape;128;p18"/>
          <p:cNvPicPr preferRelativeResize="0"/>
          <p:nvPr/>
        </p:nvPicPr>
        <p:blipFill rotWithShape="1">
          <a:blip r:embed="rId3">
            <a:alphaModFix/>
          </a:blip>
          <a:srcRect b="0" l="0" r="0" t="0"/>
          <a:stretch/>
        </p:blipFill>
        <p:spPr>
          <a:xfrm>
            <a:off x="250825" y="86915"/>
            <a:ext cx="1538288" cy="1134665"/>
          </a:xfrm>
          <a:prstGeom prst="rect">
            <a:avLst/>
          </a:prstGeom>
          <a:noFill/>
          <a:ln>
            <a:noFill/>
          </a:ln>
        </p:spPr>
      </p:pic>
      <p:sp>
        <p:nvSpPr>
          <p:cNvPr id="129" name="Google Shape;129;p18"/>
          <p:cNvSpPr/>
          <p:nvPr/>
        </p:nvSpPr>
        <p:spPr>
          <a:xfrm rot="-5400000">
            <a:off x="6134700" y="1910288"/>
            <a:ext cx="24600" cy="5840400"/>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0" name="Google Shape;130;p18"/>
          <p:cNvSpPr txBox="1"/>
          <p:nvPr/>
        </p:nvSpPr>
        <p:spPr>
          <a:xfrm rot="-5400000">
            <a:off x="4623750" y="502894"/>
            <a:ext cx="34500" cy="8852400"/>
          </a:xfrm>
          <a:prstGeom prst="rect">
            <a:avLst/>
          </a:prstGeom>
          <a:solidFill>
            <a:srgbClr val="FFCC0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000"/>
                                        <p:tgtEl>
                                          <p:spTgt spid="1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34" name="Shape 634"/>
        <p:cNvGrpSpPr/>
        <p:nvPr/>
      </p:nvGrpSpPr>
      <p:grpSpPr>
        <a:xfrm>
          <a:off x="0" y="0"/>
          <a:ext cx="0" cy="0"/>
          <a:chOff x="0" y="0"/>
          <a:chExt cx="0" cy="0"/>
        </a:xfrm>
      </p:grpSpPr>
      <p:sp>
        <p:nvSpPr>
          <p:cNvPr id="635" name="Google Shape;635;p63"/>
          <p:cNvSpPr txBox="1"/>
          <p:nvPr>
            <p:ph idx="4294967295" type="title"/>
          </p:nvPr>
        </p:nvSpPr>
        <p:spPr>
          <a:xfrm>
            <a:off x="1795050" y="292625"/>
            <a:ext cx="7342200" cy="572700"/>
          </a:xfrm>
          <a:prstGeom prst="rect">
            <a:avLst/>
          </a:prstGeom>
          <a:noFill/>
          <a:ln>
            <a:noFill/>
          </a:ln>
        </p:spPr>
        <p:txBody>
          <a:bodyPr anchorCtr="0" anchor="t" bIns="91425" lIns="91425" spcFirstLastPara="1" rIns="91425" wrap="square" tIns="91425">
            <a:normAutofit fontScale="90000"/>
          </a:bodyPr>
          <a:lstStyle/>
          <a:p>
            <a:pPr indent="0" lvl="0" marL="0" rtl="1" algn="ctr">
              <a:lnSpc>
                <a:spcPct val="100000"/>
              </a:lnSpc>
              <a:spcBef>
                <a:spcPts val="0"/>
              </a:spcBef>
              <a:spcAft>
                <a:spcPts val="0"/>
              </a:spcAft>
              <a:buSzPct val="111111"/>
              <a:buNone/>
            </a:pPr>
            <a:r>
              <a:rPr lang="en"/>
              <a:t>טבלת שכיחות בקטגוריות - הממוצע</a:t>
            </a:r>
            <a:endParaRPr/>
          </a:p>
        </p:txBody>
      </p:sp>
      <p:pic>
        <p:nvPicPr>
          <p:cNvPr id="636" name="Google Shape;636;p63"/>
          <p:cNvPicPr preferRelativeResize="0"/>
          <p:nvPr/>
        </p:nvPicPr>
        <p:blipFill rotWithShape="1">
          <a:blip r:embed="rId3">
            <a:alphaModFix/>
          </a:blip>
          <a:srcRect b="0" l="0" r="0" t="0"/>
          <a:stretch/>
        </p:blipFill>
        <p:spPr>
          <a:xfrm>
            <a:off x="5634475" y="2668600"/>
            <a:ext cx="3509526" cy="2170100"/>
          </a:xfrm>
          <a:prstGeom prst="rect">
            <a:avLst/>
          </a:prstGeom>
          <a:noFill/>
          <a:ln>
            <a:noFill/>
          </a:ln>
        </p:spPr>
      </p:pic>
      <p:sp>
        <p:nvSpPr>
          <p:cNvPr id="637" name="Google Shape;637;p63"/>
          <p:cNvSpPr txBox="1"/>
          <p:nvPr/>
        </p:nvSpPr>
        <p:spPr>
          <a:xfrm>
            <a:off x="1097325" y="915238"/>
            <a:ext cx="2889300" cy="400200"/>
          </a:xfrm>
          <a:prstGeom prst="rect">
            <a:avLst/>
          </a:prstGeom>
          <a:noFill/>
          <a:ln>
            <a:noFill/>
          </a:ln>
        </p:spPr>
        <p:txBody>
          <a:bodyPr anchorCtr="0" anchor="t" bIns="91425" lIns="91425" spcFirstLastPara="1" rIns="91425" wrap="square" tIns="91425">
            <a:spAutoFit/>
          </a:bodyPr>
          <a:lstStyle/>
          <a:p>
            <a:pPr indent="0" lvl="0" marL="0" marR="0" rtl="1" algn="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מס' שניות של רצים למרחקים קצרים</a:t>
            </a:r>
            <a:endParaRPr b="0" i="0" sz="1400" u="none" cap="none" strike="noStrike">
              <a:solidFill>
                <a:srgbClr val="000000"/>
              </a:solidFill>
              <a:latin typeface="Arial"/>
              <a:ea typeface="Arial"/>
              <a:cs typeface="Arial"/>
              <a:sym typeface="Arial"/>
            </a:endParaRPr>
          </a:p>
        </p:txBody>
      </p:sp>
      <p:pic>
        <p:nvPicPr>
          <p:cNvPr id="638" name="Google Shape;638;p63"/>
          <p:cNvPicPr preferRelativeResize="0"/>
          <p:nvPr/>
        </p:nvPicPr>
        <p:blipFill rotWithShape="1">
          <a:blip r:embed="rId4">
            <a:alphaModFix/>
          </a:blip>
          <a:srcRect b="0" l="0" r="0" t="0"/>
          <a:stretch/>
        </p:blipFill>
        <p:spPr>
          <a:xfrm>
            <a:off x="1097325" y="1365346"/>
            <a:ext cx="4740424" cy="1252850"/>
          </a:xfrm>
          <a:prstGeom prst="rect">
            <a:avLst/>
          </a:prstGeom>
          <a:noFill/>
          <a:ln>
            <a:noFill/>
          </a:ln>
        </p:spPr>
      </p:pic>
      <p:pic>
        <p:nvPicPr>
          <p:cNvPr id="639" name="Google Shape;639;p63"/>
          <p:cNvPicPr preferRelativeResize="0"/>
          <p:nvPr/>
        </p:nvPicPr>
        <p:blipFill rotWithShape="1">
          <a:blip r:embed="rId5">
            <a:alphaModFix/>
          </a:blip>
          <a:srcRect b="0" l="0" r="0" t="0"/>
          <a:stretch/>
        </p:blipFill>
        <p:spPr>
          <a:xfrm>
            <a:off x="1332650" y="3005871"/>
            <a:ext cx="2876550" cy="457200"/>
          </a:xfrm>
          <a:prstGeom prst="rect">
            <a:avLst/>
          </a:prstGeom>
          <a:noFill/>
          <a:ln>
            <a:noFill/>
          </a:ln>
        </p:spPr>
      </p:pic>
      <p:sp>
        <p:nvSpPr>
          <p:cNvPr id="640" name="Google Shape;640;p63"/>
          <p:cNvSpPr txBox="1"/>
          <p:nvPr/>
        </p:nvSpPr>
        <p:spPr>
          <a:xfrm>
            <a:off x="1026925" y="3028800"/>
            <a:ext cx="381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X</a:t>
            </a:r>
            <a:endParaRPr b="0" i="0" sz="1400" u="none" cap="none" strike="noStrike">
              <a:solidFill>
                <a:srgbClr val="000000"/>
              </a:solidFill>
              <a:latin typeface="Arial"/>
              <a:ea typeface="Arial"/>
              <a:cs typeface="Arial"/>
              <a:sym typeface="Arial"/>
            </a:endParaRPr>
          </a:p>
        </p:txBody>
      </p:sp>
      <p:pic>
        <p:nvPicPr>
          <p:cNvPr id="641" name="Google Shape;641;p63"/>
          <p:cNvPicPr preferRelativeResize="0"/>
          <p:nvPr/>
        </p:nvPicPr>
        <p:blipFill rotWithShape="1">
          <a:blip r:embed="rId6">
            <a:alphaModFix/>
          </a:blip>
          <a:srcRect b="0" l="0" r="0" t="0"/>
          <a:stretch/>
        </p:blipFill>
        <p:spPr>
          <a:xfrm>
            <a:off x="1026925" y="3691675"/>
            <a:ext cx="2600325" cy="857250"/>
          </a:xfrm>
          <a:prstGeom prst="rect">
            <a:avLst/>
          </a:prstGeom>
          <a:noFill/>
          <a:ln>
            <a:noFill/>
          </a:ln>
        </p:spPr>
      </p:pic>
      <p:sp>
        <p:nvSpPr>
          <p:cNvPr id="642" name="Google Shape;642;p63"/>
          <p:cNvSpPr txBox="1"/>
          <p:nvPr/>
        </p:nvSpPr>
        <p:spPr>
          <a:xfrm>
            <a:off x="3882400" y="3920200"/>
            <a:ext cx="709200" cy="400200"/>
          </a:xfrm>
          <a:prstGeom prst="rect">
            <a:avLst/>
          </a:prstGeom>
          <a:noFill/>
          <a:ln cap="flat" cmpd="sng" w="19050">
            <a:solidFill>
              <a:srgbClr val="0000FF"/>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61.33</a:t>
            </a:r>
            <a:endParaRPr b="0" i="0" sz="1400" u="none" cap="none" strike="noStrike">
              <a:solidFill>
                <a:srgbClr val="000000"/>
              </a:solidFill>
              <a:latin typeface="Arial"/>
              <a:ea typeface="Arial"/>
              <a:cs typeface="Arial"/>
              <a:sym typeface="Arial"/>
            </a:endParaRPr>
          </a:p>
        </p:txBody>
      </p:sp>
      <p:pic>
        <p:nvPicPr>
          <p:cNvPr descr="C:\Users\User\Desktop\מגמה\שיווק המגמה\עיצוב לוגו וסלוגן\logo.gif" id="643" name="Google Shape;643;p63"/>
          <p:cNvPicPr preferRelativeResize="0"/>
          <p:nvPr/>
        </p:nvPicPr>
        <p:blipFill rotWithShape="1">
          <a:blip r:embed="rId7">
            <a:alphaModFix/>
          </a:blip>
          <a:srcRect b="0" l="0" r="0" t="0"/>
          <a:stretch/>
        </p:blipFill>
        <p:spPr>
          <a:xfrm>
            <a:off x="250825" y="86915"/>
            <a:ext cx="1538288" cy="1134665"/>
          </a:xfrm>
          <a:prstGeom prst="rect">
            <a:avLst/>
          </a:prstGeom>
          <a:noFill/>
          <a:ln>
            <a:noFill/>
          </a:ln>
        </p:spPr>
      </p:pic>
      <p:sp>
        <p:nvSpPr>
          <p:cNvPr id="644" name="Google Shape;644;p63"/>
          <p:cNvSpPr/>
          <p:nvPr/>
        </p:nvSpPr>
        <p:spPr>
          <a:xfrm rot="-5400000">
            <a:off x="6134700" y="1910288"/>
            <a:ext cx="24600" cy="5840400"/>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45" name="Google Shape;645;p63"/>
          <p:cNvSpPr txBox="1"/>
          <p:nvPr/>
        </p:nvSpPr>
        <p:spPr>
          <a:xfrm rot="-5400000">
            <a:off x="4623750" y="502894"/>
            <a:ext cx="34500" cy="8852400"/>
          </a:xfrm>
          <a:prstGeom prst="rect">
            <a:avLst/>
          </a:prstGeom>
          <a:solidFill>
            <a:srgbClr val="FFCC0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1"/>
                                        </p:tgtEl>
                                        <p:attrNameLst>
                                          <p:attrName>style.visibility</p:attrName>
                                        </p:attrNameLst>
                                      </p:cBhvr>
                                      <p:to>
                                        <p:strVal val="visible"/>
                                      </p:to>
                                    </p:set>
                                    <p:animEffect filter="fade" transition="in">
                                      <p:cBhvr>
                                        <p:cTn dur="1000"/>
                                        <p:tgtEl>
                                          <p:spTgt spid="641"/>
                                        </p:tgtEl>
                                      </p:cBhvr>
                                    </p:animEffect>
                                  </p:childTnLst>
                                </p:cTn>
                              </p:par>
                              <p:par>
                                <p:cTn fill="hold" nodeType="withEffect" presetClass="entr" presetID="10" presetSubtype="0">
                                  <p:stCondLst>
                                    <p:cond delay="0"/>
                                  </p:stCondLst>
                                  <p:childTnLst>
                                    <p:set>
                                      <p:cBhvr>
                                        <p:cTn dur="1" fill="hold">
                                          <p:stCondLst>
                                            <p:cond delay="0"/>
                                          </p:stCondLst>
                                        </p:cTn>
                                        <p:tgtEl>
                                          <p:spTgt spid="642"/>
                                        </p:tgtEl>
                                        <p:attrNameLst>
                                          <p:attrName>style.visibility</p:attrName>
                                        </p:attrNameLst>
                                      </p:cBhvr>
                                      <p:to>
                                        <p:strVal val="visible"/>
                                      </p:to>
                                    </p:set>
                                    <p:animEffect filter="fade" transition="in">
                                      <p:cBhvr>
                                        <p:cTn dur="1000"/>
                                        <p:tgtEl>
                                          <p:spTgt spid="6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49" name="Shape 649"/>
        <p:cNvGrpSpPr/>
        <p:nvPr/>
      </p:nvGrpSpPr>
      <p:grpSpPr>
        <a:xfrm>
          <a:off x="0" y="0"/>
          <a:ext cx="0" cy="0"/>
          <a:chOff x="0" y="0"/>
          <a:chExt cx="0" cy="0"/>
        </a:xfrm>
      </p:grpSpPr>
      <p:pic>
        <p:nvPicPr>
          <p:cNvPr id="650" name="Google Shape;650;p64"/>
          <p:cNvPicPr preferRelativeResize="0"/>
          <p:nvPr/>
        </p:nvPicPr>
        <p:blipFill rotWithShape="1">
          <a:blip r:embed="rId3">
            <a:alphaModFix/>
          </a:blip>
          <a:srcRect b="0" l="0" r="0" t="0"/>
          <a:stretch/>
        </p:blipFill>
        <p:spPr>
          <a:xfrm>
            <a:off x="374100" y="2616275"/>
            <a:ext cx="4931541" cy="1752775"/>
          </a:xfrm>
          <a:prstGeom prst="rect">
            <a:avLst/>
          </a:prstGeom>
          <a:noFill/>
          <a:ln>
            <a:noFill/>
          </a:ln>
        </p:spPr>
      </p:pic>
      <p:sp>
        <p:nvSpPr>
          <p:cNvPr id="651" name="Google Shape;651;p64"/>
          <p:cNvSpPr txBox="1"/>
          <p:nvPr>
            <p:ph idx="4294967295" type="title"/>
          </p:nvPr>
        </p:nvSpPr>
        <p:spPr>
          <a:xfrm>
            <a:off x="1960425" y="350675"/>
            <a:ext cx="6863700" cy="572700"/>
          </a:xfrm>
          <a:prstGeom prst="rect">
            <a:avLst/>
          </a:prstGeom>
          <a:noFill/>
          <a:ln>
            <a:noFill/>
          </a:ln>
        </p:spPr>
        <p:txBody>
          <a:bodyPr anchorCtr="0" anchor="t" bIns="91425" lIns="91425" spcFirstLastPara="1" rIns="91425" wrap="square" tIns="91425">
            <a:normAutofit fontScale="90000"/>
          </a:bodyPr>
          <a:lstStyle/>
          <a:p>
            <a:pPr indent="0" lvl="0" marL="0" rtl="1" algn="ctr">
              <a:lnSpc>
                <a:spcPct val="100000"/>
              </a:lnSpc>
              <a:spcBef>
                <a:spcPts val="0"/>
              </a:spcBef>
              <a:spcAft>
                <a:spcPts val="0"/>
              </a:spcAft>
              <a:buSzPct val="111111"/>
              <a:buNone/>
            </a:pPr>
            <a:r>
              <a:rPr lang="en"/>
              <a:t>טבלת שכיחות בקטגוריות - החציון</a:t>
            </a:r>
            <a:endParaRPr/>
          </a:p>
        </p:txBody>
      </p:sp>
      <p:pic>
        <p:nvPicPr>
          <p:cNvPr id="652" name="Google Shape;652;p64"/>
          <p:cNvPicPr preferRelativeResize="0"/>
          <p:nvPr/>
        </p:nvPicPr>
        <p:blipFill rotWithShape="1">
          <a:blip r:embed="rId4">
            <a:alphaModFix/>
          </a:blip>
          <a:srcRect b="0" l="0" r="0" t="0"/>
          <a:stretch/>
        </p:blipFill>
        <p:spPr>
          <a:xfrm>
            <a:off x="3989838" y="1221721"/>
            <a:ext cx="4740424" cy="1252850"/>
          </a:xfrm>
          <a:prstGeom prst="rect">
            <a:avLst/>
          </a:prstGeom>
          <a:noFill/>
          <a:ln>
            <a:noFill/>
          </a:ln>
        </p:spPr>
      </p:pic>
      <p:sp>
        <p:nvSpPr>
          <p:cNvPr id="653" name="Google Shape;653;p64"/>
          <p:cNvSpPr txBox="1"/>
          <p:nvPr/>
        </p:nvSpPr>
        <p:spPr>
          <a:xfrm>
            <a:off x="4336025" y="2852625"/>
            <a:ext cx="709200" cy="400200"/>
          </a:xfrm>
          <a:prstGeom prst="rect">
            <a:avLst/>
          </a:prstGeom>
          <a:noFill/>
          <a:ln cap="flat" cmpd="sng" w="19050">
            <a:solidFill>
              <a:srgbClr val="0000FF"/>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61.75</a:t>
            </a:r>
            <a:endParaRPr b="0" i="0" sz="1400" u="none" cap="none" strike="noStrike">
              <a:solidFill>
                <a:srgbClr val="000000"/>
              </a:solidFill>
              <a:latin typeface="Arial"/>
              <a:ea typeface="Arial"/>
              <a:cs typeface="Arial"/>
              <a:sym typeface="Arial"/>
            </a:endParaRPr>
          </a:p>
        </p:txBody>
      </p:sp>
      <p:pic>
        <p:nvPicPr>
          <p:cNvPr id="654" name="Google Shape;654;p64"/>
          <p:cNvPicPr preferRelativeResize="0"/>
          <p:nvPr/>
        </p:nvPicPr>
        <p:blipFill rotWithShape="1">
          <a:blip r:embed="rId5">
            <a:alphaModFix/>
          </a:blip>
          <a:srcRect b="0" l="0" r="0" t="0"/>
          <a:stretch/>
        </p:blipFill>
        <p:spPr>
          <a:xfrm>
            <a:off x="5468011" y="2648850"/>
            <a:ext cx="3294990" cy="2037450"/>
          </a:xfrm>
          <a:prstGeom prst="rect">
            <a:avLst/>
          </a:prstGeom>
          <a:noFill/>
          <a:ln>
            <a:noFill/>
          </a:ln>
        </p:spPr>
      </p:pic>
      <p:sp>
        <p:nvSpPr>
          <p:cNvPr id="655" name="Google Shape;655;p64"/>
          <p:cNvSpPr txBox="1"/>
          <p:nvPr/>
        </p:nvSpPr>
        <p:spPr>
          <a:xfrm>
            <a:off x="394000" y="4369050"/>
            <a:ext cx="2768100" cy="338700"/>
          </a:xfrm>
          <a:prstGeom prst="rect">
            <a:avLst/>
          </a:prstGeom>
          <a:noFill/>
          <a:ln>
            <a:noFill/>
          </a:ln>
        </p:spPr>
        <p:txBody>
          <a:bodyPr anchorCtr="0" anchor="t" bIns="91425" lIns="91425" spcFirstLastPara="1" rIns="91425" wrap="square" tIns="91425">
            <a:spAutoFit/>
          </a:bodyPr>
          <a:lstStyle/>
          <a:p>
            <a:pPr indent="0" lvl="0" marL="0" marR="0" rtl="1" algn="r">
              <a:lnSpc>
                <a:spcPct val="15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Median class: הקטגוריה עם שכיחות מצטברת n/2</a:t>
            </a:r>
            <a:endParaRPr b="0" i="0" sz="1000" u="none" cap="none" strike="noStrike">
              <a:solidFill>
                <a:srgbClr val="000000"/>
              </a:solidFill>
              <a:latin typeface="Arial"/>
              <a:ea typeface="Arial"/>
              <a:cs typeface="Arial"/>
              <a:sym typeface="Arial"/>
            </a:endParaRPr>
          </a:p>
        </p:txBody>
      </p:sp>
      <p:pic>
        <p:nvPicPr>
          <p:cNvPr descr="C:\Users\User\Desktop\מגמה\שיווק המגמה\עיצוב לוגו וסלוגן\logo.gif" id="656" name="Google Shape;656;p64"/>
          <p:cNvPicPr preferRelativeResize="0"/>
          <p:nvPr/>
        </p:nvPicPr>
        <p:blipFill rotWithShape="1">
          <a:blip r:embed="rId6">
            <a:alphaModFix/>
          </a:blip>
          <a:srcRect b="0" l="0" r="0" t="0"/>
          <a:stretch/>
        </p:blipFill>
        <p:spPr>
          <a:xfrm>
            <a:off x="250825" y="86915"/>
            <a:ext cx="1538288" cy="1134665"/>
          </a:xfrm>
          <a:prstGeom prst="rect">
            <a:avLst/>
          </a:prstGeom>
          <a:noFill/>
          <a:ln>
            <a:noFill/>
          </a:ln>
        </p:spPr>
      </p:pic>
      <p:sp>
        <p:nvSpPr>
          <p:cNvPr id="657" name="Google Shape;657;p64"/>
          <p:cNvSpPr/>
          <p:nvPr/>
        </p:nvSpPr>
        <p:spPr>
          <a:xfrm rot="-5400000">
            <a:off x="6134700" y="1910288"/>
            <a:ext cx="24600" cy="5840400"/>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58" name="Google Shape;658;p64"/>
          <p:cNvSpPr txBox="1"/>
          <p:nvPr/>
        </p:nvSpPr>
        <p:spPr>
          <a:xfrm rot="-5400000">
            <a:off x="4623750" y="502894"/>
            <a:ext cx="34500" cy="8852400"/>
          </a:xfrm>
          <a:prstGeom prst="rect">
            <a:avLst/>
          </a:prstGeom>
          <a:solidFill>
            <a:srgbClr val="FFCC0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0"/>
                                        </p:tgtEl>
                                        <p:attrNameLst>
                                          <p:attrName>style.visibility</p:attrName>
                                        </p:attrNameLst>
                                      </p:cBhvr>
                                      <p:to>
                                        <p:strVal val="visible"/>
                                      </p:to>
                                    </p:set>
                                    <p:animEffect filter="fade" transition="in">
                                      <p:cBhvr>
                                        <p:cTn dur="1000"/>
                                        <p:tgtEl>
                                          <p:spTgt spid="650"/>
                                        </p:tgtEl>
                                      </p:cBhvr>
                                    </p:animEffect>
                                  </p:childTnLst>
                                </p:cTn>
                              </p:par>
                              <p:par>
                                <p:cTn fill="hold" nodeType="withEffect" presetClass="entr" presetID="10" presetSubtype="0">
                                  <p:stCondLst>
                                    <p:cond delay="0"/>
                                  </p:stCondLst>
                                  <p:childTnLst>
                                    <p:set>
                                      <p:cBhvr>
                                        <p:cTn dur="1" fill="hold">
                                          <p:stCondLst>
                                            <p:cond delay="0"/>
                                          </p:stCondLst>
                                        </p:cTn>
                                        <p:tgtEl>
                                          <p:spTgt spid="653"/>
                                        </p:tgtEl>
                                        <p:attrNameLst>
                                          <p:attrName>style.visibility</p:attrName>
                                        </p:attrNameLst>
                                      </p:cBhvr>
                                      <p:to>
                                        <p:strVal val="visible"/>
                                      </p:to>
                                    </p:set>
                                    <p:animEffect filter="fade" transition="in">
                                      <p:cBhvr>
                                        <p:cTn dur="1000"/>
                                        <p:tgtEl>
                                          <p:spTgt spid="6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62" name="Shape 662"/>
        <p:cNvGrpSpPr/>
        <p:nvPr/>
      </p:nvGrpSpPr>
      <p:grpSpPr>
        <a:xfrm>
          <a:off x="0" y="0"/>
          <a:ext cx="0" cy="0"/>
          <a:chOff x="0" y="0"/>
          <a:chExt cx="0" cy="0"/>
        </a:xfrm>
      </p:grpSpPr>
      <p:pic>
        <p:nvPicPr>
          <p:cNvPr id="663" name="Google Shape;663;p65"/>
          <p:cNvPicPr preferRelativeResize="0"/>
          <p:nvPr/>
        </p:nvPicPr>
        <p:blipFill rotWithShape="1">
          <a:blip r:embed="rId3">
            <a:alphaModFix/>
          </a:blip>
          <a:srcRect b="0" l="0" r="0" t="0"/>
          <a:stretch/>
        </p:blipFill>
        <p:spPr>
          <a:xfrm>
            <a:off x="589966" y="2482096"/>
            <a:ext cx="3717158" cy="1892101"/>
          </a:xfrm>
          <a:prstGeom prst="rect">
            <a:avLst/>
          </a:prstGeom>
          <a:noFill/>
          <a:ln>
            <a:noFill/>
          </a:ln>
        </p:spPr>
      </p:pic>
      <p:sp>
        <p:nvSpPr>
          <p:cNvPr id="664" name="Google Shape;664;p65"/>
          <p:cNvSpPr txBox="1"/>
          <p:nvPr/>
        </p:nvSpPr>
        <p:spPr>
          <a:xfrm>
            <a:off x="4202750" y="2848550"/>
            <a:ext cx="709200" cy="400200"/>
          </a:xfrm>
          <a:prstGeom prst="rect">
            <a:avLst/>
          </a:prstGeom>
          <a:noFill/>
          <a:ln cap="flat" cmpd="sng" w="19050">
            <a:solidFill>
              <a:srgbClr val="0000FF"/>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61.8</a:t>
            </a:r>
            <a:endParaRPr b="0" i="0" sz="1400" u="none" cap="none" strike="noStrike">
              <a:solidFill>
                <a:srgbClr val="000000"/>
              </a:solidFill>
              <a:latin typeface="Arial"/>
              <a:ea typeface="Arial"/>
              <a:cs typeface="Arial"/>
              <a:sym typeface="Arial"/>
            </a:endParaRPr>
          </a:p>
        </p:txBody>
      </p:sp>
      <p:sp>
        <p:nvSpPr>
          <p:cNvPr id="665" name="Google Shape;665;p65"/>
          <p:cNvSpPr txBox="1"/>
          <p:nvPr/>
        </p:nvSpPr>
        <p:spPr>
          <a:xfrm>
            <a:off x="647700" y="4457700"/>
            <a:ext cx="2675100" cy="338700"/>
          </a:xfrm>
          <a:prstGeom prst="rect">
            <a:avLst/>
          </a:prstGeom>
          <a:noFill/>
          <a:ln>
            <a:noFill/>
          </a:ln>
        </p:spPr>
        <p:txBody>
          <a:bodyPr anchorCtr="0" anchor="t" bIns="91425" lIns="91425" spcFirstLastPara="1" rIns="91425" wrap="square" tIns="91425">
            <a:spAutoFit/>
          </a:bodyPr>
          <a:lstStyle/>
          <a:p>
            <a:pPr indent="0" lvl="0" marL="0" marR="0" rtl="1" algn="r">
              <a:lnSpc>
                <a:spcPct val="15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Modal class: הקטגוריה עם השכיחות המקסימלית</a:t>
            </a:r>
            <a:endParaRPr b="0" i="0" sz="1000" u="none" cap="none" strike="noStrike">
              <a:solidFill>
                <a:srgbClr val="000000"/>
              </a:solidFill>
              <a:latin typeface="Arial"/>
              <a:ea typeface="Arial"/>
              <a:cs typeface="Arial"/>
              <a:sym typeface="Arial"/>
            </a:endParaRPr>
          </a:p>
        </p:txBody>
      </p:sp>
      <p:sp>
        <p:nvSpPr>
          <p:cNvPr id="666" name="Google Shape;666;p65"/>
          <p:cNvSpPr txBox="1"/>
          <p:nvPr>
            <p:ph idx="4294967295" type="title"/>
          </p:nvPr>
        </p:nvSpPr>
        <p:spPr>
          <a:xfrm>
            <a:off x="2109550" y="292600"/>
            <a:ext cx="6807300" cy="572700"/>
          </a:xfrm>
          <a:prstGeom prst="rect">
            <a:avLst/>
          </a:prstGeom>
          <a:noFill/>
          <a:ln>
            <a:noFill/>
          </a:ln>
        </p:spPr>
        <p:txBody>
          <a:bodyPr anchorCtr="0" anchor="t" bIns="91425" lIns="91425" spcFirstLastPara="1" rIns="91425" wrap="square" tIns="91425">
            <a:normAutofit fontScale="90000"/>
          </a:bodyPr>
          <a:lstStyle/>
          <a:p>
            <a:pPr indent="0" lvl="0" marL="0" rtl="1" algn="ctr">
              <a:lnSpc>
                <a:spcPct val="100000"/>
              </a:lnSpc>
              <a:spcBef>
                <a:spcPts val="0"/>
              </a:spcBef>
              <a:spcAft>
                <a:spcPts val="0"/>
              </a:spcAft>
              <a:buSzPct val="111111"/>
              <a:buNone/>
            </a:pPr>
            <a:r>
              <a:rPr lang="en"/>
              <a:t>טבלת שכיחות בקטגוריות - השכיח</a:t>
            </a:r>
            <a:endParaRPr/>
          </a:p>
        </p:txBody>
      </p:sp>
      <p:pic>
        <p:nvPicPr>
          <p:cNvPr id="667" name="Google Shape;667;p65"/>
          <p:cNvPicPr preferRelativeResize="0"/>
          <p:nvPr/>
        </p:nvPicPr>
        <p:blipFill rotWithShape="1">
          <a:blip r:embed="rId4">
            <a:alphaModFix/>
          </a:blip>
          <a:srcRect b="0" l="0" r="0" t="0"/>
          <a:stretch/>
        </p:blipFill>
        <p:spPr>
          <a:xfrm>
            <a:off x="3319650" y="1237784"/>
            <a:ext cx="4740424" cy="1252850"/>
          </a:xfrm>
          <a:prstGeom prst="rect">
            <a:avLst/>
          </a:prstGeom>
          <a:noFill/>
          <a:ln>
            <a:noFill/>
          </a:ln>
        </p:spPr>
      </p:pic>
      <p:pic>
        <p:nvPicPr>
          <p:cNvPr id="668" name="Google Shape;668;p65"/>
          <p:cNvPicPr preferRelativeResize="0"/>
          <p:nvPr/>
        </p:nvPicPr>
        <p:blipFill rotWithShape="1">
          <a:blip r:embed="rId5">
            <a:alphaModFix/>
          </a:blip>
          <a:srcRect b="0" l="0" r="0" t="0"/>
          <a:stretch/>
        </p:blipFill>
        <p:spPr>
          <a:xfrm>
            <a:off x="5635900" y="2694500"/>
            <a:ext cx="2974701" cy="1839399"/>
          </a:xfrm>
          <a:prstGeom prst="rect">
            <a:avLst/>
          </a:prstGeom>
          <a:noFill/>
          <a:ln>
            <a:noFill/>
          </a:ln>
        </p:spPr>
      </p:pic>
      <p:pic>
        <p:nvPicPr>
          <p:cNvPr descr="C:\Users\User\Desktop\מגמה\שיווק המגמה\עיצוב לוגו וסלוגן\logo.gif" id="669" name="Google Shape;669;p65"/>
          <p:cNvPicPr preferRelativeResize="0"/>
          <p:nvPr/>
        </p:nvPicPr>
        <p:blipFill rotWithShape="1">
          <a:blip r:embed="rId6">
            <a:alphaModFix/>
          </a:blip>
          <a:srcRect b="0" l="0" r="0" t="0"/>
          <a:stretch/>
        </p:blipFill>
        <p:spPr>
          <a:xfrm>
            <a:off x="250825" y="86915"/>
            <a:ext cx="1538288" cy="1134665"/>
          </a:xfrm>
          <a:prstGeom prst="rect">
            <a:avLst/>
          </a:prstGeom>
          <a:noFill/>
          <a:ln>
            <a:noFill/>
          </a:ln>
        </p:spPr>
      </p:pic>
      <p:sp>
        <p:nvSpPr>
          <p:cNvPr id="670" name="Google Shape;670;p65"/>
          <p:cNvSpPr/>
          <p:nvPr/>
        </p:nvSpPr>
        <p:spPr>
          <a:xfrm rot="-5400000">
            <a:off x="6134700" y="1910288"/>
            <a:ext cx="24600" cy="5840400"/>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71" name="Google Shape;671;p65"/>
          <p:cNvSpPr txBox="1"/>
          <p:nvPr/>
        </p:nvSpPr>
        <p:spPr>
          <a:xfrm rot="-5400000">
            <a:off x="4623750" y="502894"/>
            <a:ext cx="34500" cy="8852400"/>
          </a:xfrm>
          <a:prstGeom prst="rect">
            <a:avLst/>
          </a:prstGeom>
          <a:solidFill>
            <a:srgbClr val="FFCC0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3"/>
                                        </p:tgtEl>
                                        <p:attrNameLst>
                                          <p:attrName>style.visibility</p:attrName>
                                        </p:attrNameLst>
                                      </p:cBhvr>
                                      <p:to>
                                        <p:strVal val="visible"/>
                                      </p:to>
                                    </p:set>
                                    <p:animEffect filter="fade" transition="in">
                                      <p:cBhvr>
                                        <p:cTn dur="1000"/>
                                        <p:tgtEl>
                                          <p:spTgt spid="663"/>
                                        </p:tgtEl>
                                      </p:cBhvr>
                                    </p:animEffect>
                                  </p:childTnLst>
                                </p:cTn>
                              </p:par>
                              <p:par>
                                <p:cTn fill="hold" nodeType="withEffect" presetClass="entr" presetID="10" presetSubtype="0">
                                  <p:stCondLst>
                                    <p:cond delay="0"/>
                                  </p:stCondLst>
                                  <p:childTnLst>
                                    <p:set>
                                      <p:cBhvr>
                                        <p:cTn dur="1" fill="hold">
                                          <p:stCondLst>
                                            <p:cond delay="0"/>
                                          </p:stCondLst>
                                        </p:cTn>
                                        <p:tgtEl>
                                          <p:spTgt spid="664"/>
                                        </p:tgtEl>
                                        <p:attrNameLst>
                                          <p:attrName>style.visibility</p:attrName>
                                        </p:attrNameLst>
                                      </p:cBhvr>
                                      <p:to>
                                        <p:strVal val="visible"/>
                                      </p:to>
                                    </p:set>
                                    <p:animEffect filter="fade" transition="in">
                                      <p:cBhvr>
                                        <p:cTn dur="1000"/>
                                        <p:tgtEl>
                                          <p:spTgt spid="664"/>
                                        </p:tgtEl>
                                      </p:cBhvr>
                                    </p:animEffect>
                                  </p:childTnLst>
                                </p:cTn>
                              </p:par>
                              <p:par>
                                <p:cTn fill="hold" nodeType="withEffect" presetClass="entr" presetID="10" presetSubtype="0">
                                  <p:stCondLst>
                                    <p:cond delay="0"/>
                                  </p:stCondLst>
                                  <p:childTnLst>
                                    <p:set>
                                      <p:cBhvr>
                                        <p:cTn dur="1" fill="hold">
                                          <p:stCondLst>
                                            <p:cond delay="0"/>
                                          </p:stCondLst>
                                        </p:cTn>
                                        <p:tgtEl>
                                          <p:spTgt spid="665"/>
                                        </p:tgtEl>
                                        <p:attrNameLst>
                                          <p:attrName>style.visibility</p:attrName>
                                        </p:attrNameLst>
                                      </p:cBhvr>
                                      <p:to>
                                        <p:strVal val="visible"/>
                                      </p:to>
                                    </p:set>
                                    <p:animEffect filter="fade" transition="in">
                                      <p:cBhvr>
                                        <p:cTn dur="1000"/>
                                        <p:tgtEl>
                                          <p:spTgt spid="6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66"/>
          <p:cNvSpPr txBox="1"/>
          <p:nvPr>
            <p:ph type="title"/>
          </p:nvPr>
        </p:nvSpPr>
        <p:spPr>
          <a:xfrm>
            <a:off x="1629125" y="522875"/>
            <a:ext cx="6188700" cy="572700"/>
          </a:xfrm>
          <a:prstGeom prst="rect">
            <a:avLst/>
          </a:prstGeom>
          <a:noFill/>
          <a:ln>
            <a:noFill/>
          </a:ln>
        </p:spPr>
        <p:txBody>
          <a:bodyPr anchorCtr="0" anchor="t" bIns="91425" lIns="91425" spcFirstLastPara="1" rIns="91425" wrap="square" tIns="91425">
            <a:normAutofit fontScale="90000"/>
          </a:bodyPr>
          <a:lstStyle/>
          <a:p>
            <a:pPr indent="0" lvl="0" marL="0" rtl="1" algn="r">
              <a:lnSpc>
                <a:spcPct val="100000"/>
              </a:lnSpc>
              <a:spcBef>
                <a:spcPts val="0"/>
              </a:spcBef>
              <a:spcAft>
                <a:spcPts val="0"/>
              </a:spcAft>
              <a:buSzPct val="111111"/>
              <a:buNone/>
            </a:pPr>
            <a:r>
              <a:rPr lang="en"/>
              <a:t>מדדים שמתארים את הפיזור של ההתפלגות</a:t>
            </a:r>
            <a:endParaRPr/>
          </a:p>
        </p:txBody>
      </p:sp>
      <p:sp>
        <p:nvSpPr>
          <p:cNvPr id="677" name="Google Shape;677;p66"/>
          <p:cNvSpPr txBox="1"/>
          <p:nvPr>
            <p:ph idx="1" type="body"/>
          </p:nvPr>
        </p:nvSpPr>
        <p:spPr>
          <a:xfrm>
            <a:off x="1866300" y="1335125"/>
            <a:ext cx="6931500" cy="1274400"/>
          </a:xfrm>
          <a:prstGeom prst="rect">
            <a:avLst/>
          </a:prstGeom>
          <a:noFill/>
          <a:ln>
            <a:noFill/>
          </a:ln>
        </p:spPr>
        <p:txBody>
          <a:bodyPr anchorCtr="0" anchor="t" bIns="91425" lIns="91425" spcFirstLastPara="1" rIns="91425" wrap="square" tIns="91425">
            <a:normAutofit/>
          </a:bodyPr>
          <a:lstStyle/>
          <a:p>
            <a:pPr indent="-342900" lvl="0" marL="457200" rtl="1" algn="r">
              <a:lnSpc>
                <a:spcPct val="115000"/>
              </a:lnSpc>
              <a:spcBef>
                <a:spcPts val="0"/>
              </a:spcBef>
              <a:spcAft>
                <a:spcPts val="0"/>
              </a:spcAft>
              <a:buClr>
                <a:schemeClr val="dk1"/>
              </a:buClr>
              <a:buSzPts val="1800"/>
              <a:buAutoNum type="arabicPeriod"/>
            </a:pPr>
            <a:r>
              <a:rPr lang="en">
                <a:solidFill>
                  <a:schemeClr val="dk1"/>
                </a:solidFill>
              </a:rPr>
              <a:t>כדי לתאר את ההתפלגות בצורה מלאה, בנוסף למדדי המרכז, אנחנו צריכים לדעת גם את מדדי הפיזור: טווח, טווח בין רבעוני וסטיית תקן. </a:t>
            </a:r>
            <a:endParaRPr>
              <a:solidFill>
                <a:schemeClr val="dk1"/>
              </a:solidFill>
            </a:endParaRPr>
          </a:p>
          <a:p>
            <a:pPr indent="-342900" lvl="0" marL="457200" rtl="1" algn="r">
              <a:lnSpc>
                <a:spcPct val="115000"/>
              </a:lnSpc>
              <a:spcBef>
                <a:spcPts val="1000"/>
              </a:spcBef>
              <a:spcAft>
                <a:spcPts val="0"/>
              </a:spcAft>
              <a:buClr>
                <a:schemeClr val="dk1"/>
              </a:buClr>
              <a:buSzPts val="1800"/>
              <a:buAutoNum type="arabicPeriod"/>
            </a:pPr>
            <a:r>
              <a:rPr lang="en">
                <a:solidFill>
                  <a:schemeClr val="dk1"/>
                </a:solidFill>
              </a:rPr>
              <a:t>מדדי הפיזור מודדים את השונות (הפיזור) של ההתפלגות. </a:t>
            </a:r>
            <a:endParaRPr>
              <a:solidFill>
                <a:schemeClr val="dk1"/>
              </a:solidFill>
            </a:endParaRPr>
          </a:p>
        </p:txBody>
      </p:sp>
      <p:pic>
        <p:nvPicPr>
          <p:cNvPr id="678" name="Google Shape;678;p66"/>
          <p:cNvPicPr preferRelativeResize="0"/>
          <p:nvPr/>
        </p:nvPicPr>
        <p:blipFill rotWithShape="1">
          <a:blip r:embed="rId3">
            <a:alphaModFix/>
          </a:blip>
          <a:srcRect b="0" l="0" r="0" t="0"/>
          <a:stretch/>
        </p:blipFill>
        <p:spPr>
          <a:xfrm>
            <a:off x="2987825" y="2554225"/>
            <a:ext cx="5360428" cy="2229175"/>
          </a:xfrm>
          <a:prstGeom prst="rect">
            <a:avLst/>
          </a:prstGeom>
          <a:noFill/>
          <a:ln>
            <a:noFill/>
          </a:ln>
        </p:spPr>
      </p:pic>
      <p:sp>
        <p:nvSpPr>
          <p:cNvPr id="679" name="Google Shape;679;p66"/>
          <p:cNvSpPr txBox="1"/>
          <p:nvPr/>
        </p:nvSpPr>
        <p:spPr>
          <a:xfrm>
            <a:off x="4537150" y="3794900"/>
            <a:ext cx="940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חציון = 70</a:t>
            </a:r>
            <a:endParaRPr b="0" i="0" sz="1400" u="none" cap="none" strike="noStrike">
              <a:solidFill>
                <a:srgbClr val="000000"/>
              </a:solidFill>
              <a:latin typeface="Arial"/>
              <a:ea typeface="Arial"/>
              <a:cs typeface="Arial"/>
              <a:sym typeface="Arial"/>
            </a:endParaRPr>
          </a:p>
        </p:txBody>
      </p:sp>
      <p:pic>
        <p:nvPicPr>
          <p:cNvPr descr="C:\Users\User\Desktop\מגמה\שיווק המגמה\עיצוב לוגו וסלוגן\logo.gif" id="680" name="Google Shape;680;p66"/>
          <p:cNvPicPr preferRelativeResize="0"/>
          <p:nvPr/>
        </p:nvPicPr>
        <p:blipFill rotWithShape="1">
          <a:blip r:embed="rId4">
            <a:alphaModFix/>
          </a:blip>
          <a:srcRect b="0" l="0" r="0" t="0"/>
          <a:stretch/>
        </p:blipFill>
        <p:spPr>
          <a:xfrm>
            <a:off x="250825" y="86915"/>
            <a:ext cx="1538288" cy="1134665"/>
          </a:xfrm>
          <a:prstGeom prst="rect">
            <a:avLst/>
          </a:prstGeom>
          <a:noFill/>
          <a:ln>
            <a:noFill/>
          </a:ln>
        </p:spPr>
      </p:pic>
      <p:sp>
        <p:nvSpPr>
          <p:cNvPr id="681" name="Google Shape;681;p66"/>
          <p:cNvSpPr/>
          <p:nvPr/>
        </p:nvSpPr>
        <p:spPr>
          <a:xfrm rot="-5400000">
            <a:off x="6134700" y="1910288"/>
            <a:ext cx="24600" cy="5840400"/>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82" name="Google Shape;682;p66"/>
          <p:cNvSpPr txBox="1"/>
          <p:nvPr/>
        </p:nvSpPr>
        <p:spPr>
          <a:xfrm rot="-5400000">
            <a:off x="4623750" y="502894"/>
            <a:ext cx="34500" cy="8852400"/>
          </a:xfrm>
          <a:prstGeom prst="rect">
            <a:avLst/>
          </a:prstGeom>
          <a:solidFill>
            <a:srgbClr val="FFCC0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p67"/>
          <p:cNvSpPr txBox="1"/>
          <p:nvPr>
            <p:ph type="title"/>
          </p:nvPr>
        </p:nvSpPr>
        <p:spPr>
          <a:xfrm>
            <a:off x="1629125" y="522875"/>
            <a:ext cx="6188700" cy="572700"/>
          </a:xfrm>
          <a:prstGeom prst="rect">
            <a:avLst/>
          </a:prstGeom>
          <a:noFill/>
          <a:ln>
            <a:noFill/>
          </a:ln>
        </p:spPr>
        <p:txBody>
          <a:bodyPr anchorCtr="0" anchor="t" bIns="91425" lIns="91425" spcFirstLastPara="1" rIns="91425" wrap="square" tIns="91425">
            <a:normAutofit fontScale="90000"/>
          </a:bodyPr>
          <a:lstStyle/>
          <a:p>
            <a:pPr indent="0" lvl="0" marL="0" rtl="1" algn="r">
              <a:lnSpc>
                <a:spcPct val="100000"/>
              </a:lnSpc>
              <a:spcBef>
                <a:spcPts val="0"/>
              </a:spcBef>
              <a:spcAft>
                <a:spcPts val="0"/>
              </a:spcAft>
              <a:buSzPct val="111111"/>
              <a:buNone/>
            </a:pPr>
            <a:r>
              <a:rPr lang="en"/>
              <a:t>מדדים שמתארים את הפיזור של ההתפלגות</a:t>
            </a:r>
            <a:endParaRPr/>
          </a:p>
        </p:txBody>
      </p:sp>
      <p:sp>
        <p:nvSpPr>
          <p:cNvPr id="688" name="Google Shape;688;p67"/>
          <p:cNvSpPr txBox="1"/>
          <p:nvPr/>
        </p:nvSpPr>
        <p:spPr>
          <a:xfrm>
            <a:off x="2634475" y="1320900"/>
            <a:ext cx="5800800" cy="3436295"/>
          </a:xfrm>
          <a:prstGeom prst="rect">
            <a:avLst/>
          </a:prstGeom>
          <a:solidFill>
            <a:srgbClr val="E8E8E8"/>
          </a:solidFill>
          <a:ln>
            <a:noFill/>
          </a:ln>
        </p:spPr>
        <p:txBody>
          <a:bodyPr anchorCtr="0" anchor="t" bIns="91425" lIns="91425" spcFirstLastPara="1" rIns="91425" wrap="square" tIns="91425">
            <a:spAutoFit/>
          </a:bodyPr>
          <a:lstStyle/>
          <a:p>
            <a:pPr indent="-342900" lvl="0" marL="457200" marR="0" rtl="1" algn="r">
              <a:lnSpc>
                <a:spcPct val="115000"/>
              </a:lnSpc>
              <a:spcBef>
                <a:spcPts val="1000"/>
              </a:spcBef>
              <a:spcAft>
                <a:spcPts val="0"/>
              </a:spcAft>
              <a:buClr>
                <a:schemeClr val="dk1"/>
              </a:buClr>
              <a:buSzPts val="1800"/>
              <a:buFont typeface="Arial"/>
              <a:buAutoNum type="arabicPeriod" startAt="3"/>
            </a:pPr>
            <a:r>
              <a:rPr b="0" i="0" lang="en" sz="1800" u="none" cap="none" strike="noStrike">
                <a:solidFill>
                  <a:schemeClr val="dk1"/>
                </a:solidFill>
                <a:latin typeface="Arial"/>
                <a:ea typeface="Arial"/>
                <a:cs typeface="Arial"/>
                <a:sym typeface="Arial"/>
              </a:rPr>
              <a:t>לא ניתן להשוות בין מדדי הפיזור, כמו שעשינו עם מדדי מרכז. כל אחד מציע דרך אחרת כדי לכמת את השונות, כל אחד מחשב את השונות מזוית אחרת וביחד הם נותנים את התמונה השלמה של פיזור ההתפלגות.</a:t>
            </a:r>
            <a:endParaRPr b="0" i="0" sz="1800" u="none" cap="none" strike="noStrike">
              <a:solidFill>
                <a:schemeClr val="dk1"/>
              </a:solidFill>
              <a:latin typeface="Arial"/>
              <a:ea typeface="Arial"/>
              <a:cs typeface="Arial"/>
              <a:sym typeface="Arial"/>
            </a:endParaRPr>
          </a:p>
          <a:p>
            <a:pPr indent="-342900" lvl="0" marL="457200" marR="0" rtl="1" algn="r">
              <a:lnSpc>
                <a:spcPct val="115000"/>
              </a:lnSpc>
              <a:spcBef>
                <a:spcPts val="1000"/>
              </a:spcBef>
              <a:spcAft>
                <a:spcPts val="0"/>
              </a:spcAft>
              <a:buClr>
                <a:schemeClr val="dk1"/>
              </a:buClr>
              <a:buSzPts val="1800"/>
              <a:buFont typeface="Arial"/>
              <a:buAutoNum type="arabicPeriod" startAt="3"/>
            </a:pPr>
            <a:r>
              <a:rPr b="0" i="0" lang="en" sz="1800" u="none" cap="none" strike="noStrike">
                <a:solidFill>
                  <a:schemeClr val="dk1"/>
                </a:solidFill>
                <a:latin typeface="Arial"/>
                <a:ea typeface="Arial"/>
                <a:cs typeface="Arial"/>
                <a:sym typeface="Arial"/>
              </a:rPr>
              <a:t>טווח, טווח בין רבעוני וחציון כוללים את חמשת המדדים לבניית box plot  (מינימום, רבעון ראשון Q1 , חציון, רבעון שלישיQ3  ומקסימום).</a:t>
            </a:r>
            <a:endParaRPr b="0" i="0" sz="1800" u="none" cap="none" strike="noStrike">
              <a:solidFill>
                <a:schemeClr val="dk1"/>
              </a:solidFill>
              <a:latin typeface="Arial"/>
              <a:ea typeface="Arial"/>
              <a:cs typeface="Arial"/>
              <a:sym typeface="Arial"/>
            </a:endParaRPr>
          </a:p>
          <a:p>
            <a:pPr indent="-342900" lvl="0" marL="457200" marR="0" rtl="1" algn="r">
              <a:lnSpc>
                <a:spcPct val="115000"/>
              </a:lnSpc>
              <a:spcBef>
                <a:spcPts val="1000"/>
              </a:spcBef>
              <a:spcAft>
                <a:spcPts val="0"/>
              </a:spcAft>
              <a:buClr>
                <a:schemeClr val="dk1"/>
              </a:buClr>
              <a:buSzPts val="1800"/>
              <a:buFont typeface="Arial"/>
              <a:buAutoNum type="arabicPeriod" startAt="3"/>
            </a:pPr>
            <a:r>
              <a:rPr b="0" i="0" lang="en" sz="1800" u="none" cap="none" strike="noStrike">
                <a:solidFill>
                  <a:schemeClr val="dk1"/>
                </a:solidFill>
                <a:latin typeface="Arial"/>
                <a:ea typeface="Arial"/>
                <a:cs typeface="Arial"/>
                <a:sym typeface="Arial"/>
              </a:rPr>
              <a:t>לצורך תיאור מרכז ופיזור ההתפלגות החציון יוצג עם טווח בין רבעוני והממוצע יוצג עם סטיית תקן.</a:t>
            </a:r>
            <a:endParaRPr b="0" i="0" sz="1800" u="none" cap="none" strike="noStrike">
              <a:solidFill>
                <a:schemeClr val="dk1"/>
              </a:solidFill>
              <a:latin typeface="Arial"/>
              <a:ea typeface="Arial"/>
              <a:cs typeface="Arial"/>
              <a:sym typeface="Arial"/>
            </a:endParaRPr>
          </a:p>
        </p:txBody>
      </p:sp>
      <p:pic>
        <p:nvPicPr>
          <p:cNvPr id="689" name="Google Shape;689;p67"/>
          <p:cNvPicPr preferRelativeResize="0"/>
          <p:nvPr/>
        </p:nvPicPr>
        <p:blipFill rotWithShape="1">
          <a:blip r:embed="rId3">
            <a:alphaModFix/>
          </a:blip>
          <a:srcRect b="0" l="0" r="0" t="0"/>
          <a:stretch/>
        </p:blipFill>
        <p:spPr>
          <a:xfrm>
            <a:off x="152400" y="1410175"/>
            <a:ext cx="2331300" cy="2437925"/>
          </a:xfrm>
          <a:prstGeom prst="rect">
            <a:avLst/>
          </a:prstGeom>
          <a:noFill/>
          <a:ln>
            <a:noFill/>
          </a:ln>
        </p:spPr>
      </p:pic>
      <p:pic>
        <p:nvPicPr>
          <p:cNvPr descr="C:\Users\User\Desktop\מגמה\שיווק המגמה\עיצוב לוגו וסלוגן\logo.gif" id="690" name="Google Shape;690;p67"/>
          <p:cNvPicPr preferRelativeResize="0"/>
          <p:nvPr/>
        </p:nvPicPr>
        <p:blipFill rotWithShape="1">
          <a:blip r:embed="rId4">
            <a:alphaModFix/>
          </a:blip>
          <a:srcRect b="0" l="0" r="0" t="0"/>
          <a:stretch/>
        </p:blipFill>
        <p:spPr>
          <a:xfrm>
            <a:off x="250825" y="86915"/>
            <a:ext cx="1538288" cy="1134665"/>
          </a:xfrm>
          <a:prstGeom prst="rect">
            <a:avLst/>
          </a:prstGeom>
          <a:noFill/>
          <a:ln>
            <a:noFill/>
          </a:ln>
        </p:spPr>
      </p:pic>
      <p:sp>
        <p:nvSpPr>
          <p:cNvPr id="691" name="Google Shape;691;p67"/>
          <p:cNvSpPr/>
          <p:nvPr/>
        </p:nvSpPr>
        <p:spPr>
          <a:xfrm rot="-5400000">
            <a:off x="6134700" y="1910288"/>
            <a:ext cx="24600" cy="5840400"/>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92" name="Google Shape;692;p67"/>
          <p:cNvSpPr txBox="1"/>
          <p:nvPr/>
        </p:nvSpPr>
        <p:spPr>
          <a:xfrm rot="-5400000">
            <a:off x="4623750" y="502894"/>
            <a:ext cx="34500" cy="8852400"/>
          </a:xfrm>
          <a:prstGeom prst="rect">
            <a:avLst/>
          </a:prstGeom>
          <a:solidFill>
            <a:srgbClr val="FFCC0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68"/>
          <p:cNvSpPr txBox="1"/>
          <p:nvPr>
            <p:ph type="title"/>
          </p:nvPr>
        </p:nvSpPr>
        <p:spPr>
          <a:xfrm>
            <a:off x="3199000" y="522875"/>
            <a:ext cx="3178200" cy="572700"/>
          </a:xfrm>
          <a:prstGeom prst="rect">
            <a:avLst/>
          </a:prstGeom>
          <a:noFill/>
          <a:ln>
            <a:noFill/>
          </a:ln>
        </p:spPr>
        <p:txBody>
          <a:bodyPr anchorCtr="0" anchor="t" bIns="91425" lIns="91425" spcFirstLastPara="1" rIns="91425" wrap="square" tIns="91425">
            <a:normAutofit fontScale="90000"/>
          </a:bodyPr>
          <a:lstStyle/>
          <a:p>
            <a:pPr indent="0" lvl="0" marL="0" rtl="1" algn="ctr">
              <a:lnSpc>
                <a:spcPct val="100000"/>
              </a:lnSpc>
              <a:spcBef>
                <a:spcPts val="0"/>
              </a:spcBef>
              <a:spcAft>
                <a:spcPts val="0"/>
              </a:spcAft>
              <a:buSzPct val="111111"/>
              <a:buNone/>
            </a:pPr>
            <a:r>
              <a:rPr lang="en"/>
              <a:t>טווח Range</a:t>
            </a:r>
            <a:endParaRPr/>
          </a:p>
        </p:txBody>
      </p:sp>
      <p:sp>
        <p:nvSpPr>
          <p:cNvPr id="698" name="Google Shape;698;p68"/>
          <p:cNvSpPr txBox="1"/>
          <p:nvPr>
            <p:ph idx="1" type="body"/>
          </p:nvPr>
        </p:nvSpPr>
        <p:spPr>
          <a:xfrm>
            <a:off x="1761725" y="1711475"/>
            <a:ext cx="6931500" cy="1274400"/>
          </a:xfrm>
          <a:prstGeom prst="rect">
            <a:avLst/>
          </a:prstGeom>
          <a:noFill/>
          <a:ln>
            <a:noFill/>
          </a:ln>
        </p:spPr>
        <p:txBody>
          <a:bodyPr anchorCtr="0" anchor="t" bIns="91425" lIns="91425" spcFirstLastPara="1" rIns="91425" wrap="square" tIns="91425">
            <a:normAutofit/>
          </a:bodyPr>
          <a:lstStyle/>
          <a:p>
            <a:pPr indent="0" lvl="0" marL="457200" rtl="1" algn="r">
              <a:lnSpc>
                <a:spcPct val="115000"/>
              </a:lnSpc>
              <a:spcBef>
                <a:spcPts val="1000"/>
              </a:spcBef>
              <a:spcAft>
                <a:spcPts val="0"/>
              </a:spcAft>
              <a:buSzPts val="1946"/>
              <a:buNone/>
            </a:pPr>
            <a:r>
              <a:rPr lang="en">
                <a:solidFill>
                  <a:schemeClr val="dk1"/>
                </a:solidFill>
              </a:rPr>
              <a:t>המרחק בין הנקודה הנמוכה ביותר בנתונים (MIN)  לנקודה הגבוהה ביותר בנתונים (MAX) </a:t>
            </a:r>
            <a:endParaRPr>
              <a:solidFill>
                <a:schemeClr val="dk1"/>
              </a:solidFill>
            </a:endParaRPr>
          </a:p>
          <a:p>
            <a:pPr indent="0" lvl="0" marL="457200" rtl="0" algn="l">
              <a:lnSpc>
                <a:spcPct val="115000"/>
              </a:lnSpc>
              <a:spcBef>
                <a:spcPts val="1000"/>
              </a:spcBef>
              <a:spcAft>
                <a:spcPts val="0"/>
              </a:spcAft>
              <a:buSzPts val="1946"/>
              <a:buNone/>
            </a:pPr>
            <a:r>
              <a:rPr lang="en">
                <a:solidFill>
                  <a:schemeClr val="dk1"/>
                </a:solidFill>
              </a:rPr>
              <a:t>Range = MAX - MIN</a:t>
            </a:r>
            <a:endParaRPr>
              <a:solidFill>
                <a:schemeClr val="dk1"/>
              </a:solidFill>
            </a:endParaRPr>
          </a:p>
        </p:txBody>
      </p:sp>
      <p:pic>
        <p:nvPicPr>
          <p:cNvPr descr="C:\Users\User\Desktop\מגמה\שיווק המגמה\עיצוב לוגו וסלוגן\logo.gif" id="699" name="Google Shape;699;p68"/>
          <p:cNvPicPr preferRelativeResize="0"/>
          <p:nvPr/>
        </p:nvPicPr>
        <p:blipFill rotWithShape="1">
          <a:blip r:embed="rId3">
            <a:alphaModFix/>
          </a:blip>
          <a:srcRect b="0" l="0" r="0" t="0"/>
          <a:stretch/>
        </p:blipFill>
        <p:spPr>
          <a:xfrm>
            <a:off x="250825" y="86915"/>
            <a:ext cx="1538288" cy="1134665"/>
          </a:xfrm>
          <a:prstGeom prst="rect">
            <a:avLst/>
          </a:prstGeom>
          <a:noFill/>
          <a:ln>
            <a:noFill/>
          </a:ln>
        </p:spPr>
      </p:pic>
      <p:sp>
        <p:nvSpPr>
          <p:cNvPr id="700" name="Google Shape;700;p68"/>
          <p:cNvSpPr/>
          <p:nvPr/>
        </p:nvSpPr>
        <p:spPr>
          <a:xfrm rot="-5400000">
            <a:off x="6134700" y="1910288"/>
            <a:ext cx="24600" cy="5840400"/>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01" name="Google Shape;701;p68"/>
          <p:cNvSpPr txBox="1"/>
          <p:nvPr/>
        </p:nvSpPr>
        <p:spPr>
          <a:xfrm rot="-5400000">
            <a:off x="4623750" y="502894"/>
            <a:ext cx="34500" cy="8852400"/>
          </a:xfrm>
          <a:prstGeom prst="rect">
            <a:avLst/>
          </a:prstGeom>
          <a:solidFill>
            <a:srgbClr val="FFCC0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69"/>
          <p:cNvSpPr txBox="1"/>
          <p:nvPr>
            <p:ph type="title"/>
          </p:nvPr>
        </p:nvSpPr>
        <p:spPr>
          <a:xfrm>
            <a:off x="3199000" y="522875"/>
            <a:ext cx="3178200" cy="572700"/>
          </a:xfrm>
          <a:prstGeom prst="rect">
            <a:avLst/>
          </a:prstGeom>
          <a:noFill/>
          <a:ln>
            <a:noFill/>
          </a:ln>
        </p:spPr>
        <p:txBody>
          <a:bodyPr anchorCtr="0" anchor="t" bIns="91425" lIns="91425" spcFirstLastPara="1" rIns="91425" wrap="square" tIns="91425">
            <a:normAutofit fontScale="90000"/>
          </a:bodyPr>
          <a:lstStyle/>
          <a:p>
            <a:pPr indent="0" lvl="0" marL="0" rtl="1" algn="ctr">
              <a:lnSpc>
                <a:spcPct val="100000"/>
              </a:lnSpc>
              <a:spcBef>
                <a:spcPts val="0"/>
              </a:spcBef>
              <a:spcAft>
                <a:spcPts val="0"/>
              </a:spcAft>
              <a:buSzPct val="111111"/>
              <a:buNone/>
            </a:pPr>
            <a:r>
              <a:rPr lang="en"/>
              <a:t>טווח בין רבעוני IQR</a:t>
            </a:r>
            <a:endParaRPr/>
          </a:p>
        </p:txBody>
      </p:sp>
      <p:sp>
        <p:nvSpPr>
          <p:cNvPr id="707" name="Google Shape;707;p69"/>
          <p:cNvSpPr txBox="1"/>
          <p:nvPr>
            <p:ph idx="1" type="body"/>
          </p:nvPr>
        </p:nvSpPr>
        <p:spPr>
          <a:xfrm>
            <a:off x="1866300" y="1335125"/>
            <a:ext cx="6931500" cy="1954200"/>
          </a:xfrm>
          <a:prstGeom prst="rect">
            <a:avLst/>
          </a:prstGeom>
          <a:noFill/>
          <a:ln>
            <a:noFill/>
          </a:ln>
        </p:spPr>
        <p:txBody>
          <a:bodyPr anchorCtr="0" anchor="t" bIns="91425" lIns="91425" spcFirstLastPara="1" rIns="91425" wrap="square" tIns="91425">
            <a:normAutofit lnSpcReduction="20000"/>
          </a:bodyPr>
          <a:lstStyle/>
          <a:p>
            <a:pPr indent="0" lvl="0" marL="457200" rtl="1" algn="r">
              <a:lnSpc>
                <a:spcPct val="115000"/>
              </a:lnSpc>
              <a:spcBef>
                <a:spcPts val="1000"/>
              </a:spcBef>
              <a:spcAft>
                <a:spcPts val="0"/>
              </a:spcAft>
              <a:buSzPts val="1946"/>
              <a:buNone/>
            </a:pPr>
            <a:r>
              <a:rPr lang="en">
                <a:solidFill>
                  <a:schemeClr val="dk1"/>
                </a:solidFill>
              </a:rPr>
              <a:t>המרחק בין הערך הקטן ביותר בנתונים (MIN)  לערך הגדול ביותר בנתונים (MAX) </a:t>
            </a:r>
            <a:endParaRPr>
              <a:solidFill>
                <a:schemeClr val="dk1"/>
              </a:solidFill>
            </a:endParaRPr>
          </a:p>
          <a:p>
            <a:pPr indent="0" lvl="0" marL="457200" rtl="0" algn="l">
              <a:lnSpc>
                <a:spcPct val="115000"/>
              </a:lnSpc>
              <a:spcBef>
                <a:spcPts val="1000"/>
              </a:spcBef>
              <a:spcAft>
                <a:spcPts val="0"/>
              </a:spcAft>
              <a:buSzPts val="1946"/>
              <a:buNone/>
            </a:pPr>
            <a:r>
              <a:rPr lang="en">
                <a:solidFill>
                  <a:schemeClr val="dk1"/>
                </a:solidFill>
              </a:rPr>
              <a:t>IQR= Q3 - Q1</a:t>
            </a:r>
            <a:endParaRPr>
              <a:solidFill>
                <a:schemeClr val="dk1"/>
              </a:solidFill>
            </a:endParaRPr>
          </a:p>
          <a:p>
            <a:pPr indent="0" lvl="0" marL="457200" rtl="0" algn="l">
              <a:lnSpc>
                <a:spcPct val="115000"/>
              </a:lnSpc>
              <a:spcBef>
                <a:spcPts val="1000"/>
              </a:spcBef>
              <a:spcAft>
                <a:spcPts val="0"/>
              </a:spcAft>
              <a:buSzPts val="1946"/>
              <a:buNone/>
            </a:pPr>
            <a:r>
              <a:rPr lang="en">
                <a:solidFill>
                  <a:schemeClr val="dk1"/>
                </a:solidFill>
              </a:rPr>
              <a:t>Q3 =  אחוזון ה75- 75,  רבעון 3</a:t>
            </a:r>
            <a:endParaRPr>
              <a:solidFill>
                <a:schemeClr val="dk1"/>
              </a:solidFill>
            </a:endParaRPr>
          </a:p>
          <a:p>
            <a:pPr indent="0" lvl="0" marL="457200" rtl="0" algn="l">
              <a:lnSpc>
                <a:spcPct val="115000"/>
              </a:lnSpc>
              <a:spcBef>
                <a:spcPts val="1000"/>
              </a:spcBef>
              <a:spcAft>
                <a:spcPts val="0"/>
              </a:spcAft>
              <a:buSzPts val="1946"/>
              <a:buNone/>
            </a:pPr>
            <a:r>
              <a:rPr lang="en">
                <a:solidFill>
                  <a:schemeClr val="dk1"/>
                </a:solidFill>
              </a:rPr>
              <a:t>Q1 = אחוזון ה25, רבעון 1</a:t>
            </a:r>
            <a:endParaRPr>
              <a:solidFill>
                <a:schemeClr val="dk1"/>
              </a:solidFill>
            </a:endParaRPr>
          </a:p>
        </p:txBody>
      </p:sp>
      <p:pic>
        <p:nvPicPr>
          <p:cNvPr id="708" name="Google Shape;708;p69"/>
          <p:cNvPicPr preferRelativeResize="0"/>
          <p:nvPr/>
        </p:nvPicPr>
        <p:blipFill rotWithShape="1">
          <a:blip r:embed="rId3">
            <a:alphaModFix/>
          </a:blip>
          <a:srcRect b="0" l="0" r="0" t="0"/>
          <a:stretch/>
        </p:blipFill>
        <p:spPr>
          <a:xfrm>
            <a:off x="2085825" y="3136925"/>
            <a:ext cx="4368588" cy="1691325"/>
          </a:xfrm>
          <a:prstGeom prst="rect">
            <a:avLst/>
          </a:prstGeom>
          <a:noFill/>
          <a:ln>
            <a:noFill/>
          </a:ln>
        </p:spPr>
      </p:pic>
      <p:sp>
        <p:nvSpPr>
          <p:cNvPr id="709" name="Google Shape;709;p69"/>
          <p:cNvSpPr txBox="1"/>
          <p:nvPr/>
        </p:nvSpPr>
        <p:spPr>
          <a:xfrm>
            <a:off x="4892650" y="3376475"/>
            <a:ext cx="1223100" cy="492600"/>
          </a:xfrm>
          <a:prstGeom prst="rect">
            <a:avLst/>
          </a:prstGeom>
          <a:noFill/>
          <a:ln>
            <a:noFill/>
          </a:ln>
        </p:spPr>
        <p:txBody>
          <a:bodyPr anchorCtr="0" anchor="t" bIns="91425" lIns="91425" spcFirstLastPara="1" rIns="91425" wrap="square" tIns="91425">
            <a:spAutoFit/>
          </a:bodyPr>
          <a:lstStyle/>
          <a:p>
            <a:pPr indent="0" lvl="0" marL="0" marR="0" rtl="1" algn="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25% החלק העליון של הנתונים</a:t>
            </a:r>
            <a:endParaRPr b="0" i="0" sz="1000" u="none" cap="none" strike="noStrike">
              <a:solidFill>
                <a:srgbClr val="000000"/>
              </a:solidFill>
              <a:latin typeface="Arial"/>
              <a:ea typeface="Arial"/>
              <a:cs typeface="Arial"/>
              <a:sym typeface="Arial"/>
            </a:endParaRPr>
          </a:p>
        </p:txBody>
      </p:sp>
      <p:sp>
        <p:nvSpPr>
          <p:cNvPr id="710" name="Google Shape;710;p69"/>
          <p:cNvSpPr txBox="1"/>
          <p:nvPr/>
        </p:nvSpPr>
        <p:spPr>
          <a:xfrm>
            <a:off x="2253100" y="3366675"/>
            <a:ext cx="1223100" cy="492600"/>
          </a:xfrm>
          <a:prstGeom prst="rect">
            <a:avLst/>
          </a:prstGeom>
          <a:noFill/>
          <a:ln>
            <a:noFill/>
          </a:ln>
        </p:spPr>
        <p:txBody>
          <a:bodyPr anchorCtr="0" anchor="t" bIns="91425" lIns="91425" spcFirstLastPara="1" rIns="91425" wrap="square" tIns="91425">
            <a:spAutoFit/>
          </a:bodyPr>
          <a:lstStyle/>
          <a:p>
            <a:pPr indent="0" lvl="0" marL="0" marR="0" rtl="1" algn="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25% החלק התחתון של הנתונים</a:t>
            </a:r>
            <a:endParaRPr b="0" i="0" sz="1000" u="none" cap="none" strike="noStrike">
              <a:solidFill>
                <a:srgbClr val="000000"/>
              </a:solidFill>
              <a:latin typeface="Arial"/>
              <a:ea typeface="Arial"/>
              <a:cs typeface="Arial"/>
              <a:sym typeface="Arial"/>
            </a:endParaRPr>
          </a:p>
        </p:txBody>
      </p:sp>
      <p:sp>
        <p:nvSpPr>
          <p:cNvPr id="711" name="Google Shape;711;p69"/>
          <p:cNvSpPr txBox="1"/>
          <p:nvPr/>
        </p:nvSpPr>
        <p:spPr>
          <a:xfrm>
            <a:off x="3528475" y="3376475"/>
            <a:ext cx="1311900" cy="492600"/>
          </a:xfrm>
          <a:prstGeom prst="rect">
            <a:avLst/>
          </a:prstGeom>
          <a:noFill/>
          <a:ln>
            <a:noFill/>
          </a:ln>
        </p:spPr>
        <p:txBody>
          <a:bodyPr anchorCtr="0" anchor="t" bIns="91425" lIns="91425" spcFirstLastPara="1" rIns="91425" wrap="square" tIns="91425">
            <a:spAutoFit/>
          </a:bodyPr>
          <a:lstStyle/>
          <a:p>
            <a:pPr indent="0" lvl="0" marL="0" marR="0" rtl="1" algn="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50% האמצע של הנתונים</a:t>
            </a:r>
            <a:endParaRPr b="0" i="0" sz="1000" u="none" cap="none" strike="noStrike">
              <a:solidFill>
                <a:srgbClr val="000000"/>
              </a:solidFill>
              <a:latin typeface="Arial"/>
              <a:ea typeface="Arial"/>
              <a:cs typeface="Arial"/>
              <a:sym typeface="Arial"/>
            </a:endParaRPr>
          </a:p>
        </p:txBody>
      </p:sp>
      <p:pic>
        <p:nvPicPr>
          <p:cNvPr descr="C:\Users\User\Desktop\מגמה\שיווק המגמה\עיצוב לוגו וסלוגן\logo.gif" id="712" name="Google Shape;712;p69"/>
          <p:cNvPicPr preferRelativeResize="0"/>
          <p:nvPr/>
        </p:nvPicPr>
        <p:blipFill rotWithShape="1">
          <a:blip r:embed="rId4">
            <a:alphaModFix/>
          </a:blip>
          <a:srcRect b="0" l="0" r="0" t="0"/>
          <a:stretch/>
        </p:blipFill>
        <p:spPr>
          <a:xfrm>
            <a:off x="250825" y="86915"/>
            <a:ext cx="1538288" cy="1134665"/>
          </a:xfrm>
          <a:prstGeom prst="rect">
            <a:avLst/>
          </a:prstGeom>
          <a:noFill/>
          <a:ln>
            <a:noFill/>
          </a:ln>
        </p:spPr>
      </p:pic>
      <p:sp>
        <p:nvSpPr>
          <p:cNvPr id="713" name="Google Shape;713;p69"/>
          <p:cNvSpPr/>
          <p:nvPr/>
        </p:nvSpPr>
        <p:spPr>
          <a:xfrm rot="-5400000">
            <a:off x="6134700" y="1910288"/>
            <a:ext cx="24600" cy="5840400"/>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14" name="Google Shape;714;p69"/>
          <p:cNvSpPr txBox="1"/>
          <p:nvPr/>
        </p:nvSpPr>
        <p:spPr>
          <a:xfrm rot="-5400000">
            <a:off x="4623750" y="502894"/>
            <a:ext cx="34500" cy="8852400"/>
          </a:xfrm>
          <a:prstGeom prst="rect">
            <a:avLst/>
          </a:prstGeom>
          <a:solidFill>
            <a:srgbClr val="FFCC0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sp>
        <p:nvSpPr>
          <p:cNvPr id="719" name="Google Shape;719;p70"/>
          <p:cNvSpPr txBox="1"/>
          <p:nvPr>
            <p:ph type="title"/>
          </p:nvPr>
        </p:nvSpPr>
        <p:spPr>
          <a:xfrm>
            <a:off x="3240825" y="188325"/>
            <a:ext cx="3717000" cy="572700"/>
          </a:xfrm>
          <a:prstGeom prst="rect">
            <a:avLst/>
          </a:prstGeom>
          <a:noFill/>
          <a:ln>
            <a:noFill/>
          </a:ln>
        </p:spPr>
        <p:txBody>
          <a:bodyPr anchorCtr="0" anchor="t" bIns="91425" lIns="91425" spcFirstLastPara="1" rIns="91425" wrap="square" tIns="91425">
            <a:normAutofit fontScale="90000"/>
          </a:bodyPr>
          <a:lstStyle/>
          <a:p>
            <a:pPr indent="0" lvl="0" marL="0" rtl="1" algn="ctr">
              <a:lnSpc>
                <a:spcPct val="100000"/>
              </a:lnSpc>
              <a:spcBef>
                <a:spcPts val="0"/>
              </a:spcBef>
              <a:spcAft>
                <a:spcPts val="0"/>
              </a:spcAft>
              <a:buClr>
                <a:schemeClr val="dk1"/>
              </a:buClr>
              <a:buSzPct val="39285"/>
              <a:buFont typeface="Arial"/>
              <a:buNone/>
            </a:pPr>
            <a:r>
              <a:rPr lang="en"/>
              <a:t>חישוב טווח בין רבעוני IQR</a:t>
            </a:r>
            <a:endParaRPr/>
          </a:p>
          <a:p>
            <a:pPr indent="0" lvl="0" marL="0" rtl="1" algn="ctr">
              <a:lnSpc>
                <a:spcPct val="100000"/>
              </a:lnSpc>
              <a:spcBef>
                <a:spcPts val="0"/>
              </a:spcBef>
              <a:spcAft>
                <a:spcPts val="0"/>
              </a:spcAft>
              <a:buSzPct val="111111"/>
              <a:buNone/>
            </a:pPr>
            <a:r>
              <a:t/>
            </a:r>
            <a:endParaRPr/>
          </a:p>
        </p:txBody>
      </p:sp>
      <p:sp>
        <p:nvSpPr>
          <p:cNvPr id="720" name="Google Shape;720;p70"/>
          <p:cNvSpPr txBox="1"/>
          <p:nvPr>
            <p:ph idx="1" type="body"/>
          </p:nvPr>
        </p:nvSpPr>
        <p:spPr>
          <a:xfrm>
            <a:off x="574975" y="885575"/>
            <a:ext cx="8264700" cy="2491200"/>
          </a:xfrm>
          <a:prstGeom prst="rect">
            <a:avLst/>
          </a:prstGeom>
          <a:noFill/>
          <a:ln>
            <a:noFill/>
          </a:ln>
        </p:spPr>
        <p:txBody>
          <a:bodyPr anchorCtr="0" anchor="t" bIns="91425" lIns="91425" spcFirstLastPara="1" rIns="91425" wrap="square" tIns="91425">
            <a:normAutofit lnSpcReduction="20000"/>
          </a:bodyPr>
          <a:lstStyle/>
          <a:p>
            <a:pPr indent="-338437" lvl="0" marL="457200" rtl="1" algn="r">
              <a:lnSpc>
                <a:spcPct val="115000"/>
              </a:lnSpc>
              <a:spcBef>
                <a:spcPts val="1000"/>
              </a:spcBef>
              <a:spcAft>
                <a:spcPts val="0"/>
              </a:spcAft>
              <a:buClr>
                <a:schemeClr val="dk1"/>
              </a:buClr>
              <a:buSzPts val="1730"/>
              <a:buAutoNum type="arabicPeriod"/>
            </a:pPr>
            <a:r>
              <a:rPr lang="en" sz="1600">
                <a:solidFill>
                  <a:schemeClr val="dk1"/>
                </a:solidFill>
              </a:rPr>
              <a:t>סדר את הנתונים בסדר עולה ומצא את החציון M</a:t>
            </a:r>
            <a:endParaRPr sz="1600">
              <a:solidFill>
                <a:schemeClr val="dk1"/>
              </a:solidFill>
            </a:endParaRPr>
          </a:p>
          <a:p>
            <a:pPr indent="-338437" lvl="0" marL="457200" rtl="1" algn="r">
              <a:lnSpc>
                <a:spcPct val="115000"/>
              </a:lnSpc>
              <a:spcBef>
                <a:spcPts val="1000"/>
              </a:spcBef>
              <a:spcAft>
                <a:spcPts val="0"/>
              </a:spcAft>
              <a:buClr>
                <a:schemeClr val="dk1"/>
              </a:buClr>
              <a:buSzPts val="1730"/>
              <a:buAutoNum type="arabicPeriod"/>
            </a:pPr>
            <a:r>
              <a:rPr lang="en" sz="1600">
                <a:solidFill>
                  <a:schemeClr val="dk1"/>
                </a:solidFill>
              </a:rPr>
              <a:t>מצא את החציון של החצי התחתון של הנתונים.  זה 1Q , הרבעון הראשון שמחלק את החצי התחתון של הנתונים לשני חלקים שווים,  כשבכל חלק 25%  מהנתונים. </a:t>
            </a:r>
            <a:endParaRPr sz="1600">
              <a:solidFill>
                <a:schemeClr val="dk1"/>
              </a:solidFill>
            </a:endParaRPr>
          </a:p>
          <a:p>
            <a:pPr indent="-338437" lvl="0" marL="457200" rtl="1" algn="r">
              <a:lnSpc>
                <a:spcPct val="115000"/>
              </a:lnSpc>
              <a:spcBef>
                <a:spcPts val="1000"/>
              </a:spcBef>
              <a:spcAft>
                <a:spcPts val="0"/>
              </a:spcAft>
              <a:buClr>
                <a:schemeClr val="dk1"/>
              </a:buClr>
              <a:buSzPts val="1730"/>
              <a:buAutoNum type="arabicPeriod"/>
            </a:pPr>
            <a:r>
              <a:rPr lang="en" sz="1600">
                <a:solidFill>
                  <a:schemeClr val="dk1"/>
                </a:solidFill>
              </a:rPr>
              <a:t>מצא את החציון של החצי העליון של הנתונים.  זה Q3  , הרבעון השלישי והוא מחלק את החצי העליון לשני חצאים, כשבכל חלק יש 25%  מהנתונים. </a:t>
            </a:r>
            <a:endParaRPr sz="1600">
              <a:solidFill>
                <a:schemeClr val="dk1"/>
              </a:solidFill>
            </a:endParaRPr>
          </a:p>
          <a:p>
            <a:pPr indent="-338437" lvl="0" marL="457200" rtl="1" algn="r">
              <a:lnSpc>
                <a:spcPct val="115000"/>
              </a:lnSpc>
              <a:spcBef>
                <a:spcPts val="1000"/>
              </a:spcBef>
              <a:spcAft>
                <a:spcPts val="0"/>
              </a:spcAft>
              <a:buClr>
                <a:schemeClr val="dk1"/>
              </a:buClr>
              <a:buSzPts val="1730"/>
              <a:buAutoNum type="arabicPeriod"/>
            </a:pPr>
            <a:r>
              <a:rPr lang="en" sz="1600">
                <a:solidFill>
                  <a:schemeClr val="dk1"/>
                </a:solidFill>
              </a:rPr>
              <a:t>בין הרבעון הראשון לרבעון השלישי נמצאים 50%  מהנתונים וזהו הטווח הבין רבעוני :</a:t>
            </a:r>
            <a:endParaRPr/>
          </a:p>
          <a:p>
            <a:pPr indent="0" lvl="0" marL="127000" rtl="1" algn="r">
              <a:lnSpc>
                <a:spcPct val="115000"/>
              </a:lnSpc>
              <a:spcBef>
                <a:spcPts val="1000"/>
              </a:spcBef>
              <a:spcAft>
                <a:spcPts val="0"/>
              </a:spcAft>
              <a:buClr>
                <a:schemeClr val="dk1"/>
              </a:buClr>
              <a:buSzPts val="1730"/>
              <a:buNone/>
            </a:pPr>
            <a:r>
              <a:rPr lang="en" sz="1600">
                <a:solidFill>
                  <a:schemeClr val="dk1"/>
                </a:solidFill>
              </a:rPr>
              <a:t>IQR = Q3-Q1</a:t>
            </a:r>
            <a:endParaRPr sz="1600">
              <a:solidFill>
                <a:schemeClr val="dk1"/>
              </a:solidFill>
            </a:endParaRPr>
          </a:p>
        </p:txBody>
      </p:sp>
      <p:pic>
        <p:nvPicPr>
          <p:cNvPr id="721" name="Google Shape;721;p70"/>
          <p:cNvPicPr preferRelativeResize="0"/>
          <p:nvPr/>
        </p:nvPicPr>
        <p:blipFill rotWithShape="1">
          <a:blip r:embed="rId3">
            <a:alphaModFix/>
          </a:blip>
          <a:srcRect b="0" l="0" r="0" t="0"/>
          <a:stretch/>
        </p:blipFill>
        <p:spPr>
          <a:xfrm>
            <a:off x="1467750" y="2918613"/>
            <a:ext cx="4804274" cy="1677937"/>
          </a:xfrm>
          <a:prstGeom prst="rect">
            <a:avLst/>
          </a:prstGeom>
          <a:noFill/>
          <a:ln>
            <a:noFill/>
          </a:ln>
        </p:spPr>
      </p:pic>
      <p:pic>
        <p:nvPicPr>
          <p:cNvPr descr="C:\Users\User\Desktop\מגמה\שיווק המגמה\עיצוב לוגו וסלוגן\logo.gif" id="722" name="Google Shape;722;p70"/>
          <p:cNvPicPr preferRelativeResize="0"/>
          <p:nvPr/>
        </p:nvPicPr>
        <p:blipFill rotWithShape="1">
          <a:blip r:embed="rId4">
            <a:alphaModFix/>
          </a:blip>
          <a:srcRect b="0" l="0" r="0" t="0"/>
          <a:stretch/>
        </p:blipFill>
        <p:spPr>
          <a:xfrm>
            <a:off x="250825" y="86915"/>
            <a:ext cx="1538288" cy="1134665"/>
          </a:xfrm>
          <a:prstGeom prst="rect">
            <a:avLst/>
          </a:prstGeom>
          <a:noFill/>
          <a:ln>
            <a:noFill/>
          </a:ln>
        </p:spPr>
      </p:pic>
      <p:sp>
        <p:nvSpPr>
          <p:cNvPr id="723" name="Google Shape;723;p70"/>
          <p:cNvSpPr/>
          <p:nvPr/>
        </p:nvSpPr>
        <p:spPr>
          <a:xfrm rot="-5400000">
            <a:off x="6134700" y="1910288"/>
            <a:ext cx="24600" cy="5840400"/>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24" name="Google Shape;724;p70"/>
          <p:cNvSpPr txBox="1"/>
          <p:nvPr/>
        </p:nvSpPr>
        <p:spPr>
          <a:xfrm rot="-5400000">
            <a:off x="4623750" y="502894"/>
            <a:ext cx="34500" cy="8852400"/>
          </a:xfrm>
          <a:prstGeom prst="rect">
            <a:avLst/>
          </a:prstGeom>
          <a:solidFill>
            <a:srgbClr val="FFCC0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8" name="Shape 728"/>
        <p:cNvGrpSpPr/>
        <p:nvPr/>
      </p:nvGrpSpPr>
      <p:grpSpPr>
        <a:xfrm>
          <a:off x="0" y="0"/>
          <a:ext cx="0" cy="0"/>
          <a:chOff x="0" y="0"/>
          <a:chExt cx="0" cy="0"/>
        </a:xfrm>
      </p:grpSpPr>
      <p:sp>
        <p:nvSpPr>
          <p:cNvPr id="729" name="Google Shape;729;p7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1" algn="ctr">
              <a:lnSpc>
                <a:spcPct val="100000"/>
              </a:lnSpc>
              <a:spcBef>
                <a:spcPts val="0"/>
              </a:spcBef>
              <a:spcAft>
                <a:spcPts val="0"/>
              </a:spcAft>
              <a:buSzPct val="111111"/>
              <a:buNone/>
            </a:pPr>
            <a:r>
              <a:rPr lang="en"/>
              <a:t>סרטון + תרגול</a:t>
            </a:r>
            <a:endParaRPr/>
          </a:p>
        </p:txBody>
      </p:sp>
      <p:sp>
        <p:nvSpPr>
          <p:cNvPr id="730" name="Google Shape;730;p71"/>
          <p:cNvSpPr/>
          <p:nvPr/>
        </p:nvSpPr>
        <p:spPr>
          <a:xfrm>
            <a:off x="1421775" y="1221250"/>
            <a:ext cx="6983400" cy="2371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1" algn="r">
              <a:lnSpc>
                <a:spcPct val="150000"/>
              </a:lnSpc>
              <a:spcBef>
                <a:spcPts val="1000"/>
              </a:spcBef>
              <a:spcAft>
                <a:spcPts val="0"/>
              </a:spcAft>
              <a:buClr>
                <a:srgbClr val="000000"/>
              </a:buClr>
              <a:buSzPts val="1400"/>
              <a:buFont typeface="Arial"/>
              <a:buNone/>
            </a:pPr>
            <a:r>
              <a:rPr b="1" i="0" lang="en" sz="1400" u="none" cap="none" strike="noStrike">
                <a:solidFill>
                  <a:srgbClr val="0C5ADB"/>
                </a:solidFill>
                <a:latin typeface="Arial"/>
                <a:ea typeface="Arial"/>
                <a:cs typeface="Arial"/>
                <a:sym typeface="Arial"/>
              </a:rPr>
              <a:t>סרטון: </a:t>
            </a:r>
            <a:r>
              <a:rPr b="0" i="0" lang="en" sz="1400" u="sng" cap="none" strike="noStrike">
                <a:solidFill>
                  <a:schemeClr val="hlink"/>
                </a:solidFill>
                <a:latin typeface="Arial"/>
                <a:ea typeface="Arial"/>
                <a:cs typeface="Arial"/>
                <a:sym typeface="Arial"/>
                <a:hlinkClick r:id="rId3"/>
              </a:rPr>
              <a:t>ממוצע, חציון וטווח בין רבעוני</a:t>
            </a:r>
            <a:endParaRPr b="0" i="0" sz="1400" u="sng" cap="none" strike="noStrike">
              <a:solidFill>
                <a:schemeClr val="accent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Arial"/>
              <a:ea typeface="Arial"/>
              <a:cs typeface="Arial"/>
              <a:sym typeface="Arial"/>
            </a:endParaRPr>
          </a:p>
          <a:p>
            <a:pPr indent="-317500" lvl="0" marL="457200" marR="0" rtl="1" algn="r">
              <a:lnSpc>
                <a:spcPct val="150000"/>
              </a:lnSpc>
              <a:spcBef>
                <a:spcPts val="0"/>
              </a:spcBef>
              <a:spcAft>
                <a:spcPts val="0"/>
              </a:spcAft>
              <a:buClr>
                <a:schemeClr val="dk1"/>
              </a:buClr>
              <a:buSzPts val="1400"/>
              <a:buFont typeface="Arial"/>
              <a:buChar char="○"/>
            </a:pPr>
            <a:r>
              <a:rPr b="1" i="0" lang="en" sz="1400" u="none" cap="none" strike="noStrike">
                <a:solidFill>
                  <a:schemeClr val="dk1"/>
                </a:solidFill>
                <a:latin typeface="Arial"/>
                <a:ea typeface="Arial"/>
                <a:cs typeface="Arial"/>
                <a:sym typeface="Arial"/>
              </a:rPr>
              <a:t>חשבו את הטווח והטווח הבין רבעוני IQR     של הנתונים כאן:</a:t>
            </a:r>
            <a:endParaRPr b="1" i="0" sz="1400" u="none" cap="none" strike="noStrike">
              <a:solidFill>
                <a:schemeClr val="dk1"/>
              </a:solidFill>
              <a:latin typeface="Arial"/>
              <a:ea typeface="Arial"/>
              <a:cs typeface="Arial"/>
              <a:sym typeface="Arial"/>
            </a:endParaRPr>
          </a:p>
          <a:p>
            <a:pPr indent="0" lvl="0" marL="0" marR="0" rtl="1" algn="r">
              <a:lnSpc>
                <a:spcPct val="150000"/>
              </a:lnSpc>
              <a:spcBef>
                <a:spcPts val="1000"/>
              </a:spcBef>
              <a:spcAft>
                <a:spcPts val="0"/>
              </a:spcAft>
              <a:buClr>
                <a:srgbClr val="000000"/>
              </a:buClr>
              <a:buSzPts val="1400"/>
              <a:buFont typeface="Arial"/>
              <a:buNone/>
            </a:pPr>
            <a:r>
              <a:rPr b="0" i="0" lang="en" sz="1400" u="sng" cap="none" strike="noStrike">
                <a:solidFill>
                  <a:schemeClr val="hlink"/>
                </a:solidFill>
                <a:latin typeface="Arial"/>
                <a:ea typeface="Arial"/>
                <a:cs typeface="Arial"/>
                <a:sym typeface="Arial"/>
                <a:hlinkClick r:id="rId4"/>
              </a:rPr>
              <a:t>https://www.khanacademy.org/math/probability/xa88397b6:display-quantitative</a:t>
            </a:r>
            <a:r>
              <a:rPr b="1" i="0" lang="en" sz="1400" u="none" cap="none" strike="noStrike">
                <a:solidFill>
                  <a:schemeClr val="dk1"/>
                </a:solidFill>
                <a:latin typeface="Arial"/>
                <a:ea typeface="Arial"/>
                <a:cs typeface="Arial"/>
                <a:sym typeface="Arial"/>
              </a:rPr>
              <a:t> </a:t>
            </a:r>
            <a:endParaRPr b="1" i="0" sz="1400" u="none" cap="none" strike="noStrike">
              <a:solidFill>
                <a:schemeClr val="dk1"/>
              </a:solidFill>
              <a:latin typeface="Arial"/>
              <a:ea typeface="Arial"/>
              <a:cs typeface="Arial"/>
              <a:sym typeface="Arial"/>
            </a:endParaRPr>
          </a:p>
          <a:p>
            <a:pPr indent="-317500" lvl="0" marL="457200" marR="0" rtl="1" algn="r">
              <a:lnSpc>
                <a:spcPct val="150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טווח בין רבעוני: השלימו פרק Interquartile range  עם 4  שאלות.</a:t>
            </a:r>
            <a:endParaRPr b="0" i="0" sz="1400" u="none" cap="none" strike="noStrike">
              <a:solidFill>
                <a:schemeClr val="dk1"/>
              </a:solidFill>
              <a:latin typeface="Arial"/>
              <a:ea typeface="Arial"/>
              <a:cs typeface="Arial"/>
              <a:sym typeface="Arial"/>
            </a:endParaRPr>
          </a:p>
          <a:p>
            <a:pPr indent="-317500" lvl="0" marL="457200" marR="0" rtl="1" algn="r">
              <a:lnSpc>
                <a:spcPct val="150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השלימו בוחן Quiz 2  על ממוצע, חציון וטווח בין רבעוני.</a:t>
            </a:r>
            <a:endParaRPr b="1" i="0" sz="1400" u="none" cap="none" strike="noStrike">
              <a:solidFill>
                <a:schemeClr val="dk1"/>
              </a:solidFill>
              <a:latin typeface="Arial"/>
              <a:ea typeface="Arial"/>
              <a:cs typeface="Arial"/>
              <a:sym typeface="Arial"/>
            </a:endParaRPr>
          </a:p>
        </p:txBody>
      </p:sp>
      <p:pic>
        <p:nvPicPr>
          <p:cNvPr id="731" name="Google Shape;731;p71">
            <a:hlinkClick action="ppaction://hlinksldjump" r:id="rId5"/>
          </p:cNvPr>
          <p:cNvPicPr preferRelativeResize="0"/>
          <p:nvPr/>
        </p:nvPicPr>
        <p:blipFill rotWithShape="1">
          <a:blip r:embed="rId6">
            <a:alphaModFix/>
          </a:blip>
          <a:srcRect b="0" l="0" r="0" t="0"/>
          <a:stretch/>
        </p:blipFill>
        <p:spPr>
          <a:xfrm>
            <a:off x="2889149" y="1960077"/>
            <a:ext cx="422851" cy="391123"/>
          </a:xfrm>
          <a:prstGeom prst="rect">
            <a:avLst/>
          </a:prstGeom>
          <a:noFill/>
          <a:ln>
            <a:noFill/>
          </a:ln>
        </p:spPr>
      </p:pic>
      <p:pic>
        <p:nvPicPr>
          <p:cNvPr descr="C:\Users\User\Desktop\מגמה\שיווק המגמה\עיצוב לוגו וסלוגן\logo.gif" id="732" name="Google Shape;732;p71"/>
          <p:cNvPicPr preferRelativeResize="0"/>
          <p:nvPr/>
        </p:nvPicPr>
        <p:blipFill rotWithShape="1">
          <a:blip r:embed="rId7">
            <a:alphaModFix/>
          </a:blip>
          <a:srcRect b="0" l="0" r="0" t="0"/>
          <a:stretch/>
        </p:blipFill>
        <p:spPr>
          <a:xfrm>
            <a:off x="250825" y="86915"/>
            <a:ext cx="1538288" cy="1134665"/>
          </a:xfrm>
          <a:prstGeom prst="rect">
            <a:avLst/>
          </a:prstGeom>
          <a:noFill/>
          <a:ln>
            <a:noFill/>
          </a:ln>
        </p:spPr>
      </p:pic>
      <p:sp>
        <p:nvSpPr>
          <p:cNvPr id="733" name="Google Shape;733;p71"/>
          <p:cNvSpPr/>
          <p:nvPr/>
        </p:nvSpPr>
        <p:spPr>
          <a:xfrm rot="-5400000">
            <a:off x="6134700" y="1910288"/>
            <a:ext cx="24600" cy="5840400"/>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34" name="Google Shape;734;p71"/>
          <p:cNvSpPr txBox="1"/>
          <p:nvPr/>
        </p:nvSpPr>
        <p:spPr>
          <a:xfrm rot="-5400000">
            <a:off x="4623750" y="502894"/>
            <a:ext cx="34500" cy="8852400"/>
          </a:xfrm>
          <a:prstGeom prst="rect">
            <a:avLst/>
          </a:prstGeom>
          <a:solidFill>
            <a:srgbClr val="FFCC0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8" name="Shape 738"/>
        <p:cNvGrpSpPr/>
        <p:nvPr/>
      </p:nvGrpSpPr>
      <p:grpSpPr>
        <a:xfrm>
          <a:off x="0" y="0"/>
          <a:ext cx="0" cy="0"/>
          <a:chOff x="0" y="0"/>
          <a:chExt cx="0" cy="0"/>
        </a:xfrm>
      </p:grpSpPr>
      <p:sp>
        <p:nvSpPr>
          <p:cNvPr id="739" name="Google Shape;739;p72"/>
          <p:cNvSpPr txBox="1"/>
          <p:nvPr>
            <p:ph type="title"/>
          </p:nvPr>
        </p:nvSpPr>
        <p:spPr>
          <a:xfrm>
            <a:off x="3146725" y="639275"/>
            <a:ext cx="3717000" cy="572700"/>
          </a:xfrm>
          <a:prstGeom prst="rect">
            <a:avLst/>
          </a:prstGeom>
          <a:noFill/>
          <a:ln>
            <a:noFill/>
          </a:ln>
        </p:spPr>
        <p:txBody>
          <a:bodyPr anchorCtr="0" anchor="t" bIns="91425" lIns="91425" spcFirstLastPara="1" rIns="91425" wrap="square" tIns="91425">
            <a:normAutofit fontScale="90000"/>
          </a:bodyPr>
          <a:lstStyle/>
          <a:p>
            <a:pPr indent="0" lvl="0" marL="0" rtl="1" algn="ctr">
              <a:lnSpc>
                <a:spcPct val="100000"/>
              </a:lnSpc>
              <a:spcBef>
                <a:spcPts val="0"/>
              </a:spcBef>
              <a:spcAft>
                <a:spcPts val="0"/>
              </a:spcAft>
              <a:buSzPct val="111111"/>
              <a:buNone/>
            </a:pPr>
            <a:r>
              <a:rPr lang="en"/>
              <a:t>תרשים קופסא Boxplot</a:t>
            </a:r>
            <a:endParaRPr/>
          </a:p>
          <a:p>
            <a:pPr indent="0" lvl="0" marL="0" rtl="1" algn="ctr">
              <a:lnSpc>
                <a:spcPct val="100000"/>
              </a:lnSpc>
              <a:spcBef>
                <a:spcPts val="0"/>
              </a:spcBef>
              <a:spcAft>
                <a:spcPts val="0"/>
              </a:spcAft>
              <a:buSzPct val="111111"/>
              <a:buNone/>
            </a:pPr>
            <a:r>
              <a:t/>
            </a:r>
            <a:endParaRPr/>
          </a:p>
        </p:txBody>
      </p:sp>
      <p:sp>
        <p:nvSpPr>
          <p:cNvPr id="740" name="Google Shape;740;p72"/>
          <p:cNvSpPr txBox="1"/>
          <p:nvPr/>
        </p:nvSpPr>
        <p:spPr>
          <a:xfrm>
            <a:off x="878175" y="1819413"/>
            <a:ext cx="6037800" cy="2542717"/>
          </a:xfrm>
          <a:prstGeom prst="rect">
            <a:avLst/>
          </a:prstGeom>
          <a:noFill/>
          <a:ln>
            <a:noFill/>
          </a:ln>
        </p:spPr>
        <p:txBody>
          <a:bodyPr anchorCtr="0" anchor="t" bIns="91425" lIns="91425" spcFirstLastPara="1" rIns="91425" wrap="square" tIns="91425">
            <a:spAutoFit/>
          </a:bodyPr>
          <a:lstStyle/>
          <a:p>
            <a:pPr indent="-342900" lvl="0" marL="457200" marR="0" rtl="1" algn="r">
              <a:lnSpc>
                <a:spcPct val="115000"/>
              </a:lnSpc>
              <a:spcBef>
                <a:spcPts val="1000"/>
              </a:spcBef>
              <a:spcAft>
                <a:spcPts val="0"/>
              </a:spcAft>
              <a:buClr>
                <a:schemeClr val="dk1"/>
              </a:buClr>
              <a:buSzPts val="1800"/>
              <a:buFont typeface="Arial"/>
              <a:buChar char="○"/>
            </a:pPr>
            <a:r>
              <a:rPr b="0" i="0" lang="en" sz="1800" u="none" cap="none" strike="noStrike">
                <a:solidFill>
                  <a:schemeClr val="dk1"/>
                </a:solidFill>
                <a:latin typeface="Arial"/>
                <a:ea typeface="Arial"/>
                <a:cs typeface="Arial"/>
                <a:sym typeface="Arial"/>
              </a:rPr>
              <a:t>כדי לתאר התפלגות בצורה גרפית ניתן להשתמש במדדים שלמדנו עד כה: החציון, והטווח הבין רבעוני (או אחוזונים ה   75  וה 25).</a:t>
            </a:r>
            <a:endParaRPr b="0" i="0" sz="1800" u="none" cap="none" strike="noStrike">
              <a:solidFill>
                <a:schemeClr val="dk1"/>
              </a:solidFill>
              <a:latin typeface="Arial"/>
              <a:ea typeface="Arial"/>
              <a:cs typeface="Arial"/>
              <a:sym typeface="Arial"/>
            </a:endParaRPr>
          </a:p>
          <a:p>
            <a:pPr indent="-342900" lvl="0" marL="457200" marR="0" rtl="1" algn="r">
              <a:lnSpc>
                <a:spcPct val="115000"/>
              </a:lnSpc>
              <a:spcBef>
                <a:spcPts val="0"/>
              </a:spcBef>
              <a:spcAft>
                <a:spcPts val="0"/>
              </a:spcAft>
              <a:buClr>
                <a:schemeClr val="dk1"/>
              </a:buClr>
              <a:buSzPts val="1800"/>
              <a:buFont typeface="Arial"/>
              <a:buChar char="○"/>
            </a:pPr>
            <a:r>
              <a:rPr b="0" i="0" lang="en" sz="1800" u="none" cap="none" strike="noStrike">
                <a:solidFill>
                  <a:schemeClr val="dk1"/>
                </a:solidFill>
                <a:latin typeface="Arial"/>
                <a:ea typeface="Arial"/>
                <a:cs typeface="Arial"/>
                <a:sym typeface="Arial"/>
              </a:rPr>
              <a:t>תרשים קופסא הוא גרף שמתאר את חמשת הנקודות של ההתפלגות:  </a:t>
            </a:r>
            <a:endParaRPr b="0" i="0" sz="1800" u="none" cap="none" strike="noStrike">
              <a:solidFill>
                <a:schemeClr val="dk1"/>
              </a:solidFill>
              <a:latin typeface="Arial"/>
              <a:ea typeface="Arial"/>
              <a:cs typeface="Arial"/>
              <a:sym typeface="Arial"/>
            </a:endParaRPr>
          </a:p>
          <a:p>
            <a:pPr indent="-342900" lvl="0" marL="457200" marR="0" rtl="1" algn="r">
              <a:lnSpc>
                <a:spcPct val="115000"/>
              </a:lnSpc>
              <a:spcBef>
                <a:spcPts val="0"/>
              </a:spcBef>
              <a:spcAft>
                <a:spcPts val="0"/>
              </a:spcAft>
              <a:buClr>
                <a:schemeClr val="dk1"/>
              </a:buClr>
              <a:buSzPts val="1800"/>
              <a:buFont typeface="Arial"/>
              <a:buChar char="○"/>
            </a:pPr>
            <a:r>
              <a:rPr b="0" i="0" lang="en" sz="1800" u="none" cap="none" strike="noStrike">
                <a:solidFill>
                  <a:schemeClr val="dk1"/>
                </a:solidFill>
                <a:latin typeface="Arial"/>
                <a:ea typeface="Arial"/>
                <a:cs typeface="Arial"/>
                <a:sym typeface="Arial"/>
              </a:rPr>
              <a:t>נקודות ה"מינימום" וה"מקסימום" הן המינימום והמקסימום מתוך הנתונים </a:t>
            </a:r>
            <a:r>
              <a:rPr b="0" i="0" lang="en" sz="1800" u="none" cap="none" strike="noStrike">
                <a:solidFill>
                  <a:srgbClr val="FF0000"/>
                </a:solidFill>
                <a:latin typeface="Arial"/>
                <a:ea typeface="Arial"/>
                <a:cs typeface="Arial"/>
                <a:sym typeface="Arial"/>
              </a:rPr>
              <a:t>ללא תצפיות חריגות</a:t>
            </a:r>
            <a:r>
              <a:rPr b="0" i="0" lang="en" sz="1800" u="none" cap="none" strike="noStrike">
                <a:solidFill>
                  <a:schemeClr val="dk1"/>
                </a:solidFill>
                <a:latin typeface="Arial"/>
                <a:ea typeface="Arial"/>
                <a:cs typeface="Arial"/>
                <a:sym typeface="Arial"/>
              </a:rPr>
              <a:t>.</a:t>
            </a:r>
            <a:endParaRPr b="0" i="0" sz="1800" u="none" cap="none" strike="noStrike">
              <a:solidFill>
                <a:schemeClr val="dk1"/>
              </a:solidFill>
              <a:latin typeface="Arial"/>
              <a:ea typeface="Arial"/>
              <a:cs typeface="Arial"/>
              <a:sym typeface="Arial"/>
            </a:endParaRPr>
          </a:p>
        </p:txBody>
      </p:sp>
      <p:pic>
        <p:nvPicPr>
          <p:cNvPr id="741" name="Google Shape;741;p72"/>
          <p:cNvPicPr preferRelativeResize="0"/>
          <p:nvPr/>
        </p:nvPicPr>
        <p:blipFill rotWithShape="1">
          <a:blip r:embed="rId3">
            <a:alphaModFix/>
          </a:blip>
          <a:srcRect b="0" l="0" r="0" t="0"/>
          <a:stretch/>
        </p:blipFill>
        <p:spPr>
          <a:xfrm>
            <a:off x="2228025" y="3345700"/>
            <a:ext cx="2893950" cy="210875"/>
          </a:xfrm>
          <a:prstGeom prst="rect">
            <a:avLst/>
          </a:prstGeom>
          <a:noFill/>
          <a:ln>
            <a:noFill/>
          </a:ln>
        </p:spPr>
      </p:pic>
      <p:pic>
        <p:nvPicPr>
          <p:cNvPr descr="C:\Users\User\Desktop\מגמה\שיווק המגמה\עיצוב לוגו וסלוגן\logo.gif" id="742" name="Google Shape;742;p72"/>
          <p:cNvPicPr preferRelativeResize="0"/>
          <p:nvPr/>
        </p:nvPicPr>
        <p:blipFill rotWithShape="1">
          <a:blip r:embed="rId4">
            <a:alphaModFix/>
          </a:blip>
          <a:srcRect b="0" l="0" r="0" t="0"/>
          <a:stretch/>
        </p:blipFill>
        <p:spPr>
          <a:xfrm>
            <a:off x="250825" y="86915"/>
            <a:ext cx="1538288" cy="1134665"/>
          </a:xfrm>
          <a:prstGeom prst="rect">
            <a:avLst/>
          </a:prstGeom>
          <a:noFill/>
          <a:ln>
            <a:noFill/>
          </a:ln>
        </p:spPr>
      </p:pic>
      <p:sp>
        <p:nvSpPr>
          <p:cNvPr id="743" name="Google Shape;743;p72"/>
          <p:cNvSpPr/>
          <p:nvPr/>
        </p:nvSpPr>
        <p:spPr>
          <a:xfrm rot="-5400000">
            <a:off x="6134700" y="1910288"/>
            <a:ext cx="24600" cy="5840400"/>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44" name="Google Shape;744;p72"/>
          <p:cNvSpPr txBox="1"/>
          <p:nvPr/>
        </p:nvSpPr>
        <p:spPr>
          <a:xfrm rot="-5400000">
            <a:off x="4623750" y="502894"/>
            <a:ext cx="34500" cy="8852400"/>
          </a:xfrm>
          <a:prstGeom prst="rect">
            <a:avLst/>
          </a:prstGeom>
          <a:solidFill>
            <a:srgbClr val="FFCC0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9"/>
          <p:cNvSpPr txBox="1"/>
          <p:nvPr>
            <p:ph type="title"/>
          </p:nvPr>
        </p:nvSpPr>
        <p:spPr>
          <a:xfrm>
            <a:off x="311700" y="902225"/>
            <a:ext cx="8520600" cy="572700"/>
          </a:xfrm>
          <a:prstGeom prst="rect">
            <a:avLst/>
          </a:prstGeom>
          <a:noFill/>
          <a:ln>
            <a:noFill/>
          </a:ln>
        </p:spPr>
        <p:txBody>
          <a:bodyPr anchorCtr="0" anchor="t" bIns="91425" lIns="91425" spcFirstLastPara="1" rIns="91425" wrap="square" tIns="91425">
            <a:normAutofit fontScale="90000"/>
          </a:bodyPr>
          <a:lstStyle/>
          <a:p>
            <a:pPr indent="0" lvl="0" marL="0" rtl="1" algn="ctr">
              <a:lnSpc>
                <a:spcPct val="100000"/>
              </a:lnSpc>
              <a:spcBef>
                <a:spcPts val="0"/>
              </a:spcBef>
              <a:spcAft>
                <a:spcPts val="0"/>
              </a:spcAft>
              <a:buSzPct val="111111"/>
              <a:buNone/>
            </a:pPr>
            <a:r>
              <a:rPr lang="en"/>
              <a:t>תרגול</a:t>
            </a:r>
            <a:endParaRPr/>
          </a:p>
        </p:txBody>
      </p:sp>
      <p:sp>
        <p:nvSpPr>
          <p:cNvPr id="136" name="Google Shape;136;p19"/>
          <p:cNvSpPr/>
          <p:nvPr/>
        </p:nvSpPr>
        <p:spPr>
          <a:xfrm>
            <a:off x="595900" y="1678450"/>
            <a:ext cx="7809300" cy="572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1" algn="r">
              <a:lnSpc>
                <a:spcPct val="150000"/>
              </a:lnSpc>
              <a:spcBef>
                <a:spcPts val="0"/>
              </a:spcBef>
              <a:spcAft>
                <a:spcPts val="0"/>
              </a:spcAft>
              <a:buClr>
                <a:srgbClr val="000000"/>
              </a:buClr>
              <a:buSzPts val="1400"/>
              <a:buFont typeface="Arial"/>
              <a:buNone/>
            </a:pPr>
            <a:r>
              <a:rPr b="0" i="0" lang="en" sz="1400" u="sng" cap="none" strike="noStrike">
                <a:solidFill>
                  <a:schemeClr val="hlink"/>
                </a:solidFill>
                <a:latin typeface="Arial"/>
                <a:ea typeface="Arial"/>
                <a:cs typeface="Arial"/>
                <a:sym typeface="Arial"/>
                <a:hlinkClick r:id="rId3"/>
              </a:rPr>
              <a:t>זיהוי תצפיות וסוגי משתנים</a:t>
            </a:r>
            <a:endParaRPr b="0" i="0" sz="1400" u="sng" cap="none" strike="noStrike">
              <a:solidFill>
                <a:schemeClr val="accent5"/>
              </a:solidFill>
              <a:latin typeface="Arial"/>
              <a:ea typeface="Arial"/>
              <a:cs typeface="Arial"/>
              <a:sym typeface="Arial"/>
            </a:endParaRPr>
          </a:p>
        </p:txBody>
      </p:sp>
      <p:pic>
        <p:nvPicPr>
          <p:cNvPr descr="C:\Users\User\Desktop\מגמה\שיווק המגמה\עיצוב לוגו וסלוגן\logo.gif" id="137" name="Google Shape;137;p19"/>
          <p:cNvPicPr preferRelativeResize="0"/>
          <p:nvPr/>
        </p:nvPicPr>
        <p:blipFill rotWithShape="1">
          <a:blip r:embed="rId4">
            <a:alphaModFix/>
          </a:blip>
          <a:srcRect b="0" l="0" r="0" t="0"/>
          <a:stretch/>
        </p:blipFill>
        <p:spPr>
          <a:xfrm>
            <a:off x="250825" y="86915"/>
            <a:ext cx="1538288" cy="1134665"/>
          </a:xfrm>
          <a:prstGeom prst="rect">
            <a:avLst/>
          </a:prstGeom>
          <a:noFill/>
          <a:ln>
            <a:noFill/>
          </a:ln>
        </p:spPr>
      </p:pic>
      <p:sp>
        <p:nvSpPr>
          <p:cNvPr id="138" name="Google Shape;138;p19"/>
          <p:cNvSpPr/>
          <p:nvPr/>
        </p:nvSpPr>
        <p:spPr>
          <a:xfrm rot="-5400000">
            <a:off x="6134700" y="1910288"/>
            <a:ext cx="24600" cy="5840400"/>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9" name="Google Shape;139;p19"/>
          <p:cNvSpPr txBox="1"/>
          <p:nvPr/>
        </p:nvSpPr>
        <p:spPr>
          <a:xfrm rot="-5400000">
            <a:off x="4623750" y="502894"/>
            <a:ext cx="34500" cy="8852400"/>
          </a:xfrm>
          <a:prstGeom prst="rect">
            <a:avLst/>
          </a:prstGeom>
          <a:solidFill>
            <a:srgbClr val="FFCC0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8" name="Shape 748"/>
        <p:cNvGrpSpPr/>
        <p:nvPr/>
      </p:nvGrpSpPr>
      <p:grpSpPr>
        <a:xfrm>
          <a:off x="0" y="0"/>
          <a:ext cx="0" cy="0"/>
          <a:chOff x="0" y="0"/>
          <a:chExt cx="0" cy="0"/>
        </a:xfrm>
      </p:grpSpPr>
      <p:sp>
        <p:nvSpPr>
          <p:cNvPr id="749" name="Google Shape;749;p73"/>
          <p:cNvSpPr txBox="1"/>
          <p:nvPr>
            <p:ph type="title"/>
          </p:nvPr>
        </p:nvSpPr>
        <p:spPr>
          <a:xfrm>
            <a:off x="3251275" y="628825"/>
            <a:ext cx="3717000" cy="572700"/>
          </a:xfrm>
          <a:prstGeom prst="rect">
            <a:avLst/>
          </a:prstGeom>
          <a:noFill/>
          <a:ln>
            <a:noFill/>
          </a:ln>
        </p:spPr>
        <p:txBody>
          <a:bodyPr anchorCtr="0" anchor="t" bIns="91425" lIns="91425" spcFirstLastPara="1" rIns="91425" wrap="square" tIns="91425">
            <a:normAutofit fontScale="90000"/>
          </a:bodyPr>
          <a:lstStyle/>
          <a:p>
            <a:pPr indent="0" lvl="0" marL="0" rtl="1" algn="ctr">
              <a:lnSpc>
                <a:spcPct val="100000"/>
              </a:lnSpc>
              <a:spcBef>
                <a:spcPts val="0"/>
              </a:spcBef>
              <a:spcAft>
                <a:spcPts val="0"/>
              </a:spcAft>
              <a:buSzPct val="111111"/>
              <a:buNone/>
            </a:pPr>
            <a:r>
              <a:rPr lang="en"/>
              <a:t>תרשים קופסא Boxplot</a:t>
            </a:r>
            <a:endParaRPr/>
          </a:p>
          <a:p>
            <a:pPr indent="0" lvl="0" marL="0" rtl="1" algn="ctr">
              <a:lnSpc>
                <a:spcPct val="100000"/>
              </a:lnSpc>
              <a:spcBef>
                <a:spcPts val="0"/>
              </a:spcBef>
              <a:spcAft>
                <a:spcPts val="0"/>
              </a:spcAft>
              <a:buSzPct val="111111"/>
              <a:buNone/>
            </a:pPr>
            <a:r>
              <a:t/>
            </a:r>
            <a:endParaRPr/>
          </a:p>
        </p:txBody>
      </p:sp>
      <p:sp>
        <p:nvSpPr>
          <p:cNvPr id="750" name="Google Shape;750;p73"/>
          <p:cNvSpPr txBox="1"/>
          <p:nvPr/>
        </p:nvSpPr>
        <p:spPr>
          <a:xfrm>
            <a:off x="1170875" y="1562100"/>
            <a:ext cx="7270800" cy="2224168"/>
          </a:xfrm>
          <a:prstGeom prst="rect">
            <a:avLst/>
          </a:prstGeom>
          <a:noFill/>
          <a:ln>
            <a:noFill/>
          </a:ln>
        </p:spPr>
        <p:txBody>
          <a:bodyPr anchorCtr="0" anchor="t" bIns="91425" lIns="91425" spcFirstLastPara="1" rIns="91425" wrap="square" tIns="91425">
            <a:spAutoFit/>
          </a:bodyPr>
          <a:lstStyle/>
          <a:p>
            <a:pPr indent="-342900" lvl="0" marL="457200" marR="0" rtl="1" algn="r">
              <a:lnSpc>
                <a:spcPct val="115000"/>
              </a:lnSpc>
              <a:spcBef>
                <a:spcPts val="1000"/>
              </a:spcBef>
              <a:spcAft>
                <a:spcPts val="0"/>
              </a:spcAft>
              <a:buClr>
                <a:schemeClr val="dk1"/>
              </a:buClr>
              <a:buSzPts val="1800"/>
              <a:buFont typeface="Arial"/>
              <a:buChar char="○"/>
            </a:pPr>
            <a:r>
              <a:rPr b="0" i="0" lang="en" sz="1800" u="none" cap="none" strike="noStrike">
                <a:solidFill>
                  <a:schemeClr val="dk1"/>
                </a:solidFill>
                <a:latin typeface="Arial"/>
                <a:ea typeface="Arial"/>
                <a:cs typeface="Arial"/>
                <a:sym typeface="Arial"/>
              </a:rPr>
              <a:t>Boxplot  משמש לרוב להשוואה בין כמה התפלגויות זו לצד זו, השוואה של כמה קטגוריות.</a:t>
            </a:r>
            <a:endParaRPr b="0" i="0" sz="1800" u="none" cap="none" strike="noStrike">
              <a:solidFill>
                <a:schemeClr val="dk1"/>
              </a:solidFill>
              <a:latin typeface="Arial"/>
              <a:ea typeface="Arial"/>
              <a:cs typeface="Arial"/>
              <a:sym typeface="Arial"/>
            </a:endParaRPr>
          </a:p>
          <a:p>
            <a:pPr indent="-342900" lvl="0" marL="457200" marR="0" rtl="1" algn="r">
              <a:lnSpc>
                <a:spcPct val="115000"/>
              </a:lnSpc>
              <a:spcBef>
                <a:spcPts val="0"/>
              </a:spcBef>
              <a:spcAft>
                <a:spcPts val="0"/>
              </a:spcAft>
              <a:buClr>
                <a:schemeClr val="dk1"/>
              </a:buClr>
              <a:buSzPts val="1800"/>
              <a:buFont typeface="Arial"/>
              <a:buChar char="○"/>
            </a:pPr>
            <a:r>
              <a:rPr b="0" i="0" lang="en" sz="1800" u="none" cap="none" strike="noStrike">
                <a:solidFill>
                  <a:schemeClr val="dk1"/>
                </a:solidFill>
                <a:latin typeface="Arial"/>
                <a:ea typeface="Arial"/>
                <a:cs typeface="Arial"/>
                <a:sym typeface="Arial"/>
              </a:rPr>
              <a:t>Boxplot  מעיד על צורת ההתפלגות: סימטרית, א-סימטרית שלילית או א-סימטרית חיובית. </a:t>
            </a:r>
            <a:endParaRPr b="0" i="0" sz="1800" u="none" cap="none" strike="noStrike">
              <a:solidFill>
                <a:schemeClr val="dk1"/>
              </a:solidFill>
              <a:latin typeface="Arial"/>
              <a:ea typeface="Arial"/>
              <a:cs typeface="Arial"/>
              <a:sym typeface="Arial"/>
            </a:endParaRPr>
          </a:p>
          <a:p>
            <a:pPr indent="-342900" lvl="0" marL="457200" marR="0" rtl="1" algn="r">
              <a:lnSpc>
                <a:spcPct val="115000"/>
              </a:lnSpc>
              <a:spcBef>
                <a:spcPts val="0"/>
              </a:spcBef>
              <a:spcAft>
                <a:spcPts val="0"/>
              </a:spcAft>
              <a:buClr>
                <a:schemeClr val="dk1"/>
              </a:buClr>
              <a:buSzPts val="1800"/>
              <a:buFont typeface="Arial"/>
              <a:buChar char="○"/>
            </a:pPr>
            <a:r>
              <a:rPr b="0" i="0" lang="en" sz="1800" u="none" cap="none" strike="noStrike">
                <a:solidFill>
                  <a:schemeClr val="dk1"/>
                </a:solidFill>
                <a:latin typeface="Arial"/>
                <a:ea typeface="Arial"/>
                <a:cs typeface="Arial"/>
                <a:sym typeface="Arial"/>
              </a:rPr>
              <a:t>Boxplot  מתאר את שונות (פיזור) הנתונים גם ע"י גודל הקופסה וגם ע"י המרחק בין הגדרות whiskers.</a:t>
            </a:r>
            <a:endParaRPr b="0" i="0" sz="1800" u="none" cap="none" strike="noStrike">
              <a:solidFill>
                <a:schemeClr val="dk1"/>
              </a:solidFill>
              <a:latin typeface="Arial"/>
              <a:ea typeface="Arial"/>
              <a:cs typeface="Arial"/>
              <a:sym typeface="Arial"/>
            </a:endParaRPr>
          </a:p>
        </p:txBody>
      </p:sp>
      <p:pic>
        <p:nvPicPr>
          <p:cNvPr descr="C:\Users\User\Desktop\מגמה\שיווק המגמה\עיצוב לוגו וסלוגן\logo.gif" id="751" name="Google Shape;751;p73"/>
          <p:cNvPicPr preferRelativeResize="0"/>
          <p:nvPr/>
        </p:nvPicPr>
        <p:blipFill rotWithShape="1">
          <a:blip r:embed="rId3">
            <a:alphaModFix/>
          </a:blip>
          <a:srcRect b="0" l="0" r="0" t="0"/>
          <a:stretch/>
        </p:blipFill>
        <p:spPr>
          <a:xfrm>
            <a:off x="250825" y="86915"/>
            <a:ext cx="1538288" cy="1134665"/>
          </a:xfrm>
          <a:prstGeom prst="rect">
            <a:avLst/>
          </a:prstGeom>
          <a:noFill/>
          <a:ln>
            <a:noFill/>
          </a:ln>
        </p:spPr>
      </p:pic>
      <p:sp>
        <p:nvSpPr>
          <p:cNvPr id="752" name="Google Shape;752;p73"/>
          <p:cNvSpPr/>
          <p:nvPr/>
        </p:nvSpPr>
        <p:spPr>
          <a:xfrm rot="-5400000">
            <a:off x="6134700" y="1910288"/>
            <a:ext cx="24600" cy="5840400"/>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53" name="Google Shape;753;p73"/>
          <p:cNvSpPr txBox="1"/>
          <p:nvPr/>
        </p:nvSpPr>
        <p:spPr>
          <a:xfrm rot="-5400000">
            <a:off x="4623750" y="502894"/>
            <a:ext cx="34500" cy="8852400"/>
          </a:xfrm>
          <a:prstGeom prst="rect">
            <a:avLst/>
          </a:prstGeom>
          <a:solidFill>
            <a:srgbClr val="FFCC0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7" name="Shape 757"/>
        <p:cNvGrpSpPr/>
        <p:nvPr/>
      </p:nvGrpSpPr>
      <p:grpSpPr>
        <a:xfrm>
          <a:off x="0" y="0"/>
          <a:ext cx="0" cy="0"/>
          <a:chOff x="0" y="0"/>
          <a:chExt cx="0" cy="0"/>
        </a:xfrm>
      </p:grpSpPr>
      <p:sp>
        <p:nvSpPr>
          <p:cNvPr id="758" name="Google Shape;758;p74"/>
          <p:cNvSpPr txBox="1"/>
          <p:nvPr>
            <p:ph type="title"/>
          </p:nvPr>
        </p:nvSpPr>
        <p:spPr>
          <a:xfrm>
            <a:off x="3199000" y="522875"/>
            <a:ext cx="3717000" cy="572700"/>
          </a:xfrm>
          <a:prstGeom prst="rect">
            <a:avLst/>
          </a:prstGeom>
          <a:noFill/>
          <a:ln>
            <a:noFill/>
          </a:ln>
        </p:spPr>
        <p:txBody>
          <a:bodyPr anchorCtr="0" anchor="t" bIns="91425" lIns="91425" spcFirstLastPara="1" rIns="91425" wrap="square" tIns="91425">
            <a:normAutofit fontScale="90000"/>
          </a:bodyPr>
          <a:lstStyle/>
          <a:p>
            <a:pPr indent="0" lvl="0" marL="0" rtl="1" algn="ctr">
              <a:lnSpc>
                <a:spcPct val="100000"/>
              </a:lnSpc>
              <a:spcBef>
                <a:spcPts val="0"/>
              </a:spcBef>
              <a:spcAft>
                <a:spcPts val="0"/>
              </a:spcAft>
              <a:buSzPct val="111111"/>
              <a:buNone/>
            </a:pPr>
            <a:r>
              <a:rPr lang="en"/>
              <a:t>תרשים קופסא Boxplot</a:t>
            </a:r>
            <a:endParaRPr/>
          </a:p>
          <a:p>
            <a:pPr indent="0" lvl="0" marL="0" rtl="1" algn="ctr">
              <a:lnSpc>
                <a:spcPct val="100000"/>
              </a:lnSpc>
              <a:spcBef>
                <a:spcPts val="0"/>
              </a:spcBef>
              <a:spcAft>
                <a:spcPts val="0"/>
              </a:spcAft>
              <a:buSzPct val="111111"/>
              <a:buNone/>
            </a:pPr>
            <a:r>
              <a:t/>
            </a:r>
            <a:endParaRPr/>
          </a:p>
        </p:txBody>
      </p:sp>
      <p:sp>
        <p:nvSpPr>
          <p:cNvPr id="759" name="Google Shape;759;p74"/>
          <p:cNvSpPr txBox="1"/>
          <p:nvPr/>
        </p:nvSpPr>
        <p:spPr>
          <a:xfrm>
            <a:off x="2801750" y="4275800"/>
            <a:ext cx="5258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60" name="Google Shape;760;p74"/>
          <p:cNvPicPr preferRelativeResize="0"/>
          <p:nvPr/>
        </p:nvPicPr>
        <p:blipFill rotWithShape="1">
          <a:blip r:embed="rId3">
            <a:alphaModFix/>
          </a:blip>
          <a:srcRect b="0" l="0" r="0" t="0"/>
          <a:stretch/>
        </p:blipFill>
        <p:spPr>
          <a:xfrm>
            <a:off x="1241075" y="1249175"/>
            <a:ext cx="4342650" cy="3251950"/>
          </a:xfrm>
          <a:prstGeom prst="rect">
            <a:avLst/>
          </a:prstGeom>
          <a:noFill/>
          <a:ln>
            <a:noFill/>
          </a:ln>
        </p:spPr>
      </p:pic>
      <p:sp>
        <p:nvSpPr>
          <p:cNvPr id="761" name="Google Shape;761;p74"/>
          <p:cNvSpPr txBox="1"/>
          <p:nvPr/>
        </p:nvSpPr>
        <p:spPr>
          <a:xfrm>
            <a:off x="5659925" y="1479850"/>
            <a:ext cx="794400" cy="400200"/>
          </a:xfrm>
          <a:prstGeom prst="rect">
            <a:avLst/>
          </a:prstGeom>
          <a:noFill/>
          <a:ln>
            <a:noFill/>
          </a:ln>
        </p:spPr>
        <p:txBody>
          <a:bodyPr anchorCtr="0" anchor="t" bIns="91425" lIns="91425" spcFirstLastPara="1" rIns="91425" wrap="square" tIns="91425">
            <a:spAutoFit/>
          </a:bodyPr>
          <a:lstStyle/>
          <a:p>
            <a:pPr indent="0" lvl="0" marL="0" marR="0" rtl="1" algn="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מקסימום</a:t>
            </a:r>
            <a:endParaRPr b="0" i="0" sz="1400" u="none" cap="none" strike="noStrike">
              <a:solidFill>
                <a:srgbClr val="000000"/>
              </a:solidFill>
              <a:latin typeface="Arial"/>
              <a:ea typeface="Arial"/>
              <a:cs typeface="Arial"/>
              <a:sym typeface="Arial"/>
            </a:endParaRPr>
          </a:p>
        </p:txBody>
      </p:sp>
      <p:sp>
        <p:nvSpPr>
          <p:cNvPr id="762" name="Google Shape;762;p74"/>
          <p:cNvSpPr txBox="1"/>
          <p:nvPr/>
        </p:nvSpPr>
        <p:spPr>
          <a:xfrm>
            <a:off x="5431325" y="1784650"/>
            <a:ext cx="1003500" cy="400200"/>
          </a:xfrm>
          <a:prstGeom prst="rect">
            <a:avLst/>
          </a:prstGeom>
          <a:noFill/>
          <a:ln>
            <a:noFill/>
          </a:ln>
        </p:spPr>
        <p:txBody>
          <a:bodyPr anchorCtr="0" anchor="t" bIns="91425" lIns="91425" spcFirstLastPara="1" rIns="91425" wrap="square" tIns="91425">
            <a:spAutoFit/>
          </a:bodyPr>
          <a:lstStyle/>
          <a:p>
            <a:pPr indent="0" lvl="0" marL="0" marR="0" rtl="1" algn="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אחוזון 75</a:t>
            </a:r>
            <a:endParaRPr b="0" i="0" sz="1400" u="none" cap="none" strike="noStrike">
              <a:solidFill>
                <a:srgbClr val="000000"/>
              </a:solidFill>
              <a:latin typeface="Arial"/>
              <a:ea typeface="Arial"/>
              <a:cs typeface="Arial"/>
              <a:sym typeface="Arial"/>
            </a:endParaRPr>
          </a:p>
        </p:txBody>
      </p:sp>
      <p:sp>
        <p:nvSpPr>
          <p:cNvPr id="763" name="Google Shape;763;p74"/>
          <p:cNvSpPr txBox="1"/>
          <p:nvPr/>
        </p:nvSpPr>
        <p:spPr>
          <a:xfrm>
            <a:off x="5431325" y="2699050"/>
            <a:ext cx="1003500" cy="400200"/>
          </a:xfrm>
          <a:prstGeom prst="rect">
            <a:avLst/>
          </a:prstGeom>
          <a:noFill/>
          <a:ln>
            <a:noFill/>
          </a:ln>
        </p:spPr>
        <p:txBody>
          <a:bodyPr anchorCtr="0" anchor="t" bIns="91425" lIns="91425" spcFirstLastPara="1" rIns="91425" wrap="square" tIns="91425">
            <a:spAutoFit/>
          </a:bodyPr>
          <a:lstStyle/>
          <a:p>
            <a:pPr indent="0" lvl="0" marL="0" marR="0" rtl="1" algn="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אחוזון 25</a:t>
            </a:r>
            <a:endParaRPr b="0" i="0" sz="1400" u="none" cap="none" strike="noStrike">
              <a:solidFill>
                <a:srgbClr val="000000"/>
              </a:solidFill>
              <a:latin typeface="Arial"/>
              <a:ea typeface="Arial"/>
              <a:cs typeface="Arial"/>
              <a:sym typeface="Arial"/>
            </a:endParaRPr>
          </a:p>
        </p:txBody>
      </p:sp>
      <p:sp>
        <p:nvSpPr>
          <p:cNvPr id="764" name="Google Shape;764;p74"/>
          <p:cNvSpPr txBox="1"/>
          <p:nvPr/>
        </p:nvSpPr>
        <p:spPr>
          <a:xfrm>
            <a:off x="5431325" y="2241850"/>
            <a:ext cx="1003500" cy="400200"/>
          </a:xfrm>
          <a:prstGeom prst="rect">
            <a:avLst/>
          </a:prstGeom>
          <a:noFill/>
          <a:ln>
            <a:noFill/>
          </a:ln>
        </p:spPr>
        <p:txBody>
          <a:bodyPr anchorCtr="0" anchor="t" bIns="91425" lIns="91425" spcFirstLastPara="1" rIns="91425" wrap="square" tIns="91425">
            <a:spAutoFit/>
          </a:bodyPr>
          <a:lstStyle/>
          <a:p>
            <a:pPr indent="0" lvl="0" marL="0" marR="0" rtl="1" algn="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חציון</a:t>
            </a:r>
            <a:endParaRPr b="0" i="0" sz="1400" u="none" cap="none" strike="noStrike">
              <a:solidFill>
                <a:srgbClr val="000000"/>
              </a:solidFill>
              <a:latin typeface="Arial"/>
              <a:ea typeface="Arial"/>
              <a:cs typeface="Arial"/>
              <a:sym typeface="Arial"/>
            </a:endParaRPr>
          </a:p>
        </p:txBody>
      </p:sp>
      <p:sp>
        <p:nvSpPr>
          <p:cNvPr id="765" name="Google Shape;765;p74"/>
          <p:cNvSpPr txBox="1"/>
          <p:nvPr/>
        </p:nvSpPr>
        <p:spPr>
          <a:xfrm>
            <a:off x="5431325" y="3384850"/>
            <a:ext cx="1003500" cy="400200"/>
          </a:xfrm>
          <a:prstGeom prst="rect">
            <a:avLst/>
          </a:prstGeom>
          <a:noFill/>
          <a:ln>
            <a:noFill/>
          </a:ln>
        </p:spPr>
        <p:txBody>
          <a:bodyPr anchorCtr="0" anchor="t" bIns="91425" lIns="91425" spcFirstLastPara="1" rIns="91425" wrap="square" tIns="91425">
            <a:spAutoFit/>
          </a:bodyPr>
          <a:lstStyle/>
          <a:p>
            <a:pPr indent="0" lvl="0" marL="0" marR="0" rtl="1" algn="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מינימום</a:t>
            </a:r>
            <a:endParaRPr b="0" i="0" sz="1400" u="none" cap="none" strike="noStrike">
              <a:solidFill>
                <a:srgbClr val="000000"/>
              </a:solidFill>
              <a:latin typeface="Arial"/>
              <a:ea typeface="Arial"/>
              <a:cs typeface="Arial"/>
              <a:sym typeface="Arial"/>
            </a:endParaRPr>
          </a:p>
        </p:txBody>
      </p:sp>
      <p:sp>
        <p:nvSpPr>
          <p:cNvPr id="766" name="Google Shape;766;p74"/>
          <p:cNvSpPr txBox="1"/>
          <p:nvPr/>
        </p:nvSpPr>
        <p:spPr>
          <a:xfrm>
            <a:off x="2069925" y="4346175"/>
            <a:ext cx="1003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Mazda</a:t>
            </a:r>
            <a:endParaRPr b="0" i="0" sz="1400" u="none" cap="none" strike="noStrike">
              <a:solidFill>
                <a:srgbClr val="000000"/>
              </a:solidFill>
              <a:latin typeface="Arial"/>
              <a:ea typeface="Arial"/>
              <a:cs typeface="Arial"/>
              <a:sym typeface="Arial"/>
            </a:endParaRPr>
          </a:p>
        </p:txBody>
      </p:sp>
      <p:sp>
        <p:nvSpPr>
          <p:cNvPr id="767" name="Google Shape;767;p74"/>
          <p:cNvSpPr txBox="1"/>
          <p:nvPr/>
        </p:nvSpPr>
        <p:spPr>
          <a:xfrm>
            <a:off x="2831925" y="4346175"/>
            <a:ext cx="1003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Toyota</a:t>
            </a:r>
            <a:endParaRPr b="0" i="0" sz="1400" u="none" cap="none" strike="noStrike">
              <a:solidFill>
                <a:srgbClr val="000000"/>
              </a:solidFill>
              <a:latin typeface="Arial"/>
              <a:ea typeface="Arial"/>
              <a:cs typeface="Arial"/>
              <a:sym typeface="Arial"/>
            </a:endParaRPr>
          </a:p>
        </p:txBody>
      </p:sp>
      <p:sp>
        <p:nvSpPr>
          <p:cNvPr id="768" name="Google Shape;768;p74"/>
          <p:cNvSpPr txBox="1"/>
          <p:nvPr/>
        </p:nvSpPr>
        <p:spPr>
          <a:xfrm>
            <a:off x="3670125" y="4346175"/>
            <a:ext cx="1003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Honda</a:t>
            </a:r>
            <a:endParaRPr b="0" i="0" sz="1400" u="none" cap="none" strike="noStrike">
              <a:solidFill>
                <a:srgbClr val="000000"/>
              </a:solidFill>
              <a:latin typeface="Arial"/>
              <a:ea typeface="Arial"/>
              <a:cs typeface="Arial"/>
              <a:sym typeface="Arial"/>
            </a:endParaRPr>
          </a:p>
        </p:txBody>
      </p:sp>
      <p:sp>
        <p:nvSpPr>
          <p:cNvPr id="769" name="Google Shape;769;p74"/>
          <p:cNvSpPr txBox="1"/>
          <p:nvPr/>
        </p:nvSpPr>
        <p:spPr>
          <a:xfrm>
            <a:off x="4584525" y="4346175"/>
            <a:ext cx="1003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Kia</a:t>
            </a:r>
            <a:endParaRPr b="0" i="0" sz="1400" u="none" cap="none" strike="noStrike">
              <a:solidFill>
                <a:srgbClr val="000000"/>
              </a:solidFill>
              <a:latin typeface="Arial"/>
              <a:ea typeface="Arial"/>
              <a:cs typeface="Arial"/>
              <a:sym typeface="Arial"/>
            </a:endParaRPr>
          </a:p>
        </p:txBody>
      </p:sp>
      <p:sp>
        <p:nvSpPr>
          <p:cNvPr id="770" name="Google Shape;770;p74"/>
          <p:cNvSpPr txBox="1"/>
          <p:nvPr/>
        </p:nvSpPr>
        <p:spPr>
          <a:xfrm rot="-5400000">
            <a:off x="382025" y="2719800"/>
            <a:ext cx="1317900" cy="400200"/>
          </a:xfrm>
          <a:prstGeom prst="rect">
            <a:avLst/>
          </a:prstGeom>
          <a:noFill/>
          <a:ln>
            <a:noFill/>
          </a:ln>
        </p:spPr>
        <p:txBody>
          <a:bodyPr anchorCtr="0" anchor="t" bIns="91425" lIns="91425" spcFirstLastPara="1" rIns="91425" wrap="square" tIns="91425">
            <a:spAutoFit/>
          </a:bodyPr>
          <a:lstStyle/>
          <a:p>
            <a:pPr indent="0" lvl="0" marL="0" marR="0" rtl="1" algn="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ק"מ לליטר דלק</a:t>
            </a:r>
            <a:endParaRPr b="0" i="0" sz="1400" u="none" cap="none" strike="noStrike">
              <a:solidFill>
                <a:srgbClr val="000000"/>
              </a:solidFill>
              <a:latin typeface="Arial"/>
              <a:ea typeface="Arial"/>
              <a:cs typeface="Arial"/>
              <a:sym typeface="Arial"/>
            </a:endParaRPr>
          </a:p>
        </p:txBody>
      </p:sp>
      <p:pic>
        <p:nvPicPr>
          <p:cNvPr descr="C:\Users\User\Desktop\מגמה\שיווק המגמה\עיצוב לוגו וסלוגן\logo.gif" id="771" name="Google Shape;771;p74"/>
          <p:cNvPicPr preferRelativeResize="0"/>
          <p:nvPr/>
        </p:nvPicPr>
        <p:blipFill rotWithShape="1">
          <a:blip r:embed="rId4">
            <a:alphaModFix/>
          </a:blip>
          <a:srcRect b="0" l="0" r="0" t="0"/>
          <a:stretch/>
        </p:blipFill>
        <p:spPr>
          <a:xfrm>
            <a:off x="250825" y="86915"/>
            <a:ext cx="1538288" cy="1134665"/>
          </a:xfrm>
          <a:prstGeom prst="rect">
            <a:avLst/>
          </a:prstGeom>
          <a:noFill/>
          <a:ln>
            <a:noFill/>
          </a:ln>
        </p:spPr>
      </p:pic>
      <p:sp>
        <p:nvSpPr>
          <p:cNvPr id="772" name="Google Shape;772;p74"/>
          <p:cNvSpPr/>
          <p:nvPr/>
        </p:nvSpPr>
        <p:spPr>
          <a:xfrm rot="-5400000">
            <a:off x="6134700" y="1910288"/>
            <a:ext cx="24600" cy="5840400"/>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73" name="Google Shape;773;p74"/>
          <p:cNvSpPr txBox="1"/>
          <p:nvPr/>
        </p:nvSpPr>
        <p:spPr>
          <a:xfrm rot="-5400000">
            <a:off x="4623750" y="502894"/>
            <a:ext cx="34500" cy="8852400"/>
          </a:xfrm>
          <a:prstGeom prst="rect">
            <a:avLst/>
          </a:prstGeom>
          <a:solidFill>
            <a:srgbClr val="FFCC0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7" name="Shape 777"/>
        <p:cNvGrpSpPr/>
        <p:nvPr/>
      </p:nvGrpSpPr>
      <p:grpSpPr>
        <a:xfrm>
          <a:off x="0" y="0"/>
          <a:ext cx="0" cy="0"/>
          <a:chOff x="0" y="0"/>
          <a:chExt cx="0" cy="0"/>
        </a:xfrm>
      </p:grpSpPr>
      <p:sp>
        <p:nvSpPr>
          <p:cNvPr id="778" name="Google Shape;778;p75"/>
          <p:cNvSpPr txBox="1"/>
          <p:nvPr>
            <p:ph type="title"/>
          </p:nvPr>
        </p:nvSpPr>
        <p:spPr>
          <a:xfrm>
            <a:off x="3261750" y="398850"/>
            <a:ext cx="3717000" cy="572700"/>
          </a:xfrm>
          <a:prstGeom prst="rect">
            <a:avLst/>
          </a:prstGeom>
          <a:noFill/>
          <a:ln>
            <a:noFill/>
          </a:ln>
        </p:spPr>
        <p:txBody>
          <a:bodyPr anchorCtr="0" anchor="t" bIns="91425" lIns="91425" spcFirstLastPara="1" rIns="91425" wrap="square" tIns="91425">
            <a:normAutofit fontScale="90000"/>
          </a:bodyPr>
          <a:lstStyle/>
          <a:p>
            <a:pPr indent="0" lvl="0" marL="0" rtl="1" algn="ctr">
              <a:lnSpc>
                <a:spcPct val="100000"/>
              </a:lnSpc>
              <a:spcBef>
                <a:spcPts val="0"/>
              </a:spcBef>
              <a:spcAft>
                <a:spcPts val="0"/>
              </a:spcAft>
              <a:buSzPct val="111111"/>
              <a:buNone/>
            </a:pPr>
            <a:r>
              <a:rPr lang="en"/>
              <a:t>Boxplot  וצורת ההתפלגות</a:t>
            </a:r>
            <a:endParaRPr/>
          </a:p>
          <a:p>
            <a:pPr indent="0" lvl="0" marL="0" rtl="1" algn="ctr">
              <a:lnSpc>
                <a:spcPct val="100000"/>
              </a:lnSpc>
              <a:spcBef>
                <a:spcPts val="0"/>
              </a:spcBef>
              <a:spcAft>
                <a:spcPts val="0"/>
              </a:spcAft>
              <a:buSzPct val="111111"/>
              <a:buNone/>
            </a:pPr>
            <a:r>
              <a:t/>
            </a:r>
            <a:endParaRPr/>
          </a:p>
        </p:txBody>
      </p:sp>
      <p:pic>
        <p:nvPicPr>
          <p:cNvPr id="779" name="Google Shape;779;p75"/>
          <p:cNvPicPr preferRelativeResize="0"/>
          <p:nvPr/>
        </p:nvPicPr>
        <p:blipFill rotWithShape="1">
          <a:blip r:embed="rId3">
            <a:alphaModFix/>
          </a:blip>
          <a:srcRect b="0" l="0" r="0" t="0"/>
          <a:stretch/>
        </p:blipFill>
        <p:spPr>
          <a:xfrm>
            <a:off x="2808950" y="1096028"/>
            <a:ext cx="4652324" cy="3358872"/>
          </a:xfrm>
          <a:prstGeom prst="rect">
            <a:avLst/>
          </a:prstGeom>
          <a:noFill/>
          <a:ln>
            <a:noFill/>
          </a:ln>
        </p:spPr>
      </p:pic>
      <p:sp>
        <p:nvSpPr>
          <p:cNvPr id="780" name="Google Shape;780;p75"/>
          <p:cNvSpPr txBox="1"/>
          <p:nvPr/>
        </p:nvSpPr>
        <p:spPr>
          <a:xfrm>
            <a:off x="4131050" y="1127425"/>
            <a:ext cx="1944600" cy="400200"/>
          </a:xfrm>
          <a:prstGeom prst="rect">
            <a:avLst/>
          </a:prstGeom>
          <a:noFill/>
          <a:ln>
            <a:noFill/>
          </a:ln>
        </p:spPr>
        <p:txBody>
          <a:bodyPr anchorCtr="0" anchor="t" bIns="91425" lIns="91425" spcFirstLastPara="1" rIns="91425" wrap="square" tIns="91425">
            <a:spAutoFit/>
          </a:bodyPr>
          <a:lstStyle/>
          <a:p>
            <a:pPr indent="0" lvl="0" marL="0" marR="0" rtl="1" algn="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התפלגות נורמלית</a:t>
            </a:r>
            <a:endParaRPr b="0" i="0" sz="1400" u="none" cap="none" strike="noStrike">
              <a:solidFill>
                <a:srgbClr val="000000"/>
              </a:solidFill>
              <a:latin typeface="Arial"/>
              <a:ea typeface="Arial"/>
              <a:cs typeface="Arial"/>
              <a:sym typeface="Arial"/>
            </a:endParaRPr>
          </a:p>
        </p:txBody>
      </p:sp>
      <p:sp>
        <p:nvSpPr>
          <p:cNvPr id="781" name="Google Shape;781;p75"/>
          <p:cNvSpPr txBox="1"/>
          <p:nvPr/>
        </p:nvSpPr>
        <p:spPr>
          <a:xfrm>
            <a:off x="3148350" y="2192350"/>
            <a:ext cx="2577900" cy="400200"/>
          </a:xfrm>
          <a:prstGeom prst="rect">
            <a:avLst/>
          </a:prstGeom>
          <a:noFill/>
          <a:ln>
            <a:noFill/>
          </a:ln>
        </p:spPr>
        <p:txBody>
          <a:bodyPr anchorCtr="0" anchor="t" bIns="91425" lIns="91425" spcFirstLastPara="1" rIns="91425" wrap="square" tIns="91425">
            <a:spAutoFit/>
          </a:bodyPr>
          <a:lstStyle/>
          <a:p>
            <a:pPr indent="0" lvl="0" marL="0" marR="0" rtl="1" algn="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התפלגות א-סימטרית חיובית</a:t>
            </a:r>
            <a:endParaRPr b="0" i="0" sz="1400" u="none" cap="none" strike="noStrike">
              <a:solidFill>
                <a:srgbClr val="000000"/>
              </a:solidFill>
              <a:latin typeface="Arial"/>
              <a:ea typeface="Arial"/>
              <a:cs typeface="Arial"/>
              <a:sym typeface="Arial"/>
            </a:endParaRPr>
          </a:p>
        </p:txBody>
      </p:sp>
      <p:sp>
        <p:nvSpPr>
          <p:cNvPr id="782" name="Google Shape;782;p75"/>
          <p:cNvSpPr txBox="1"/>
          <p:nvPr/>
        </p:nvSpPr>
        <p:spPr>
          <a:xfrm>
            <a:off x="3224550" y="3259150"/>
            <a:ext cx="2577900" cy="400200"/>
          </a:xfrm>
          <a:prstGeom prst="rect">
            <a:avLst/>
          </a:prstGeom>
          <a:noFill/>
          <a:ln>
            <a:noFill/>
          </a:ln>
        </p:spPr>
        <p:txBody>
          <a:bodyPr anchorCtr="0" anchor="t" bIns="91425" lIns="91425" spcFirstLastPara="1" rIns="91425" wrap="square" tIns="91425">
            <a:spAutoFit/>
          </a:bodyPr>
          <a:lstStyle/>
          <a:p>
            <a:pPr indent="0" lvl="0" marL="0" marR="0" rtl="1" algn="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התפלגות א-סימטרית שלילית</a:t>
            </a:r>
            <a:endParaRPr b="0" i="0" sz="1400" u="none" cap="none" strike="noStrike">
              <a:solidFill>
                <a:srgbClr val="000000"/>
              </a:solidFill>
              <a:latin typeface="Arial"/>
              <a:ea typeface="Arial"/>
              <a:cs typeface="Arial"/>
              <a:sym typeface="Arial"/>
            </a:endParaRPr>
          </a:p>
        </p:txBody>
      </p:sp>
      <p:pic>
        <p:nvPicPr>
          <p:cNvPr descr="C:\Users\User\Desktop\מגמה\שיווק המגמה\עיצוב לוגו וסלוגן\logo.gif" id="783" name="Google Shape;783;p75"/>
          <p:cNvPicPr preferRelativeResize="0"/>
          <p:nvPr/>
        </p:nvPicPr>
        <p:blipFill rotWithShape="1">
          <a:blip r:embed="rId4">
            <a:alphaModFix/>
          </a:blip>
          <a:srcRect b="0" l="0" r="0" t="0"/>
          <a:stretch/>
        </p:blipFill>
        <p:spPr>
          <a:xfrm>
            <a:off x="250825" y="86915"/>
            <a:ext cx="1538288" cy="1134665"/>
          </a:xfrm>
          <a:prstGeom prst="rect">
            <a:avLst/>
          </a:prstGeom>
          <a:noFill/>
          <a:ln>
            <a:noFill/>
          </a:ln>
        </p:spPr>
      </p:pic>
      <p:sp>
        <p:nvSpPr>
          <p:cNvPr id="784" name="Google Shape;784;p75"/>
          <p:cNvSpPr/>
          <p:nvPr/>
        </p:nvSpPr>
        <p:spPr>
          <a:xfrm rot="-5400000">
            <a:off x="6134700" y="1910288"/>
            <a:ext cx="24600" cy="5840400"/>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85" name="Google Shape;785;p75"/>
          <p:cNvSpPr txBox="1"/>
          <p:nvPr/>
        </p:nvSpPr>
        <p:spPr>
          <a:xfrm rot="-5400000">
            <a:off x="4623750" y="502894"/>
            <a:ext cx="34500" cy="8852400"/>
          </a:xfrm>
          <a:prstGeom prst="rect">
            <a:avLst/>
          </a:prstGeom>
          <a:solidFill>
            <a:srgbClr val="FFCC0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9" name="Shape 789"/>
        <p:cNvGrpSpPr/>
        <p:nvPr/>
      </p:nvGrpSpPr>
      <p:grpSpPr>
        <a:xfrm>
          <a:off x="0" y="0"/>
          <a:ext cx="0" cy="0"/>
          <a:chOff x="0" y="0"/>
          <a:chExt cx="0" cy="0"/>
        </a:xfrm>
      </p:grpSpPr>
      <p:sp>
        <p:nvSpPr>
          <p:cNvPr id="790" name="Google Shape;790;p76"/>
          <p:cNvSpPr txBox="1"/>
          <p:nvPr>
            <p:ph type="title"/>
          </p:nvPr>
        </p:nvSpPr>
        <p:spPr>
          <a:xfrm>
            <a:off x="2843550" y="398850"/>
            <a:ext cx="4505700" cy="572700"/>
          </a:xfrm>
          <a:prstGeom prst="rect">
            <a:avLst/>
          </a:prstGeom>
          <a:noFill/>
          <a:ln>
            <a:noFill/>
          </a:ln>
        </p:spPr>
        <p:txBody>
          <a:bodyPr anchorCtr="0" anchor="t" bIns="91425" lIns="91425" spcFirstLastPara="1" rIns="91425" wrap="square" tIns="91425">
            <a:normAutofit fontScale="90000"/>
          </a:bodyPr>
          <a:lstStyle/>
          <a:p>
            <a:pPr indent="0" lvl="0" marL="0" rtl="1" algn="ctr">
              <a:lnSpc>
                <a:spcPct val="100000"/>
              </a:lnSpc>
              <a:spcBef>
                <a:spcPts val="0"/>
              </a:spcBef>
              <a:spcAft>
                <a:spcPts val="0"/>
              </a:spcAft>
              <a:buSzPct val="111111"/>
              <a:buNone/>
            </a:pPr>
            <a:r>
              <a:rPr lang="en"/>
              <a:t>Boxplot  והשונות של הנתונים</a:t>
            </a:r>
            <a:endParaRPr/>
          </a:p>
          <a:p>
            <a:pPr indent="0" lvl="0" marL="0" rtl="1" algn="ctr">
              <a:lnSpc>
                <a:spcPct val="100000"/>
              </a:lnSpc>
              <a:spcBef>
                <a:spcPts val="0"/>
              </a:spcBef>
              <a:spcAft>
                <a:spcPts val="0"/>
              </a:spcAft>
              <a:buSzPct val="111111"/>
              <a:buNone/>
            </a:pPr>
            <a:r>
              <a:t/>
            </a:r>
            <a:endParaRPr/>
          </a:p>
        </p:txBody>
      </p:sp>
      <p:sp>
        <p:nvSpPr>
          <p:cNvPr id="791" name="Google Shape;791;p76"/>
          <p:cNvSpPr txBox="1"/>
          <p:nvPr/>
        </p:nvSpPr>
        <p:spPr>
          <a:xfrm>
            <a:off x="1811925" y="1128725"/>
            <a:ext cx="6253800" cy="1708500"/>
          </a:xfrm>
          <a:prstGeom prst="rect">
            <a:avLst/>
          </a:prstGeom>
          <a:noFill/>
          <a:ln>
            <a:noFill/>
          </a:ln>
        </p:spPr>
        <p:txBody>
          <a:bodyPr anchorCtr="0" anchor="t" bIns="91425" lIns="91425" spcFirstLastPara="1" rIns="91425" wrap="square" tIns="91425">
            <a:spAutoFit/>
          </a:bodyPr>
          <a:lstStyle/>
          <a:p>
            <a:pPr indent="-342900" lvl="0" marL="457200" marR="0" rtl="1" algn="r">
              <a:lnSpc>
                <a:spcPct val="150000"/>
              </a:lnSpc>
              <a:spcBef>
                <a:spcPts val="1000"/>
              </a:spcBef>
              <a:spcAft>
                <a:spcPts val="0"/>
              </a:spcAft>
              <a:buClr>
                <a:schemeClr val="dk1"/>
              </a:buClr>
              <a:buSzPts val="1800"/>
              <a:buFont typeface="Arial"/>
              <a:buChar char="○"/>
            </a:pPr>
            <a:r>
              <a:rPr b="0" i="0" lang="en" sz="1800" u="none" cap="none" strike="noStrike">
                <a:solidFill>
                  <a:schemeClr val="dk1"/>
                </a:solidFill>
                <a:latin typeface="Arial"/>
                <a:ea typeface="Arial"/>
                <a:cs typeface="Arial"/>
                <a:sym typeface="Arial"/>
              </a:rPr>
              <a:t>תרשים קופסא מתאר את רמת השונות (הפיזור) של הנתונים, במילים פשוטות עד כמה ההתפלגות "נמתחת" או "מכווצת".</a:t>
            </a:r>
            <a:endParaRPr b="0" i="0" sz="1800" u="none" cap="none" strike="noStrike">
              <a:solidFill>
                <a:schemeClr val="dk1"/>
              </a:solidFill>
              <a:latin typeface="Arial"/>
              <a:ea typeface="Arial"/>
              <a:cs typeface="Arial"/>
              <a:sym typeface="Arial"/>
            </a:endParaRPr>
          </a:p>
          <a:p>
            <a:pPr indent="-342900" lvl="0" marL="457200" marR="0" rtl="1" algn="r">
              <a:lnSpc>
                <a:spcPct val="150000"/>
              </a:lnSpc>
              <a:spcBef>
                <a:spcPts val="0"/>
              </a:spcBef>
              <a:spcAft>
                <a:spcPts val="0"/>
              </a:spcAft>
              <a:buClr>
                <a:schemeClr val="dk1"/>
              </a:buClr>
              <a:buSzPts val="1800"/>
              <a:buFont typeface="Arial"/>
              <a:buChar char="○"/>
            </a:pPr>
            <a:r>
              <a:rPr b="0" i="0" lang="en" sz="1800" u="none" cap="none" strike="noStrike">
                <a:solidFill>
                  <a:schemeClr val="dk1"/>
                </a:solidFill>
                <a:latin typeface="Arial"/>
                <a:ea typeface="Arial"/>
                <a:cs typeface="Arial"/>
                <a:sym typeface="Arial"/>
              </a:rPr>
              <a:t>רמת השונות נקבעת על פי אורך ה"גדרות"whiskers  (הטווח) ועל פי אורך הקופסא (טווח בין רבעוני).</a:t>
            </a:r>
            <a:endParaRPr b="0" i="0" sz="1800" u="none" cap="none" strike="noStrike">
              <a:solidFill>
                <a:schemeClr val="dk1"/>
              </a:solidFill>
              <a:latin typeface="Arial"/>
              <a:ea typeface="Arial"/>
              <a:cs typeface="Arial"/>
              <a:sym typeface="Arial"/>
            </a:endParaRPr>
          </a:p>
        </p:txBody>
      </p:sp>
      <p:pic>
        <p:nvPicPr>
          <p:cNvPr id="792" name="Google Shape;792;p76"/>
          <p:cNvPicPr preferRelativeResize="0"/>
          <p:nvPr/>
        </p:nvPicPr>
        <p:blipFill rotWithShape="1">
          <a:blip r:embed="rId3">
            <a:alphaModFix/>
          </a:blip>
          <a:srcRect b="0" l="0" r="0" t="0"/>
          <a:stretch/>
        </p:blipFill>
        <p:spPr>
          <a:xfrm>
            <a:off x="76200" y="2522275"/>
            <a:ext cx="3761624" cy="2164025"/>
          </a:xfrm>
          <a:prstGeom prst="rect">
            <a:avLst/>
          </a:prstGeom>
          <a:noFill/>
          <a:ln>
            <a:noFill/>
          </a:ln>
        </p:spPr>
      </p:pic>
      <p:sp>
        <p:nvSpPr>
          <p:cNvPr id="793" name="Google Shape;793;p76"/>
          <p:cNvSpPr txBox="1"/>
          <p:nvPr/>
        </p:nvSpPr>
        <p:spPr>
          <a:xfrm>
            <a:off x="3884625" y="3027394"/>
            <a:ext cx="5014500" cy="877200"/>
          </a:xfrm>
          <a:prstGeom prst="rect">
            <a:avLst/>
          </a:prstGeom>
          <a:solidFill>
            <a:schemeClr val="lt2"/>
          </a:solidFill>
          <a:ln>
            <a:noFill/>
          </a:ln>
        </p:spPr>
        <p:txBody>
          <a:bodyPr anchorCtr="0" anchor="t" bIns="91425" lIns="91425" spcFirstLastPara="1" rIns="91425" wrap="square" tIns="91425">
            <a:spAutoFit/>
          </a:bodyPr>
          <a:lstStyle/>
          <a:p>
            <a:pPr indent="-285750" lvl="0" marL="400050" marR="0" rtl="1" algn="r">
              <a:lnSpc>
                <a:spcPct val="150000"/>
              </a:lnSpc>
              <a:spcBef>
                <a:spcPts val="1000"/>
              </a:spcBef>
              <a:spcAft>
                <a:spcPts val="0"/>
              </a:spcAft>
              <a:buClr>
                <a:schemeClr val="dk1"/>
              </a:buClr>
              <a:buSzPts val="1800"/>
              <a:buFont typeface="Arial"/>
              <a:buChar char="•"/>
            </a:pPr>
            <a:r>
              <a:rPr b="0" i="0" lang="en" sz="1800" u="none" cap="none" strike="noStrike">
                <a:solidFill>
                  <a:schemeClr val="dk1"/>
                </a:solidFill>
                <a:latin typeface="Arial"/>
                <a:ea typeface="Arial"/>
                <a:cs typeface="Arial"/>
                <a:sym typeface="Arial"/>
              </a:rPr>
              <a:t>כך למשל אפשר להשוות בין השונות של שעות השינה על פני ימי השבוע.</a:t>
            </a:r>
            <a:endParaRPr b="0" i="0" sz="1800" u="none" cap="none" strike="noStrike">
              <a:solidFill>
                <a:schemeClr val="dk1"/>
              </a:solidFill>
              <a:latin typeface="Arial"/>
              <a:ea typeface="Arial"/>
              <a:cs typeface="Arial"/>
              <a:sym typeface="Arial"/>
            </a:endParaRPr>
          </a:p>
        </p:txBody>
      </p:sp>
      <p:pic>
        <p:nvPicPr>
          <p:cNvPr descr="C:\Users\User\Desktop\מגמה\שיווק המגמה\עיצוב לוגו וסלוגן\logo.gif" id="794" name="Google Shape;794;p76"/>
          <p:cNvPicPr preferRelativeResize="0"/>
          <p:nvPr/>
        </p:nvPicPr>
        <p:blipFill rotWithShape="1">
          <a:blip r:embed="rId4">
            <a:alphaModFix/>
          </a:blip>
          <a:srcRect b="0" l="0" r="0" t="0"/>
          <a:stretch/>
        </p:blipFill>
        <p:spPr>
          <a:xfrm>
            <a:off x="250825" y="86915"/>
            <a:ext cx="1538288" cy="1134665"/>
          </a:xfrm>
          <a:prstGeom prst="rect">
            <a:avLst/>
          </a:prstGeom>
          <a:noFill/>
          <a:ln>
            <a:noFill/>
          </a:ln>
        </p:spPr>
      </p:pic>
      <p:sp>
        <p:nvSpPr>
          <p:cNvPr id="795" name="Google Shape;795;p76"/>
          <p:cNvSpPr/>
          <p:nvPr/>
        </p:nvSpPr>
        <p:spPr>
          <a:xfrm rot="-5400000">
            <a:off x="6134700" y="1910288"/>
            <a:ext cx="24600" cy="5840400"/>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96" name="Google Shape;796;p76"/>
          <p:cNvSpPr txBox="1"/>
          <p:nvPr/>
        </p:nvSpPr>
        <p:spPr>
          <a:xfrm rot="-5400000">
            <a:off x="4623750" y="502894"/>
            <a:ext cx="34500" cy="8852400"/>
          </a:xfrm>
          <a:prstGeom prst="rect">
            <a:avLst/>
          </a:prstGeom>
          <a:solidFill>
            <a:srgbClr val="FFCC0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0" name="Shape 800"/>
        <p:cNvGrpSpPr/>
        <p:nvPr/>
      </p:nvGrpSpPr>
      <p:grpSpPr>
        <a:xfrm>
          <a:off x="0" y="0"/>
          <a:ext cx="0" cy="0"/>
          <a:chOff x="0" y="0"/>
          <a:chExt cx="0" cy="0"/>
        </a:xfrm>
      </p:grpSpPr>
      <p:sp>
        <p:nvSpPr>
          <p:cNvPr id="801" name="Google Shape;801;p77"/>
          <p:cNvSpPr txBox="1"/>
          <p:nvPr>
            <p:ph type="title"/>
          </p:nvPr>
        </p:nvSpPr>
        <p:spPr>
          <a:xfrm>
            <a:off x="2843550" y="398850"/>
            <a:ext cx="4505700" cy="572700"/>
          </a:xfrm>
          <a:prstGeom prst="rect">
            <a:avLst/>
          </a:prstGeom>
          <a:noFill/>
          <a:ln>
            <a:noFill/>
          </a:ln>
        </p:spPr>
        <p:txBody>
          <a:bodyPr anchorCtr="0" anchor="t" bIns="91425" lIns="91425" spcFirstLastPara="1" rIns="91425" wrap="square" tIns="91425">
            <a:normAutofit fontScale="90000"/>
          </a:bodyPr>
          <a:lstStyle/>
          <a:p>
            <a:pPr indent="0" lvl="0" marL="0" rtl="1" algn="ctr">
              <a:lnSpc>
                <a:spcPct val="100000"/>
              </a:lnSpc>
              <a:spcBef>
                <a:spcPts val="0"/>
              </a:spcBef>
              <a:spcAft>
                <a:spcPts val="0"/>
              </a:spcAft>
              <a:buSzPct val="111111"/>
              <a:buNone/>
            </a:pPr>
            <a:r>
              <a:rPr lang="en"/>
              <a:t>Boxplot  ותצפיות חריגות</a:t>
            </a:r>
            <a:endParaRPr/>
          </a:p>
          <a:p>
            <a:pPr indent="0" lvl="0" marL="0" rtl="1" algn="ctr">
              <a:lnSpc>
                <a:spcPct val="100000"/>
              </a:lnSpc>
              <a:spcBef>
                <a:spcPts val="0"/>
              </a:spcBef>
              <a:spcAft>
                <a:spcPts val="0"/>
              </a:spcAft>
              <a:buSzPct val="111111"/>
              <a:buNone/>
            </a:pPr>
            <a:r>
              <a:t/>
            </a:r>
            <a:endParaRPr/>
          </a:p>
        </p:txBody>
      </p:sp>
      <p:pic>
        <p:nvPicPr>
          <p:cNvPr id="802" name="Google Shape;802;p77"/>
          <p:cNvPicPr preferRelativeResize="0"/>
          <p:nvPr/>
        </p:nvPicPr>
        <p:blipFill rotWithShape="1">
          <a:blip r:embed="rId3">
            <a:alphaModFix/>
          </a:blip>
          <a:srcRect b="0" l="0" r="0" t="0"/>
          <a:stretch/>
        </p:blipFill>
        <p:spPr>
          <a:xfrm>
            <a:off x="2529925" y="1259850"/>
            <a:ext cx="5128175" cy="2508700"/>
          </a:xfrm>
          <a:prstGeom prst="rect">
            <a:avLst/>
          </a:prstGeom>
          <a:noFill/>
          <a:ln>
            <a:noFill/>
          </a:ln>
        </p:spPr>
      </p:pic>
      <p:sp>
        <p:nvSpPr>
          <p:cNvPr id="803" name="Google Shape;803;p77"/>
          <p:cNvSpPr txBox="1"/>
          <p:nvPr/>
        </p:nvSpPr>
        <p:spPr>
          <a:xfrm>
            <a:off x="2759950" y="1944500"/>
            <a:ext cx="993000" cy="3387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תצפיות חריגות</a:t>
            </a:r>
            <a:endParaRPr b="0" i="0" sz="1000" u="none" cap="none" strike="noStrike">
              <a:solidFill>
                <a:srgbClr val="000000"/>
              </a:solidFill>
              <a:latin typeface="Arial"/>
              <a:ea typeface="Arial"/>
              <a:cs typeface="Arial"/>
              <a:sym typeface="Arial"/>
            </a:endParaRPr>
          </a:p>
        </p:txBody>
      </p:sp>
      <p:sp>
        <p:nvSpPr>
          <p:cNvPr id="804" name="Google Shape;804;p77"/>
          <p:cNvSpPr txBox="1"/>
          <p:nvPr/>
        </p:nvSpPr>
        <p:spPr>
          <a:xfrm>
            <a:off x="6487700" y="1944500"/>
            <a:ext cx="993000" cy="3387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תצפיות חריגות</a:t>
            </a:r>
            <a:endParaRPr b="0" i="0" sz="1000" u="none" cap="none" strike="noStrike">
              <a:solidFill>
                <a:srgbClr val="000000"/>
              </a:solidFill>
              <a:latin typeface="Arial"/>
              <a:ea typeface="Arial"/>
              <a:cs typeface="Arial"/>
              <a:sym typeface="Arial"/>
            </a:endParaRPr>
          </a:p>
        </p:txBody>
      </p:sp>
      <p:sp>
        <p:nvSpPr>
          <p:cNvPr id="805" name="Google Shape;805;p77"/>
          <p:cNvSpPr txBox="1"/>
          <p:nvPr/>
        </p:nvSpPr>
        <p:spPr>
          <a:xfrm>
            <a:off x="4458225" y="1605800"/>
            <a:ext cx="1324200" cy="338700"/>
          </a:xfrm>
          <a:prstGeom prst="rect">
            <a:avLst/>
          </a:prstGeom>
          <a:solidFill>
            <a:schemeClr val="lt1"/>
          </a:solidFill>
          <a:ln>
            <a:noFill/>
          </a:ln>
        </p:spPr>
        <p:txBody>
          <a:bodyPr anchorCtr="0" anchor="t" bIns="91425" lIns="91425" spcFirstLastPara="1" rIns="91425" wrap="square" tIns="91425">
            <a:spAutoFit/>
          </a:bodyPr>
          <a:lstStyle/>
          <a:p>
            <a:pPr indent="0" lvl="0" marL="0" marR="0" rtl="1"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טווח בין רבעוני IQR</a:t>
            </a:r>
            <a:endParaRPr b="0" i="0" sz="1000" u="none" cap="none" strike="noStrike">
              <a:solidFill>
                <a:srgbClr val="000000"/>
              </a:solidFill>
              <a:latin typeface="Arial"/>
              <a:ea typeface="Arial"/>
              <a:cs typeface="Arial"/>
              <a:sym typeface="Arial"/>
            </a:endParaRPr>
          </a:p>
        </p:txBody>
      </p:sp>
      <p:sp>
        <p:nvSpPr>
          <p:cNvPr id="806" name="Google Shape;806;p77"/>
          <p:cNvSpPr txBox="1"/>
          <p:nvPr/>
        </p:nvSpPr>
        <p:spPr>
          <a:xfrm>
            <a:off x="6104225" y="2688213"/>
            <a:ext cx="1324200" cy="492600"/>
          </a:xfrm>
          <a:prstGeom prst="rect">
            <a:avLst/>
          </a:prstGeom>
          <a:solidFill>
            <a:schemeClr val="lt1"/>
          </a:solidFill>
          <a:ln>
            <a:noFill/>
          </a:ln>
        </p:spPr>
        <p:txBody>
          <a:bodyPr anchorCtr="0" anchor="t" bIns="91425" lIns="91425" spcFirstLastPara="1" rIns="91425" wrap="square" tIns="91425">
            <a:spAutoFit/>
          </a:bodyPr>
          <a:lstStyle/>
          <a:p>
            <a:pPr indent="0" lvl="0" marL="0" marR="0" rtl="1"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"מקסימום" עד</a:t>
            </a:r>
            <a:endParaRPr b="0" i="0" sz="1000" u="none" cap="none" strike="noStrike">
              <a:solidFill>
                <a:srgbClr val="000000"/>
              </a:solidFill>
              <a:latin typeface="Arial"/>
              <a:ea typeface="Arial"/>
              <a:cs typeface="Arial"/>
              <a:sym typeface="Arial"/>
            </a:endParaRPr>
          </a:p>
          <a:p>
            <a:pPr indent="0" lvl="0" marL="0" marR="0" rtl="1"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Q3+1.5IQR</a:t>
            </a:r>
            <a:endParaRPr b="0" i="0" sz="1000" u="none" cap="none" strike="noStrike">
              <a:solidFill>
                <a:srgbClr val="000000"/>
              </a:solidFill>
              <a:latin typeface="Arial"/>
              <a:ea typeface="Arial"/>
              <a:cs typeface="Arial"/>
              <a:sym typeface="Arial"/>
            </a:endParaRPr>
          </a:p>
        </p:txBody>
      </p:sp>
      <p:sp>
        <p:nvSpPr>
          <p:cNvPr id="807" name="Google Shape;807;p77"/>
          <p:cNvSpPr txBox="1"/>
          <p:nvPr/>
        </p:nvSpPr>
        <p:spPr>
          <a:xfrm>
            <a:off x="2759950" y="2688225"/>
            <a:ext cx="1324200" cy="492600"/>
          </a:xfrm>
          <a:prstGeom prst="rect">
            <a:avLst/>
          </a:prstGeom>
          <a:solidFill>
            <a:schemeClr val="lt1"/>
          </a:solidFill>
          <a:ln>
            <a:noFill/>
          </a:ln>
        </p:spPr>
        <p:txBody>
          <a:bodyPr anchorCtr="0" anchor="t" bIns="91425" lIns="91425" spcFirstLastPara="1" rIns="91425" wrap="square" tIns="91425">
            <a:spAutoFit/>
          </a:bodyPr>
          <a:lstStyle/>
          <a:p>
            <a:pPr indent="0" lvl="0" marL="0" marR="0" rtl="1"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"מינימום" עד</a:t>
            </a:r>
            <a:endParaRPr b="0" i="0" sz="1000" u="none" cap="none" strike="noStrike">
              <a:solidFill>
                <a:srgbClr val="000000"/>
              </a:solidFill>
              <a:latin typeface="Arial"/>
              <a:ea typeface="Arial"/>
              <a:cs typeface="Arial"/>
              <a:sym typeface="Arial"/>
            </a:endParaRPr>
          </a:p>
          <a:p>
            <a:pPr indent="0" lvl="0" marL="0" marR="0" rtl="1"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Q1-1.5IQR</a:t>
            </a:r>
            <a:endParaRPr b="0" i="0" sz="1000" u="none" cap="none" strike="noStrike">
              <a:solidFill>
                <a:srgbClr val="000000"/>
              </a:solidFill>
              <a:latin typeface="Arial"/>
              <a:ea typeface="Arial"/>
              <a:cs typeface="Arial"/>
              <a:sym typeface="Arial"/>
            </a:endParaRPr>
          </a:p>
        </p:txBody>
      </p:sp>
      <p:sp>
        <p:nvSpPr>
          <p:cNvPr id="808" name="Google Shape;808;p77"/>
          <p:cNvSpPr txBox="1"/>
          <p:nvPr/>
        </p:nvSpPr>
        <p:spPr>
          <a:xfrm>
            <a:off x="4275800" y="3087100"/>
            <a:ext cx="822900" cy="338700"/>
          </a:xfrm>
          <a:prstGeom prst="rect">
            <a:avLst/>
          </a:prstGeom>
          <a:solidFill>
            <a:schemeClr val="lt1"/>
          </a:solidFill>
          <a:ln>
            <a:noFill/>
          </a:ln>
        </p:spPr>
        <p:txBody>
          <a:bodyPr anchorCtr="0" anchor="t" bIns="91425" lIns="91425" spcFirstLastPara="1" rIns="91425" wrap="square" tIns="91425">
            <a:spAutoFit/>
          </a:bodyPr>
          <a:lstStyle/>
          <a:p>
            <a:pPr indent="0" lvl="0" marL="0" marR="0" rtl="1"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אחוזון 25</a:t>
            </a:r>
            <a:endParaRPr b="0" i="0" sz="1000" u="none" cap="none" strike="noStrike">
              <a:solidFill>
                <a:srgbClr val="000000"/>
              </a:solidFill>
              <a:latin typeface="Arial"/>
              <a:ea typeface="Arial"/>
              <a:cs typeface="Arial"/>
              <a:sym typeface="Arial"/>
            </a:endParaRPr>
          </a:p>
        </p:txBody>
      </p:sp>
      <p:sp>
        <p:nvSpPr>
          <p:cNvPr id="809" name="Google Shape;809;p77"/>
          <p:cNvSpPr txBox="1"/>
          <p:nvPr/>
        </p:nvSpPr>
        <p:spPr>
          <a:xfrm>
            <a:off x="5098700" y="3087100"/>
            <a:ext cx="822900" cy="338700"/>
          </a:xfrm>
          <a:prstGeom prst="rect">
            <a:avLst/>
          </a:prstGeom>
          <a:solidFill>
            <a:schemeClr val="lt1"/>
          </a:solidFill>
          <a:ln>
            <a:noFill/>
          </a:ln>
        </p:spPr>
        <p:txBody>
          <a:bodyPr anchorCtr="0" anchor="t" bIns="91425" lIns="91425" spcFirstLastPara="1" rIns="91425" wrap="square" tIns="91425">
            <a:spAutoFit/>
          </a:bodyPr>
          <a:lstStyle/>
          <a:p>
            <a:pPr indent="0" lvl="0" marL="0" marR="0" rtl="1"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אחוזון 75</a:t>
            </a:r>
            <a:endParaRPr b="0" i="0" sz="1000" u="none" cap="none" strike="noStrike">
              <a:solidFill>
                <a:srgbClr val="000000"/>
              </a:solidFill>
              <a:latin typeface="Arial"/>
              <a:ea typeface="Arial"/>
              <a:cs typeface="Arial"/>
              <a:sym typeface="Arial"/>
            </a:endParaRPr>
          </a:p>
        </p:txBody>
      </p:sp>
      <p:sp>
        <p:nvSpPr>
          <p:cNvPr id="810" name="Google Shape;810;p77"/>
          <p:cNvSpPr txBox="1"/>
          <p:nvPr/>
        </p:nvSpPr>
        <p:spPr>
          <a:xfrm>
            <a:off x="4811888" y="2842125"/>
            <a:ext cx="564600" cy="338700"/>
          </a:xfrm>
          <a:prstGeom prst="rect">
            <a:avLst/>
          </a:prstGeom>
          <a:solidFill>
            <a:schemeClr val="lt1"/>
          </a:solidFill>
          <a:ln>
            <a:noFill/>
          </a:ln>
        </p:spPr>
        <p:txBody>
          <a:bodyPr anchorCtr="0" anchor="t" bIns="91425" lIns="91425" spcFirstLastPara="1" rIns="91425" wrap="square" tIns="91425">
            <a:spAutoFit/>
          </a:bodyPr>
          <a:lstStyle/>
          <a:p>
            <a:pPr indent="0" lvl="0" marL="0" marR="0" rtl="1"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חציון</a:t>
            </a:r>
            <a:endParaRPr b="0" i="0" sz="1000" u="none" cap="none" strike="noStrike">
              <a:solidFill>
                <a:srgbClr val="000000"/>
              </a:solidFill>
              <a:latin typeface="Arial"/>
              <a:ea typeface="Arial"/>
              <a:cs typeface="Arial"/>
              <a:sym typeface="Arial"/>
            </a:endParaRPr>
          </a:p>
        </p:txBody>
      </p:sp>
      <p:pic>
        <p:nvPicPr>
          <p:cNvPr descr="C:\Users\User\Desktop\מגמה\שיווק המגמה\עיצוב לוגו וסלוגן\logo.gif" id="811" name="Google Shape;811;p77"/>
          <p:cNvPicPr preferRelativeResize="0"/>
          <p:nvPr/>
        </p:nvPicPr>
        <p:blipFill rotWithShape="1">
          <a:blip r:embed="rId4">
            <a:alphaModFix/>
          </a:blip>
          <a:srcRect b="0" l="0" r="0" t="0"/>
          <a:stretch/>
        </p:blipFill>
        <p:spPr>
          <a:xfrm>
            <a:off x="250825" y="86915"/>
            <a:ext cx="1538288" cy="1134665"/>
          </a:xfrm>
          <a:prstGeom prst="rect">
            <a:avLst/>
          </a:prstGeom>
          <a:noFill/>
          <a:ln>
            <a:noFill/>
          </a:ln>
        </p:spPr>
      </p:pic>
      <p:sp>
        <p:nvSpPr>
          <p:cNvPr id="812" name="Google Shape;812;p77"/>
          <p:cNvSpPr/>
          <p:nvPr/>
        </p:nvSpPr>
        <p:spPr>
          <a:xfrm rot="-5400000">
            <a:off x="6134700" y="1910288"/>
            <a:ext cx="24600" cy="5840400"/>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13" name="Google Shape;813;p77"/>
          <p:cNvSpPr txBox="1"/>
          <p:nvPr/>
        </p:nvSpPr>
        <p:spPr>
          <a:xfrm rot="-5400000">
            <a:off x="4623750" y="502894"/>
            <a:ext cx="34500" cy="8852400"/>
          </a:xfrm>
          <a:prstGeom prst="rect">
            <a:avLst/>
          </a:prstGeom>
          <a:solidFill>
            <a:srgbClr val="FFCC0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7" name="Shape 817"/>
        <p:cNvGrpSpPr/>
        <p:nvPr/>
      </p:nvGrpSpPr>
      <p:grpSpPr>
        <a:xfrm>
          <a:off x="0" y="0"/>
          <a:ext cx="0" cy="0"/>
          <a:chOff x="0" y="0"/>
          <a:chExt cx="0" cy="0"/>
        </a:xfrm>
      </p:grpSpPr>
      <p:sp>
        <p:nvSpPr>
          <p:cNvPr id="818" name="Google Shape;818;p78"/>
          <p:cNvSpPr txBox="1"/>
          <p:nvPr/>
        </p:nvSpPr>
        <p:spPr>
          <a:xfrm>
            <a:off x="1441725" y="1481525"/>
            <a:ext cx="6253800" cy="2252400"/>
          </a:xfrm>
          <a:prstGeom prst="rect">
            <a:avLst/>
          </a:prstGeom>
          <a:noFill/>
          <a:ln>
            <a:noFill/>
          </a:ln>
        </p:spPr>
        <p:txBody>
          <a:bodyPr anchorCtr="0" anchor="t" bIns="91425" lIns="91425" spcFirstLastPara="1" rIns="91425" wrap="square" tIns="91425">
            <a:spAutoFit/>
          </a:bodyPr>
          <a:lstStyle/>
          <a:p>
            <a:pPr indent="-342900" lvl="0" marL="457200" marR="0" rtl="1" algn="r">
              <a:lnSpc>
                <a:spcPct val="150000"/>
              </a:lnSpc>
              <a:spcBef>
                <a:spcPts val="1000"/>
              </a:spcBef>
              <a:spcAft>
                <a:spcPts val="0"/>
              </a:spcAft>
              <a:buClr>
                <a:schemeClr val="dk1"/>
              </a:buClr>
              <a:buSzPts val="1800"/>
              <a:buFont typeface="Arial"/>
              <a:buChar char="○"/>
            </a:pPr>
            <a:r>
              <a:rPr b="0" i="0" lang="en" sz="1800" u="none" cap="none" strike="noStrike">
                <a:solidFill>
                  <a:schemeClr val="dk1"/>
                </a:solidFill>
                <a:latin typeface="Arial"/>
                <a:ea typeface="Arial"/>
                <a:cs typeface="Arial"/>
                <a:sym typeface="Arial"/>
              </a:rPr>
              <a:t>הגדר העליונה היא התצפית הגבוהה ביותר עד הגבול Q3+1.5*IQR . נסמן חסם (גדר) עליון upper limit UL.</a:t>
            </a:r>
            <a:endParaRPr b="0" i="0" sz="1400" u="none" cap="none" strike="noStrike">
              <a:solidFill>
                <a:srgbClr val="000000"/>
              </a:solidFill>
              <a:latin typeface="Arial"/>
              <a:ea typeface="Arial"/>
              <a:cs typeface="Arial"/>
              <a:sym typeface="Arial"/>
            </a:endParaRPr>
          </a:p>
          <a:p>
            <a:pPr indent="-342900" lvl="0" marL="457200" marR="0" rtl="1" algn="r">
              <a:lnSpc>
                <a:spcPct val="150000"/>
              </a:lnSpc>
              <a:spcBef>
                <a:spcPts val="1000"/>
              </a:spcBef>
              <a:spcAft>
                <a:spcPts val="0"/>
              </a:spcAft>
              <a:buClr>
                <a:schemeClr val="dk1"/>
              </a:buClr>
              <a:buSzPts val="1800"/>
              <a:buFont typeface="Arial"/>
              <a:buChar char="○"/>
            </a:pPr>
            <a:r>
              <a:rPr b="0" i="0" lang="en" sz="1800" u="none" cap="none" strike="noStrike">
                <a:solidFill>
                  <a:schemeClr val="dk1"/>
                </a:solidFill>
                <a:latin typeface="Arial"/>
                <a:ea typeface="Arial"/>
                <a:cs typeface="Arial"/>
                <a:sym typeface="Arial"/>
              </a:rPr>
              <a:t>הגדר התחתונה היא התצפית הנמוכה ביותר עד הגבול התחתון  Q1-1.5*IQR . נסמן חסם (גדר) תחתון lower limit LL.</a:t>
            </a:r>
            <a:endParaRPr b="0" i="0" sz="1800" u="none" cap="none" strike="noStrike">
              <a:solidFill>
                <a:schemeClr val="dk1"/>
              </a:solidFill>
              <a:latin typeface="Arial"/>
              <a:ea typeface="Arial"/>
              <a:cs typeface="Arial"/>
              <a:sym typeface="Arial"/>
            </a:endParaRPr>
          </a:p>
          <a:p>
            <a:pPr indent="-342900" lvl="0" marL="457200" marR="0" rtl="1" algn="r">
              <a:lnSpc>
                <a:spcPct val="150000"/>
              </a:lnSpc>
              <a:spcBef>
                <a:spcPts val="0"/>
              </a:spcBef>
              <a:spcAft>
                <a:spcPts val="0"/>
              </a:spcAft>
              <a:buClr>
                <a:schemeClr val="dk1"/>
              </a:buClr>
              <a:buSzPts val="1800"/>
              <a:buFont typeface="Arial"/>
              <a:buChar char="○"/>
            </a:pPr>
            <a:r>
              <a:rPr b="0" i="0" lang="en" sz="1800" u="none" cap="none" strike="noStrike">
                <a:solidFill>
                  <a:schemeClr val="dk1"/>
                </a:solidFill>
                <a:latin typeface="Arial"/>
                <a:ea typeface="Arial"/>
                <a:cs typeface="Arial"/>
                <a:sym typeface="Arial"/>
              </a:rPr>
              <a:t>תצפיות שנופלות "מעבר לגדר" נקראות תצפיות חריגות.</a:t>
            </a:r>
            <a:endParaRPr b="0" i="0" sz="1800" u="none" cap="none" strike="noStrike">
              <a:solidFill>
                <a:schemeClr val="dk1"/>
              </a:solidFill>
              <a:latin typeface="Arial"/>
              <a:ea typeface="Arial"/>
              <a:cs typeface="Arial"/>
              <a:sym typeface="Arial"/>
            </a:endParaRPr>
          </a:p>
        </p:txBody>
      </p:sp>
      <p:sp>
        <p:nvSpPr>
          <p:cNvPr id="819" name="Google Shape;819;p78"/>
          <p:cNvSpPr txBox="1"/>
          <p:nvPr>
            <p:ph type="title"/>
          </p:nvPr>
        </p:nvSpPr>
        <p:spPr>
          <a:xfrm>
            <a:off x="2843550" y="398850"/>
            <a:ext cx="5082000" cy="572700"/>
          </a:xfrm>
          <a:prstGeom prst="rect">
            <a:avLst/>
          </a:prstGeom>
          <a:noFill/>
          <a:ln>
            <a:noFill/>
          </a:ln>
        </p:spPr>
        <p:txBody>
          <a:bodyPr anchorCtr="0" anchor="t" bIns="91425" lIns="91425" spcFirstLastPara="1" rIns="91425" wrap="square" tIns="91425">
            <a:normAutofit fontScale="90000"/>
          </a:bodyPr>
          <a:lstStyle/>
          <a:p>
            <a:pPr indent="0" lvl="0" marL="0" rtl="1" algn="ctr">
              <a:lnSpc>
                <a:spcPct val="100000"/>
              </a:lnSpc>
              <a:spcBef>
                <a:spcPts val="0"/>
              </a:spcBef>
              <a:spcAft>
                <a:spcPts val="0"/>
              </a:spcAft>
              <a:buSzPct val="111111"/>
              <a:buNone/>
            </a:pPr>
            <a:r>
              <a:rPr lang="en"/>
              <a:t> גדרות (whiskers)  ותצפיות חריגות</a:t>
            </a:r>
            <a:endParaRPr/>
          </a:p>
          <a:p>
            <a:pPr indent="0" lvl="0" marL="0" rtl="1" algn="ctr">
              <a:lnSpc>
                <a:spcPct val="100000"/>
              </a:lnSpc>
              <a:spcBef>
                <a:spcPts val="0"/>
              </a:spcBef>
              <a:spcAft>
                <a:spcPts val="0"/>
              </a:spcAft>
              <a:buSzPct val="111111"/>
              <a:buNone/>
            </a:pPr>
            <a:r>
              <a:t/>
            </a:r>
            <a:endParaRPr/>
          </a:p>
        </p:txBody>
      </p:sp>
      <p:pic>
        <p:nvPicPr>
          <p:cNvPr descr="C:\Users\User\Desktop\מגמה\שיווק המגמה\עיצוב לוגו וסלוגן\logo.gif" id="820" name="Google Shape;820;p78"/>
          <p:cNvPicPr preferRelativeResize="0"/>
          <p:nvPr/>
        </p:nvPicPr>
        <p:blipFill rotWithShape="1">
          <a:blip r:embed="rId3">
            <a:alphaModFix/>
          </a:blip>
          <a:srcRect b="0" l="0" r="0" t="0"/>
          <a:stretch/>
        </p:blipFill>
        <p:spPr>
          <a:xfrm>
            <a:off x="250825" y="86915"/>
            <a:ext cx="1538288" cy="1134665"/>
          </a:xfrm>
          <a:prstGeom prst="rect">
            <a:avLst/>
          </a:prstGeom>
          <a:noFill/>
          <a:ln>
            <a:noFill/>
          </a:ln>
        </p:spPr>
      </p:pic>
      <p:sp>
        <p:nvSpPr>
          <p:cNvPr id="821" name="Google Shape;821;p78"/>
          <p:cNvSpPr/>
          <p:nvPr/>
        </p:nvSpPr>
        <p:spPr>
          <a:xfrm rot="-5400000">
            <a:off x="6134700" y="1910288"/>
            <a:ext cx="24600" cy="5840400"/>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22" name="Google Shape;822;p78"/>
          <p:cNvSpPr txBox="1"/>
          <p:nvPr/>
        </p:nvSpPr>
        <p:spPr>
          <a:xfrm rot="-5400000">
            <a:off x="4623750" y="502894"/>
            <a:ext cx="34500" cy="8852400"/>
          </a:xfrm>
          <a:prstGeom prst="rect">
            <a:avLst/>
          </a:prstGeom>
          <a:solidFill>
            <a:srgbClr val="FFCC0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6" name="Shape 826"/>
        <p:cNvGrpSpPr/>
        <p:nvPr/>
      </p:nvGrpSpPr>
      <p:grpSpPr>
        <a:xfrm>
          <a:off x="0" y="0"/>
          <a:ext cx="0" cy="0"/>
          <a:chOff x="0" y="0"/>
          <a:chExt cx="0" cy="0"/>
        </a:xfrm>
      </p:grpSpPr>
      <p:sp>
        <p:nvSpPr>
          <p:cNvPr id="827" name="Google Shape;827;p79"/>
          <p:cNvSpPr txBox="1"/>
          <p:nvPr/>
        </p:nvSpPr>
        <p:spPr>
          <a:xfrm>
            <a:off x="63625" y="1433525"/>
            <a:ext cx="6499500" cy="2439600"/>
          </a:xfrm>
          <a:prstGeom prst="rect">
            <a:avLst/>
          </a:prstGeom>
          <a:noFill/>
          <a:ln>
            <a:noFill/>
          </a:ln>
        </p:spPr>
        <p:txBody>
          <a:bodyPr anchorCtr="0" anchor="t" bIns="91425" lIns="91425" spcFirstLastPara="1" rIns="91425" wrap="square" tIns="91425">
            <a:spAutoFit/>
          </a:bodyPr>
          <a:lstStyle/>
          <a:p>
            <a:pPr indent="0" lvl="0" marL="0" marR="0" rtl="1" algn="r">
              <a:lnSpc>
                <a:spcPct val="115000"/>
              </a:lnSpc>
              <a:spcBef>
                <a:spcPts val="100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914400" marR="0" rtl="1" algn="r">
              <a:lnSpc>
                <a:spcPct val="115000"/>
              </a:lnSpc>
              <a:spcBef>
                <a:spcPts val="1000"/>
              </a:spcBef>
              <a:spcAft>
                <a:spcPts val="0"/>
              </a:spcAft>
              <a:buClr>
                <a:srgbClr val="000000"/>
              </a:buClr>
              <a:buSzPts val="1800"/>
              <a:buFont typeface="Arial"/>
              <a:buNone/>
            </a:pPr>
            <a:r>
              <a:rPr b="0" i="0" lang="en" sz="1800" u="none" cap="none" strike="noStrike">
                <a:solidFill>
                  <a:schemeClr val="dk1"/>
                </a:solidFill>
                <a:latin typeface="Arial"/>
                <a:ea typeface="Arial"/>
                <a:cs typeface="Arial"/>
                <a:sym typeface="Arial"/>
              </a:rPr>
              <a:t>נמדדו טמפרטורות שעתיות ב F°</a:t>
            </a:r>
            <a:endParaRPr b="0" i="0" sz="1800" u="none" cap="none" strike="noStrike">
              <a:solidFill>
                <a:schemeClr val="dk1"/>
              </a:solidFill>
              <a:latin typeface="Arial"/>
              <a:ea typeface="Arial"/>
              <a:cs typeface="Arial"/>
              <a:sym typeface="Arial"/>
            </a:endParaRPr>
          </a:p>
          <a:p>
            <a:pPr indent="0" lvl="0" marL="914400" marR="0" rtl="1" algn="r">
              <a:lnSpc>
                <a:spcPct val="115000"/>
              </a:lnSpc>
              <a:spcBef>
                <a:spcPts val="1000"/>
              </a:spcBef>
              <a:spcAft>
                <a:spcPts val="0"/>
              </a:spcAft>
              <a:buClr>
                <a:srgbClr val="000000"/>
              </a:buClr>
              <a:buSzPts val="1800"/>
              <a:buFont typeface="Arial"/>
              <a:buNone/>
            </a:pPr>
            <a:r>
              <a:rPr b="0" i="0" lang="en" sz="1800" u="none" cap="none" strike="noStrike">
                <a:solidFill>
                  <a:schemeClr val="dk1"/>
                </a:solidFill>
                <a:latin typeface="Arial"/>
                <a:ea typeface="Arial"/>
                <a:cs typeface="Arial"/>
                <a:sym typeface="Arial"/>
              </a:rPr>
              <a:t>57, 57, 57, 58, 63, 66, 66, 67, 67, 68, 69, 70, 70, 70, 70, 72, 73, 75, 75, 76, 76, 78, 79, 81.</a:t>
            </a:r>
            <a:endParaRPr b="0" i="0" sz="1800" u="none" cap="none" strike="noStrike">
              <a:solidFill>
                <a:schemeClr val="dk1"/>
              </a:solidFill>
              <a:latin typeface="Arial"/>
              <a:ea typeface="Arial"/>
              <a:cs typeface="Arial"/>
              <a:sym typeface="Arial"/>
            </a:endParaRPr>
          </a:p>
          <a:p>
            <a:pPr indent="-342900" lvl="0" marL="457200" marR="0" rtl="1" algn="r">
              <a:lnSpc>
                <a:spcPct val="115000"/>
              </a:lnSpc>
              <a:spcBef>
                <a:spcPts val="1000"/>
              </a:spcBef>
              <a:spcAft>
                <a:spcPts val="0"/>
              </a:spcAft>
              <a:buClr>
                <a:schemeClr val="dk1"/>
              </a:buClr>
              <a:buSzPts val="1800"/>
              <a:buFont typeface="Arial"/>
              <a:buChar char="○"/>
            </a:pPr>
            <a:r>
              <a:rPr b="0" i="0" lang="en" sz="1800" u="none" cap="none" strike="noStrike">
                <a:solidFill>
                  <a:schemeClr val="dk1"/>
                </a:solidFill>
                <a:latin typeface="Arial"/>
                <a:ea typeface="Arial"/>
                <a:cs typeface="Arial"/>
                <a:sym typeface="Arial"/>
              </a:rPr>
              <a:t>נסדר את הנתונים מהערך הקטן לגדול, נחשב אחוזונים 25  ו 75 IQR,  , חסם עליון UL  וחסם תחתון LL.</a:t>
            </a:r>
            <a:endParaRPr b="0" i="0" sz="1800" u="none" cap="none" strike="noStrike">
              <a:solidFill>
                <a:schemeClr val="dk1"/>
              </a:solidFill>
              <a:latin typeface="Arial"/>
              <a:ea typeface="Arial"/>
              <a:cs typeface="Arial"/>
              <a:sym typeface="Arial"/>
            </a:endParaRPr>
          </a:p>
        </p:txBody>
      </p:sp>
      <p:sp>
        <p:nvSpPr>
          <p:cNvPr id="828" name="Google Shape;828;p79"/>
          <p:cNvSpPr txBox="1"/>
          <p:nvPr>
            <p:ph type="title"/>
          </p:nvPr>
        </p:nvSpPr>
        <p:spPr>
          <a:xfrm>
            <a:off x="2843550" y="398850"/>
            <a:ext cx="5082000" cy="572700"/>
          </a:xfrm>
          <a:prstGeom prst="rect">
            <a:avLst/>
          </a:prstGeom>
          <a:noFill/>
          <a:ln>
            <a:noFill/>
          </a:ln>
        </p:spPr>
        <p:txBody>
          <a:bodyPr anchorCtr="0" anchor="t" bIns="91425" lIns="91425" spcFirstLastPara="1" rIns="91425" wrap="square" tIns="91425">
            <a:normAutofit fontScale="90000"/>
          </a:bodyPr>
          <a:lstStyle/>
          <a:p>
            <a:pPr indent="0" lvl="0" marL="0" rtl="1" algn="ctr">
              <a:lnSpc>
                <a:spcPct val="100000"/>
              </a:lnSpc>
              <a:spcBef>
                <a:spcPts val="0"/>
              </a:spcBef>
              <a:spcAft>
                <a:spcPts val="0"/>
              </a:spcAft>
              <a:buSzPct val="111111"/>
              <a:buNone/>
            </a:pPr>
            <a:r>
              <a:rPr lang="en"/>
              <a:t> גדרות (whiskers)  ותצפיות חריגות</a:t>
            </a:r>
            <a:endParaRPr/>
          </a:p>
          <a:p>
            <a:pPr indent="0" lvl="0" marL="0" rtl="1" algn="ctr">
              <a:lnSpc>
                <a:spcPct val="100000"/>
              </a:lnSpc>
              <a:spcBef>
                <a:spcPts val="0"/>
              </a:spcBef>
              <a:spcAft>
                <a:spcPts val="0"/>
              </a:spcAft>
              <a:buSzPct val="111111"/>
              <a:buNone/>
            </a:pPr>
            <a:r>
              <a:t/>
            </a:r>
            <a:endParaRPr/>
          </a:p>
        </p:txBody>
      </p:sp>
      <p:sp>
        <p:nvSpPr>
          <p:cNvPr id="829" name="Google Shape;829;p79"/>
          <p:cNvSpPr txBox="1"/>
          <p:nvPr/>
        </p:nvSpPr>
        <p:spPr>
          <a:xfrm>
            <a:off x="3693975" y="1145600"/>
            <a:ext cx="3168000" cy="461700"/>
          </a:xfrm>
          <a:prstGeom prst="rect">
            <a:avLst/>
          </a:prstGeom>
          <a:noFill/>
          <a:ln>
            <a:noFill/>
          </a:ln>
        </p:spPr>
        <p:txBody>
          <a:bodyPr anchorCtr="0" anchor="t" bIns="91425" lIns="91425" spcFirstLastPara="1" rIns="91425" wrap="square" tIns="91425">
            <a:spAutoFit/>
          </a:bodyPr>
          <a:lstStyle/>
          <a:p>
            <a:pPr indent="0" lvl="0" marL="0" marR="0" rtl="1" algn="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דוגמא ללא חריגים</a:t>
            </a:r>
            <a:endParaRPr b="0" i="0" sz="1800" u="none" cap="none" strike="noStrike">
              <a:solidFill>
                <a:srgbClr val="000000"/>
              </a:solidFill>
              <a:latin typeface="Arial"/>
              <a:ea typeface="Arial"/>
              <a:cs typeface="Arial"/>
              <a:sym typeface="Arial"/>
            </a:endParaRPr>
          </a:p>
        </p:txBody>
      </p:sp>
      <p:pic>
        <p:nvPicPr>
          <p:cNvPr id="830" name="Google Shape;830;p79"/>
          <p:cNvPicPr preferRelativeResize="0"/>
          <p:nvPr/>
        </p:nvPicPr>
        <p:blipFill rotWithShape="1">
          <a:blip r:embed="rId3">
            <a:alphaModFix/>
          </a:blip>
          <a:srcRect b="0" l="0" r="0" t="0"/>
          <a:stretch/>
        </p:blipFill>
        <p:spPr>
          <a:xfrm>
            <a:off x="6238863" y="1752600"/>
            <a:ext cx="2676525" cy="2019300"/>
          </a:xfrm>
          <a:prstGeom prst="rect">
            <a:avLst/>
          </a:prstGeom>
          <a:noFill/>
          <a:ln>
            <a:noFill/>
          </a:ln>
        </p:spPr>
      </p:pic>
      <p:pic>
        <p:nvPicPr>
          <p:cNvPr descr="C:\Users\User\Desktop\מגמה\שיווק המגמה\עיצוב לוגו וסלוגן\logo.gif" id="831" name="Google Shape;831;p79"/>
          <p:cNvPicPr preferRelativeResize="0"/>
          <p:nvPr/>
        </p:nvPicPr>
        <p:blipFill rotWithShape="1">
          <a:blip r:embed="rId4">
            <a:alphaModFix/>
          </a:blip>
          <a:srcRect b="0" l="0" r="0" t="0"/>
          <a:stretch/>
        </p:blipFill>
        <p:spPr>
          <a:xfrm>
            <a:off x="250825" y="86915"/>
            <a:ext cx="1538288" cy="1134665"/>
          </a:xfrm>
          <a:prstGeom prst="rect">
            <a:avLst/>
          </a:prstGeom>
          <a:noFill/>
          <a:ln>
            <a:noFill/>
          </a:ln>
        </p:spPr>
      </p:pic>
      <p:sp>
        <p:nvSpPr>
          <p:cNvPr id="832" name="Google Shape;832;p79"/>
          <p:cNvSpPr/>
          <p:nvPr/>
        </p:nvSpPr>
        <p:spPr>
          <a:xfrm rot="-5400000">
            <a:off x="6134700" y="1910288"/>
            <a:ext cx="24600" cy="5840400"/>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33" name="Google Shape;833;p79"/>
          <p:cNvSpPr txBox="1"/>
          <p:nvPr/>
        </p:nvSpPr>
        <p:spPr>
          <a:xfrm rot="-5400000">
            <a:off x="4623750" y="502894"/>
            <a:ext cx="34500" cy="8852400"/>
          </a:xfrm>
          <a:prstGeom prst="rect">
            <a:avLst/>
          </a:prstGeom>
          <a:solidFill>
            <a:srgbClr val="FFCC0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7" name="Shape 837"/>
        <p:cNvGrpSpPr/>
        <p:nvPr/>
      </p:nvGrpSpPr>
      <p:grpSpPr>
        <a:xfrm>
          <a:off x="0" y="0"/>
          <a:ext cx="0" cy="0"/>
          <a:chOff x="0" y="0"/>
          <a:chExt cx="0" cy="0"/>
        </a:xfrm>
      </p:grpSpPr>
      <p:sp>
        <p:nvSpPr>
          <p:cNvPr id="838" name="Google Shape;838;p80"/>
          <p:cNvSpPr txBox="1"/>
          <p:nvPr/>
        </p:nvSpPr>
        <p:spPr>
          <a:xfrm>
            <a:off x="90625" y="1389011"/>
            <a:ext cx="6499500" cy="2608889"/>
          </a:xfrm>
          <a:prstGeom prst="rect">
            <a:avLst/>
          </a:prstGeom>
          <a:noFill/>
          <a:ln>
            <a:noFill/>
          </a:ln>
        </p:spPr>
        <p:txBody>
          <a:bodyPr anchorCtr="0" anchor="t" bIns="91425" lIns="91425" spcFirstLastPara="1" rIns="91425" wrap="square" tIns="91425">
            <a:spAutoFit/>
          </a:bodyPr>
          <a:lstStyle/>
          <a:p>
            <a:pPr indent="0" lvl="0" marL="0" marR="0" rtl="1" algn="r">
              <a:lnSpc>
                <a:spcPct val="115000"/>
              </a:lnSpc>
              <a:spcBef>
                <a:spcPts val="100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914400" marR="0" rtl="1" algn="r">
              <a:lnSpc>
                <a:spcPct val="115000"/>
              </a:lnSpc>
              <a:spcBef>
                <a:spcPts val="1000"/>
              </a:spcBef>
              <a:spcAft>
                <a:spcPts val="0"/>
              </a:spcAft>
              <a:buClr>
                <a:srgbClr val="000000"/>
              </a:buClr>
              <a:buSzPts val="1800"/>
              <a:buFont typeface="Arial"/>
              <a:buNone/>
            </a:pPr>
            <a:r>
              <a:rPr b="0" i="0" lang="en" sz="1800" u="none" cap="none" strike="noStrike">
                <a:solidFill>
                  <a:schemeClr val="dk1"/>
                </a:solidFill>
                <a:latin typeface="Arial"/>
                <a:ea typeface="Arial"/>
                <a:cs typeface="Arial"/>
                <a:sym typeface="Arial"/>
              </a:rPr>
              <a:t>נמדדו טמפרטורות שעתיות ב F°</a:t>
            </a:r>
            <a:endParaRPr b="0" i="0" sz="1800" u="none" cap="none" strike="noStrike">
              <a:solidFill>
                <a:schemeClr val="dk1"/>
              </a:solidFill>
              <a:latin typeface="Arial"/>
              <a:ea typeface="Arial"/>
              <a:cs typeface="Arial"/>
              <a:sym typeface="Arial"/>
            </a:endParaRPr>
          </a:p>
          <a:p>
            <a:pPr indent="0" lvl="0" marL="914400" marR="0" rtl="1" algn="r">
              <a:lnSpc>
                <a:spcPct val="115000"/>
              </a:lnSpc>
              <a:spcBef>
                <a:spcPts val="1000"/>
              </a:spcBef>
              <a:spcAft>
                <a:spcPts val="0"/>
              </a:spcAft>
              <a:buClr>
                <a:srgbClr val="000000"/>
              </a:buClr>
              <a:buSzPts val="1800"/>
              <a:buFont typeface="Arial"/>
              <a:buNone/>
            </a:pPr>
            <a:r>
              <a:rPr b="0" i="0" lang="en" sz="1800" u="none" cap="none" strike="noStrike">
                <a:solidFill>
                  <a:schemeClr val="dk1"/>
                </a:solidFill>
                <a:latin typeface="Arial"/>
                <a:ea typeface="Arial"/>
                <a:cs typeface="Arial"/>
                <a:sym typeface="Arial"/>
              </a:rPr>
              <a:t>52, 57, 57, 58, 63, 66, 66, 67, 67, 68, 69, 70, 70, 70, 70, 72, 73, 75, 75, 76, 76, 78, 79, 89.</a:t>
            </a:r>
            <a:endParaRPr b="0" i="0" sz="1800" u="none" cap="none" strike="noStrike">
              <a:solidFill>
                <a:schemeClr val="dk1"/>
              </a:solidFill>
              <a:latin typeface="Arial"/>
              <a:ea typeface="Arial"/>
              <a:cs typeface="Arial"/>
              <a:sym typeface="Arial"/>
            </a:endParaRPr>
          </a:p>
          <a:p>
            <a:pPr indent="-342900" lvl="0" marL="457200" marR="0" rtl="1" algn="r">
              <a:lnSpc>
                <a:spcPct val="115000"/>
              </a:lnSpc>
              <a:spcBef>
                <a:spcPts val="1000"/>
              </a:spcBef>
              <a:spcAft>
                <a:spcPts val="0"/>
              </a:spcAft>
              <a:buClr>
                <a:schemeClr val="dk1"/>
              </a:buClr>
              <a:buSzPts val="1800"/>
              <a:buFont typeface="Arial"/>
              <a:buChar char="○"/>
            </a:pPr>
            <a:r>
              <a:rPr b="0" i="0" lang="en" sz="1800" u="none" cap="none" strike="noStrike">
                <a:solidFill>
                  <a:schemeClr val="dk1"/>
                </a:solidFill>
                <a:latin typeface="Arial"/>
                <a:ea typeface="Arial"/>
                <a:cs typeface="Arial"/>
                <a:sym typeface="Arial"/>
              </a:rPr>
              <a:t>נסדר את הנתונים מהערך הקטן לגדול, נחשב אחוזונים 25  ו 75 IQR, , חסם עליון UL  וחסם תחתון LL.</a:t>
            </a:r>
            <a:endParaRPr b="0" i="0" sz="1800" u="none" cap="none" strike="noStrike">
              <a:solidFill>
                <a:schemeClr val="dk1"/>
              </a:solidFill>
              <a:latin typeface="Arial"/>
              <a:ea typeface="Arial"/>
              <a:cs typeface="Arial"/>
              <a:sym typeface="Arial"/>
            </a:endParaRPr>
          </a:p>
        </p:txBody>
      </p:sp>
      <p:sp>
        <p:nvSpPr>
          <p:cNvPr id="839" name="Google Shape;839;p80"/>
          <p:cNvSpPr txBox="1"/>
          <p:nvPr>
            <p:ph type="title"/>
          </p:nvPr>
        </p:nvSpPr>
        <p:spPr>
          <a:xfrm>
            <a:off x="2843550" y="398850"/>
            <a:ext cx="5082000" cy="572700"/>
          </a:xfrm>
          <a:prstGeom prst="rect">
            <a:avLst/>
          </a:prstGeom>
          <a:noFill/>
          <a:ln>
            <a:noFill/>
          </a:ln>
        </p:spPr>
        <p:txBody>
          <a:bodyPr anchorCtr="0" anchor="t" bIns="91425" lIns="91425" spcFirstLastPara="1" rIns="91425" wrap="square" tIns="91425">
            <a:normAutofit fontScale="90000"/>
          </a:bodyPr>
          <a:lstStyle/>
          <a:p>
            <a:pPr indent="0" lvl="0" marL="0" rtl="1" algn="ctr">
              <a:lnSpc>
                <a:spcPct val="100000"/>
              </a:lnSpc>
              <a:spcBef>
                <a:spcPts val="0"/>
              </a:spcBef>
              <a:spcAft>
                <a:spcPts val="0"/>
              </a:spcAft>
              <a:buSzPct val="111111"/>
              <a:buNone/>
            </a:pPr>
            <a:r>
              <a:rPr lang="en"/>
              <a:t> גדרות (whiskers)  ותצפיות חריגות</a:t>
            </a:r>
            <a:endParaRPr/>
          </a:p>
          <a:p>
            <a:pPr indent="0" lvl="0" marL="0" rtl="1" algn="ctr">
              <a:lnSpc>
                <a:spcPct val="100000"/>
              </a:lnSpc>
              <a:spcBef>
                <a:spcPts val="0"/>
              </a:spcBef>
              <a:spcAft>
                <a:spcPts val="0"/>
              </a:spcAft>
              <a:buSzPct val="111111"/>
              <a:buNone/>
            </a:pPr>
            <a:r>
              <a:t/>
            </a:r>
            <a:endParaRPr/>
          </a:p>
        </p:txBody>
      </p:sp>
      <p:sp>
        <p:nvSpPr>
          <p:cNvPr id="840" name="Google Shape;840;p80"/>
          <p:cNvSpPr txBox="1"/>
          <p:nvPr/>
        </p:nvSpPr>
        <p:spPr>
          <a:xfrm>
            <a:off x="3693975" y="1145600"/>
            <a:ext cx="3168000" cy="461700"/>
          </a:xfrm>
          <a:prstGeom prst="rect">
            <a:avLst/>
          </a:prstGeom>
          <a:noFill/>
          <a:ln>
            <a:noFill/>
          </a:ln>
        </p:spPr>
        <p:txBody>
          <a:bodyPr anchorCtr="0" anchor="t" bIns="91425" lIns="91425" spcFirstLastPara="1" rIns="91425" wrap="square" tIns="91425">
            <a:spAutoFit/>
          </a:bodyPr>
          <a:lstStyle/>
          <a:p>
            <a:pPr indent="0" lvl="0" marL="0" marR="0" rtl="1" algn="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דוגמא עם חריגים</a:t>
            </a:r>
            <a:endParaRPr b="0" i="0" sz="1800" u="none" cap="none" strike="noStrike">
              <a:solidFill>
                <a:srgbClr val="000000"/>
              </a:solidFill>
              <a:latin typeface="Arial"/>
              <a:ea typeface="Arial"/>
              <a:cs typeface="Arial"/>
              <a:sym typeface="Arial"/>
            </a:endParaRPr>
          </a:p>
        </p:txBody>
      </p:sp>
      <p:pic>
        <p:nvPicPr>
          <p:cNvPr id="841" name="Google Shape;841;p80"/>
          <p:cNvPicPr preferRelativeResize="0"/>
          <p:nvPr/>
        </p:nvPicPr>
        <p:blipFill rotWithShape="1">
          <a:blip r:embed="rId3">
            <a:alphaModFix/>
          </a:blip>
          <a:srcRect b="0" l="0" r="0" t="0"/>
          <a:stretch/>
        </p:blipFill>
        <p:spPr>
          <a:xfrm>
            <a:off x="6267450" y="1666863"/>
            <a:ext cx="2647950" cy="2105025"/>
          </a:xfrm>
          <a:prstGeom prst="rect">
            <a:avLst/>
          </a:prstGeom>
          <a:noFill/>
          <a:ln>
            <a:noFill/>
          </a:ln>
        </p:spPr>
      </p:pic>
      <p:pic>
        <p:nvPicPr>
          <p:cNvPr descr="C:\Users\User\Desktop\מגמה\שיווק המגמה\עיצוב לוגו וסלוגן\logo.gif" id="842" name="Google Shape;842;p80"/>
          <p:cNvPicPr preferRelativeResize="0"/>
          <p:nvPr/>
        </p:nvPicPr>
        <p:blipFill rotWithShape="1">
          <a:blip r:embed="rId4">
            <a:alphaModFix/>
          </a:blip>
          <a:srcRect b="0" l="0" r="0" t="0"/>
          <a:stretch/>
        </p:blipFill>
        <p:spPr>
          <a:xfrm>
            <a:off x="250825" y="86915"/>
            <a:ext cx="1538288" cy="1134665"/>
          </a:xfrm>
          <a:prstGeom prst="rect">
            <a:avLst/>
          </a:prstGeom>
          <a:noFill/>
          <a:ln>
            <a:noFill/>
          </a:ln>
        </p:spPr>
      </p:pic>
      <p:sp>
        <p:nvSpPr>
          <p:cNvPr id="843" name="Google Shape;843;p80"/>
          <p:cNvSpPr/>
          <p:nvPr/>
        </p:nvSpPr>
        <p:spPr>
          <a:xfrm rot="-5400000">
            <a:off x="6134700" y="1910288"/>
            <a:ext cx="24600" cy="5840400"/>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44" name="Google Shape;844;p80"/>
          <p:cNvSpPr txBox="1"/>
          <p:nvPr/>
        </p:nvSpPr>
        <p:spPr>
          <a:xfrm rot="-5400000">
            <a:off x="4623750" y="502894"/>
            <a:ext cx="34500" cy="8852400"/>
          </a:xfrm>
          <a:prstGeom prst="rect">
            <a:avLst/>
          </a:prstGeom>
          <a:solidFill>
            <a:srgbClr val="FFCC0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8" name="Shape 848"/>
        <p:cNvGrpSpPr/>
        <p:nvPr/>
      </p:nvGrpSpPr>
      <p:grpSpPr>
        <a:xfrm>
          <a:off x="0" y="0"/>
          <a:ext cx="0" cy="0"/>
          <a:chOff x="0" y="0"/>
          <a:chExt cx="0" cy="0"/>
        </a:xfrm>
      </p:grpSpPr>
      <p:sp>
        <p:nvSpPr>
          <p:cNvPr id="849" name="Google Shape;849;p8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1" algn="ctr">
              <a:lnSpc>
                <a:spcPct val="100000"/>
              </a:lnSpc>
              <a:spcBef>
                <a:spcPts val="0"/>
              </a:spcBef>
              <a:spcAft>
                <a:spcPts val="0"/>
              </a:spcAft>
              <a:buSzPct val="111111"/>
              <a:buNone/>
            </a:pPr>
            <a:r>
              <a:rPr lang="en"/>
              <a:t>תרגול</a:t>
            </a:r>
            <a:endParaRPr/>
          </a:p>
        </p:txBody>
      </p:sp>
      <p:sp>
        <p:nvSpPr>
          <p:cNvPr id="850" name="Google Shape;850;p81"/>
          <p:cNvSpPr/>
          <p:nvPr/>
        </p:nvSpPr>
        <p:spPr>
          <a:xfrm>
            <a:off x="1745875" y="1221250"/>
            <a:ext cx="6659400" cy="2259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139700" marR="0" rtl="1" algn="r">
              <a:lnSpc>
                <a:spcPct val="15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יצירה, קריאה והבנה של תרשים קופסא וזיהוי תצפיות חריגות</a:t>
            </a:r>
            <a:endParaRPr b="1" i="0" sz="1400" u="none" cap="none" strike="noStrike">
              <a:solidFill>
                <a:schemeClr val="dk1"/>
              </a:solidFill>
              <a:latin typeface="Arial"/>
              <a:ea typeface="Arial"/>
              <a:cs typeface="Arial"/>
              <a:sym typeface="Arial"/>
            </a:endParaRPr>
          </a:p>
          <a:p>
            <a:pPr indent="0" lvl="0" marL="0" marR="0" rtl="1" algn="r">
              <a:lnSpc>
                <a:spcPct val="150000"/>
              </a:lnSpc>
              <a:spcBef>
                <a:spcPts val="1000"/>
              </a:spcBef>
              <a:spcAft>
                <a:spcPts val="0"/>
              </a:spcAft>
              <a:buClr>
                <a:srgbClr val="000000"/>
              </a:buClr>
              <a:buSzPts val="1400"/>
              <a:buFont typeface="Arial"/>
              <a:buNone/>
            </a:pPr>
            <a:r>
              <a:rPr b="0" i="0" lang="en" sz="1400" u="sng" cap="none" strike="noStrike">
                <a:solidFill>
                  <a:schemeClr val="hlink"/>
                </a:solidFill>
                <a:latin typeface="Arial"/>
                <a:ea typeface="Arial"/>
                <a:cs typeface="Arial"/>
                <a:sym typeface="Arial"/>
                <a:hlinkClick r:id="rId3"/>
              </a:rPr>
              <a:t>https://www.khanacademy.org/math/probability/xa88397b6:display-quantitative</a:t>
            </a:r>
            <a:r>
              <a:rPr b="1" i="0" lang="en" sz="1400" u="none" cap="none" strike="noStrike">
                <a:solidFill>
                  <a:schemeClr val="dk1"/>
                </a:solidFill>
                <a:latin typeface="Arial"/>
                <a:ea typeface="Arial"/>
                <a:cs typeface="Arial"/>
                <a:sym typeface="Arial"/>
              </a:rPr>
              <a:t> </a:t>
            </a:r>
            <a:endParaRPr b="1" i="0" sz="1400" u="none" cap="none" strike="noStrike">
              <a:solidFill>
                <a:schemeClr val="dk1"/>
              </a:solidFill>
              <a:latin typeface="Arial"/>
              <a:ea typeface="Arial"/>
              <a:cs typeface="Arial"/>
              <a:sym typeface="Arial"/>
            </a:endParaRPr>
          </a:p>
          <a:p>
            <a:pPr indent="-317500" lvl="0" marL="457200" marR="0" rtl="1" algn="r">
              <a:lnSpc>
                <a:spcPct val="150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השלימו פרק Box and whisker plots  עם 4  תת נושאים, בכל אחד  4 שאלות. </a:t>
            </a:r>
            <a:endParaRPr b="0" i="0" sz="1400" u="none" cap="none" strike="noStrike">
              <a:solidFill>
                <a:schemeClr val="dk1"/>
              </a:solidFill>
              <a:latin typeface="Arial"/>
              <a:ea typeface="Arial"/>
              <a:cs typeface="Arial"/>
              <a:sym typeface="Arial"/>
            </a:endParaRPr>
          </a:p>
          <a:p>
            <a:pPr indent="-317500" lvl="0" marL="457200" marR="0" rtl="1" algn="r">
              <a:lnSpc>
                <a:spcPct val="150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השלימו בוחן Quiz 3  על תרשים קופסא וחריגים.</a:t>
            </a:r>
            <a:endParaRPr b="1" i="0" sz="1400" u="none" cap="none" strike="noStrike">
              <a:solidFill>
                <a:schemeClr val="dk1"/>
              </a:solidFill>
              <a:latin typeface="Arial"/>
              <a:ea typeface="Arial"/>
              <a:cs typeface="Arial"/>
              <a:sym typeface="Arial"/>
            </a:endParaRPr>
          </a:p>
        </p:txBody>
      </p:sp>
      <p:pic>
        <p:nvPicPr>
          <p:cNvPr descr="C:\Users\User\Desktop\מגמה\שיווק המגמה\עיצוב לוגו וסלוגן\logo.gif" id="851" name="Google Shape;851;p81"/>
          <p:cNvPicPr preferRelativeResize="0"/>
          <p:nvPr/>
        </p:nvPicPr>
        <p:blipFill rotWithShape="1">
          <a:blip r:embed="rId4">
            <a:alphaModFix/>
          </a:blip>
          <a:srcRect b="0" l="0" r="0" t="0"/>
          <a:stretch/>
        </p:blipFill>
        <p:spPr>
          <a:xfrm>
            <a:off x="250825" y="86915"/>
            <a:ext cx="1538288" cy="1134665"/>
          </a:xfrm>
          <a:prstGeom prst="rect">
            <a:avLst/>
          </a:prstGeom>
          <a:noFill/>
          <a:ln>
            <a:noFill/>
          </a:ln>
        </p:spPr>
      </p:pic>
      <p:sp>
        <p:nvSpPr>
          <p:cNvPr id="852" name="Google Shape;852;p81"/>
          <p:cNvSpPr/>
          <p:nvPr/>
        </p:nvSpPr>
        <p:spPr>
          <a:xfrm rot="-5400000">
            <a:off x="6134700" y="1910288"/>
            <a:ext cx="24600" cy="5840400"/>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53" name="Google Shape;853;p81"/>
          <p:cNvSpPr txBox="1"/>
          <p:nvPr/>
        </p:nvSpPr>
        <p:spPr>
          <a:xfrm rot="-5400000">
            <a:off x="4623750" y="502894"/>
            <a:ext cx="34500" cy="8852400"/>
          </a:xfrm>
          <a:prstGeom prst="rect">
            <a:avLst/>
          </a:prstGeom>
          <a:solidFill>
            <a:srgbClr val="FFCC0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7" name="Shape 857"/>
        <p:cNvGrpSpPr/>
        <p:nvPr/>
      </p:nvGrpSpPr>
      <p:grpSpPr>
        <a:xfrm>
          <a:off x="0" y="0"/>
          <a:ext cx="0" cy="0"/>
          <a:chOff x="0" y="0"/>
          <a:chExt cx="0" cy="0"/>
        </a:xfrm>
      </p:grpSpPr>
      <p:sp>
        <p:nvSpPr>
          <p:cNvPr id="858" name="Google Shape;858;p82"/>
          <p:cNvSpPr txBox="1"/>
          <p:nvPr/>
        </p:nvSpPr>
        <p:spPr>
          <a:xfrm>
            <a:off x="2289600" y="2416512"/>
            <a:ext cx="45792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59" name="Google Shape;859;p82"/>
          <p:cNvSpPr txBox="1"/>
          <p:nvPr/>
        </p:nvSpPr>
        <p:spPr>
          <a:xfrm>
            <a:off x="2289600" y="2416512"/>
            <a:ext cx="45792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60" name="Google Shape;860;p82"/>
          <p:cNvSpPr txBox="1"/>
          <p:nvPr/>
        </p:nvSpPr>
        <p:spPr>
          <a:xfrm>
            <a:off x="1368000" y="856277"/>
            <a:ext cx="7041600" cy="3284041"/>
          </a:xfrm>
          <a:prstGeom prst="rect">
            <a:avLst/>
          </a:prstGeom>
          <a:solidFill>
            <a:srgbClr val="DDDDDD"/>
          </a:solidFill>
          <a:ln>
            <a:noFill/>
          </a:ln>
        </p:spPr>
        <p:txBody>
          <a:bodyPr anchorCtr="0" anchor="t" bIns="45700" lIns="91425" spcFirstLastPara="1" rIns="91425" wrap="square" tIns="45700">
            <a:spAutoFit/>
          </a:bodyPr>
          <a:lstStyle/>
          <a:p>
            <a:pPr indent="-285750" lvl="0" marL="285750" marR="0" rtl="1" algn="r">
              <a:lnSpc>
                <a:spcPct val="15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מדד נוסף לפיזור הנתונים הוא השונות. מסומן Var, Variance, V</a:t>
            </a:r>
            <a:endParaRPr b="0" i="0" sz="1400" u="none" cap="none" strike="noStrike">
              <a:solidFill>
                <a:srgbClr val="000000"/>
              </a:solidFill>
              <a:latin typeface="Arial"/>
              <a:ea typeface="Arial"/>
              <a:cs typeface="Arial"/>
              <a:sym typeface="Arial"/>
            </a:endParaRPr>
          </a:p>
          <a:p>
            <a:pPr indent="-285750" lvl="0" marL="285750" marR="0" rtl="1" algn="r">
              <a:lnSpc>
                <a:spcPct val="15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במילים פשוטות, כשהמספרים שונים יש להם שונות.</a:t>
            </a:r>
            <a:endParaRPr b="0" i="0" sz="1400" u="none" cap="none" strike="noStrike">
              <a:solidFill>
                <a:srgbClr val="000000"/>
              </a:solidFill>
              <a:latin typeface="Arial"/>
              <a:ea typeface="Arial"/>
              <a:cs typeface="Arial"/>
              <a:sym typeface="Arial"/>
            </a:endParaRPr>
          </a:p>
          <a:p>
            <a:pPr indent="-285750" lvl="0" marL="285750" marR="0" rtl="1" algn="r">
              <a:lnSpc>
                <a:spcPct val="15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השונות היא מדד סטטיסטי שמוגדר ע"י ממוצע ריבועי הסטיות מהממוצע. כלומר, ניתן לכמת את הפיזור (השונות) של ההתפלגות ע"י מרחק התצפיות מהממוצע (סטייה = מרחק). </a:t>
            </a:r>
            <a:endParaRPr b="0" i="0" sz="1400" u="none" cap="none" strike="noStrike">
              <a:solidFill>
                <a:srgbClr val="000000"/>
              </a:solidFill>
              <a:latin typeface="Arial"/>
              <a:ea typeface="Arial"/>
              <a:cs typeface="Arial"/>
              <a:sym typeface="Arial"/>
            </a:endParaRPr>
          </a:p>
          <a:p>
            <a:pPr indent="-285750" lvl="0" marL="285750" marR="0" rtl="1" algn="r">
              <a:lnSpc>
                <a:spcPct val="15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בשלב הראשון מחשבים את הממוצע של הערכים כדי להבין עד כמה הם דומים, אח"כ מחשבים מרחק של כל ערך מהממוצע כדי להבין עד כמה הערכים שונים ממנו.</a:t>
            </a:r>
            <a:endParaRPr b="0" i="0" sz="1400" u="none" cap="none" strike="noStrike">
              <a:solidFill>
                <a:srgbClr val="000000"/>
              </a:solidFill>
              <a:latin typeface="Arial"/>
              <a:ea typeface="Arial"/>
              <a:cs typeface="Arial"/>
              <a:sym typeface="Arial"/>
            </a:endParaRPr>
          </a:p>
          <a:p>
            <a:pPr indent="-285750" lvl="0" marL="285750" marR="0" rtl="1" algn="r">
              <a:lnSpc>
                <a:spcPct val="15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מכיוון שסכום הסטיות מהממוצע תמיד יהיה שווה ל 0 (נבדוק בהמשך) ואנחנו רוצים מדד משמעותי שאינו שווה לאפס, אנחנו מעלים כל סטייה בריבוע.</a:t>
            </a:r>
            <a:endParaRPr b="0" i="0" sz="1400" u="none" cap="none" strike="noStrike">
              <a:solidFill>
                <a:srgbClr val="000000"/>
              </a:solidFill>
              <a:latin typeface="Arial"/>
              <a:ea typeface="Arial"/>
              <a:cs typeface="Arial"/>
              <a:sym typeface="Arial"/>
            </a:endParaRPr>
          </a:p>
          <a:p>
            <a:pPr indent="-285750" lvl="0" marL="285750" marR="0" rtl="1" algn="r">
              <a:lnSpc>
                <a:spcPct val="15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בשלב האחרון כדי למצוא מדד אחד שמבטא את השונות אנחנו נחשב את הממוצע של ריבועי הסטיות ע"י סכימה שלהן וחלוקה בכמות התצפיות. </a:t>
            </a:r>
            <a:endParaRPr b="0" i="0" sz="1400" u="none" cap="none" strike="noStrike">
              <a:solidFill>
                <a:srgbClr val="000000"/>
              </a:solidFill>
              <a:latin typeface="Arial"/>
              <a:ea typeface="Arial"/>
              <a:cs typeface="Arial"/>
              <a:sym typeface="Arial"/>
            </a:endParaRPr>
          </a:p>
        </p:txBody>
      </p:sp>
      <p:sp>
        <p:nvSpPr>
          <p:cNvPr id="861" name="Google Shape;861;p82"/>
          <p:cNvSpPr txBox="1"/>
          <p:nvPr>
            <p:ph type="title"/>
          </p:nvPr>
        </p:nvSpPr>
        <p:spPr>
          <a:xfrm>
            <a:off x="3242200" y="191389"/>
            <a:ext cx="3178200" cy="572700"/>
          </a:xfrm>
          <a:prstGeom prst="rect">
            <a:avLst/>
          </a:prstGeom>
          <a:noFill/>
          <a:ln>
            <a:noFill/>
          </a:ln>
        </p:spPr>
        <p:txBody>
          <a:bodyPr anchorCtr="0" anchor="t" bIns="91425" lIns="91425" spcFirstLastPara="1" rIns="91425" wrap="square" tIns="91425">
            <a:normAutofit fontScale="90000"/>
          </a:bodyPr>
          <a:lstStyle/>
          <a:p>
            <a:pPr indent="0" lvl="0" marL="0" rtl="1" algn="ctr">
              <a:lnSpc>
                <a:spcPct val="100000"/>
              </a:lnSpc>
              <a:spcBef>
                <a:spcPts val="0"/>
              </a:spcBef>
              <a:spcAft>
                <a:spcPts val="0"/>
              </a:spcAft>
              <a:buSzPct val="111111"/>
              <a:buNone/>
            </a:pPr>
            <a:r>
              <a:rPr lang="en"/>
              <a:t>שונות</a:t>
            </a:r>
            <a:endParaRPr/>
          </a:p>
        </p:txBody>
      </p:sp>
      <p:sp>
        <p:nvSpPr>
          <p:cNvPr id="862" name="Google Shape;862;p82"/>
          <p:cNvSpPr/>
          <p:nvPr/>
        </p:nvSpPr>
        <p:spPr>
          <a:xfrm>
            <a:off x="5275300" y="4174909"/>
            <a:ext cx="2409300" cy="646200"/>
          </a:xfrm>
          <a:prstGeom prst="rect">
            <a:avLst/>
          </a:prstGeom>
          <a:solidFill>
            <a:schemeClr val="lt2"/>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N  מספר תצפיות</a:t>
            </a:r>
            <a:endParaRPr b="0" i="0" sz="1200" u="none" cap="none" strike="noStrike">
              <a:solidFill>
                <a:schemeClr val="dk1"/>
              </a:solidFill>
              <a:latin typeface="Arial"/>
              <a:ea typeface="Arial"/>
              <a:cs typeface="Arial"/>
              <a:sym typeface="Arial"/>
            </a:endParaRPr>
          </a:p>
          <a:p>
            <a:pPr indent="0" lvl="0" marL="0" marR="0" rtl="1" algn="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Σ  סכום תצפיות 1 עד  n </a:t>
            </a:r>
            <a:endParaRPr b="0" i="0" sz="1200" u="none" cap="none" strike="noStrike">
              <a:solidFill>
                <a:schemeClr val="dk1"/>
              </a:solidFill>
              <a:latin typeface="Arial"/>
              <a:ea typeface="Arial"/>
              <a:cs typeface="Arial"/>
              <a:sym typeface="Arial"/>
            </a:endParaRPr>
          </a:p>
          <a:p>
            <a:pPr indent="0" lvl="0" marL="0" marR="0" rtl="1" algn="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    ממוצע התצפיות</a:t>
            </a:r>
            <a:r>
              <a:rPr b="0" i="0" lang="en" sz="12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863" name="Google Shape;863;p82"/>
          <p:cNvPicPr preferRelativeResize="0"/>
          <p:nvPr/>
        </p:nvPicPr>
        <p:blipFill rotWithShape="1">
          <a:blip r:embed="rId3">
            <a:alphaModFix/>
          </a:blip>
          <a:srcRect b="0" l="0" r="0" t="0"/>
          <a:stretch/>
        </p:blipFill>
        <p:spPr>
          <a:xfrm>
            <a:off x="2443675" y="4192590"/>
            <a:ext cx="2486025" cy="628650"/>
          </a:xfrm>
          <a:prstGeom prst="rect">
            <a:avLst/>
          </a:prstGeom>
          <a:noFill/>
          <a:ln>
            <a:noFill/>
          </a:ln>
        </p:spPr>
      </p:pic>
      <p:pic>
        <p:nvPicPr>
          <p:cNvPr id="864" name="Google Shape;864;p82"/>
          <p:cNvPicPr preferRelativeResize="0"/>
          <p:nvPr/>
        </p:nvPicPr>
        <p:blipFill rotWithShape="1">
          <a:blip r:embed="rId4">
            <a:alphaModFix/>
          </a:blip>
          <a:srcRect b="0" l="0" r="0" t="0"/>
          <a:stretch/>
        </p:blipFill>
        <p:spPr>
          <a:xfrm>
            <a:off x="6829410" y="4743773"/>
            <a:ext cx="134915" cy="209118"/>
          </a:xfrm>
          <a:prstGeom prst="rect">
            <a:avLst/>
          </a:prstGeom>
          <a:noFill/>
          <a:ln>
            <a:noFill/>
          </a:ln>
        </p:spPr>
      </p:pic>
      <p:pic>
        <p:nvPicPr>
          <p:cNvPr descr="C:\Users\User\Desktop\מגמה\שיווק המגמה\עיצוב לוגו וסלוגן\logo.gif" id="865" name="Google Shape;865;p82"/>
          <p:cNvPicPr preferRelativeResize="0"/>
          <p:nvPr/>
        </p:nvPicPr>
        <p:blipFill rotWithShape="1">
          <a:blip r:embed="rId5">
            <a:alphaModFix/>
          </a:blip>
          <a:srcRect b="0" l="0" r="0" t="0"/>
          <a:stretch/>
        </p:blipFill>
        <p:spPr>
          <a:xfrm>
            <a:off x="250825" y="86915"/>
            <a:ext cx="1538288" cy="1134665"/>
          </a:xfrm>
          <a:prstGeom prst="rect">
            <a:avLst/>
          </a:prstGeom>
          <a:noFill/>
          <a:ln>
            <a:noFill/>
          </a:ln>
        </p:spPr>
      </p:pic>
      <p:sp>
        <p:nvSpPr>
          <p:cNvPr id="866" name="Google Shape;866;p82"/>
          <p:cNvSpPr/>
          <p:nvPr/>
        </p:nvSpPr>
        <p:spPr>
          <a:xfrm rot="-5400000">
            <a:off x="6134700" y="1910288"/>
            <a:ext cx="24600" cy="5840400"/>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67" name="Google Shape;867;p82"/>
          <p:cNvSpPr txBox="1"/>
          <p:nvPr/>
        </p:nvSpPr>
        <p:spPr>
          <a:xfrm rot="-5400000">
            <a:off x="4623750" y="502894"/>
            <a:ext cx="34500" cy="8852400"/>
          </a:xfrm>
          <a:prstGeom prst="rect">
            <a:avLst/>
          </a:prstGeom>
          <a:solidFill>
            <a:srgbClr val="FFCC0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0"/>
          <p:cNvSpPr txBox="1"/>
          <p:nvPr>
            <p:ph type="title"/>
          </p:nvPr>
        </p:nvSpPr>
        <p:spPr>
          <a:xfrm>
            <a:off x="311700" y="216425"/>
            <a:ext cx="8520600" cy="572700"/>
          </a:xfrm>
          <a:prstGeom prst="rect">
            <a:avLst/>
          </a:prstGeom>
          <a:noFill/>
          <a:ln>
            <a:noFill/>
          </a:ln>
        </p:spPr>
        <p:txBody>
          <a:bodyPr anchorCtr="0" anchor="t" bIns="91425" lIns="91425" spcFirstLastPara="1" rIns="91425" wrap="square" tIns="91425">
            <a:normAutofit fontScale="90000"/>
          </a:bodyPr>
          <a:lstStyle/>
          <a:p>
            <a:pPr indent="0" lvl="0" marL="0" rtl="1" algn="ctr">
              <a:lnSpc>
                <a:spcPct val="100000"/>
              </a:lnSpc>
              <a:spcBef>
                <a:spcPts val="0"/>
              </a:spcBef>
              <a:spcAft>
                <a:spcPts val="0"/>
              </a:spcAft>
              <a:buSzPct val="111111"/>
              <a:buNone/>
            </a:pPr>
            <a:r>
              <a:rPr lang="en"/>
              <a:t>מושגי יסוד</a:t>
            </a:r>
            <a:endParaRPr/>
          </a:p>
        </p:txBody>
      </p:sp>
      <p:sp>
        <p:nvSpPr>
          <p:cNvPr id="145" name="Google Shape;145;p20"/>
          <p:cNvSpPr/>
          <p:nvPr/>
        </p:nvSpPr>
        <p:spPr>
          <a:xfrm>
            <a:off x="3147000" y="914550"/>
            <a:ext cx="2850000" cy="744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1" algn="ctr">
              <a:lnSpc>
                <a:spcPct val="15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סטטיסטיקה</a:t>
            </a:r>
            <a:endParaRPr b="1" i="0" sz="1400" u="none" cap="none" strike="noStrike">
              <a:solidFill>
                <a:schemeClr val="dk1"/>
              </a:solidFill>
              <a:latin typeface="Arial"/>
              <a:ea typeface="Arial"/>
              <a:cs typeface="Arial"/>
              <a:sym typeface="Arial"/>
            </a:endParaRPr>
          </a:p>
          <a:p>
            <a:pPr indent="0" lvl="0" marL="0" marR="0" rtl="1" algn="ctr">
              <a:lnSpc>
                <a:spcPct val="150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מדע של איסוף, ארגון וניתוח נתונים.</a:t>
            </a:r>
            <a:endParaRPr b="0" i="0" sz="1400" u="none" cap="none" strike="noStrike">
              <a:solidFill>
                <a:srgbClr val="000000"/>
              </a:solidFill>
              <a:latin typeface="Arial"/>
              <a:ea typeface="Arial"/>
              <a:cs typeface="Arial"/>
              <a:sym typeface="Arial"/>
            </a:endParaRPr>
          </a:p>
        </p:txBody>
      </p:sp>
      <p:sp>
        <p:nvSpPr>
          <p:cNvPr id="146" name="Google Shape;146;p20"/>
          <p:cNvSpPr/>
          <p:nvPr/>
        </p:nvSpPr>
        <p:spPr>
          <a:xfrm>
            <a:off x="1022575" y="1957474"/>
            <a:ext cx="4920900" cy="1352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1" algn="ctr">
              <a:lnSpc>
                <a:spcPct val="15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נתונים</a:t>
            </a:r>
            <a:endParaRPr b="1" i="0" sz="1400" u="none" cap="none" strike="noStrike">
              <a:solidFill>
                <a:schemeClr val="dk1"/>
              </a:solidFill>
              <a:latin typeface="Arial"/>
              <a:ea typeface="Arial"/>
              <a:cs typeface="Arial"/>
              <a:sym typeface="Arial"/>
            </a:endParaRPr>
          </a:p>
          <a:p>
            <a:pPr indent="0" lvl="0" marL="0" marR="0" rtl="1" algn="r">
              <a:lnSpc>
                <a:spcPct val="150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 עובדות מספריות החיוניות לקבלת החלטות כמעט בכל תחום בחיים. הדרך המקובלת לארגון הנתונים היא בטבלאות (שורות ועמודות).</a:t>
            </a:r>
            <a:endParaRPr b="0" i="0" sz="1400" u="none" cap="none" strike="noStrike">
              <a:solidFill>
                <a:srgbClr val="000000"/>
              </a:solidFill>
              <a:latin typeface="Arial"/>
              <a:ea typeface="Arial"/>
              <a:cs typeface="Arial"/>
              <a:sym typeface="Arial"/>
            </a:endParaRPr>
          </a:p>
        </p:txBody>
      </p:sp>
      <p:sp>
        <p:nvSpPr>
          <p:cNvPr id="147" name="Google Shape;147;p20"/>
          <p:cNvSpPr/>
          <p:nvPr/>
        </p:nvSpPr>
        <p:spPr>
          <a:xfrm>
            <a:off x="1391716" y="3521337"/>
            <a:ext cx="4477800" cy="1191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1" algn="ctr">
              <a:lnSpc>
                <a:spcPct val="15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ניתוח נתונים</a:t>
            </a:r>
            <a:endParaRPr b="1" i="0" sz="1400" u="none" cap="none" strike="noStrike">
              <a:solidFill>
                <a:schemeClr val="dk1"/>
              </a:solidFill>
              <a:latin typeface="Arial"/>
              <a:ea typeface="Arial"/>
              <a:cs typeface="Arial"/>
              <a:sym typeface="Arial"/>
            </a:endParaRPr>
          </a:p>
          <a:p>
            <a:pPr indent="0" lvl="0" marL="0" marR="0" rtl="1" algn="ctr">
              <a:lnSpc>
                <a:spcPct val="150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לבחון כל משתנה בנפרד ואת הקשר בין המשתנים השונים. את הנתונים מקובל להציג בצורה גרפית ובטבלאות מסכמות. </a:t>
            </a:r>
            <a:endParaRPr b="1" i="0" sz="1400" u="none" cap="none" strike="noStrike">
              <a:solidFill>
                <a:schemeClr val="dk1"/>
              </a:solidFill>
              <a:latin typeface="Arial"/>
              <a:ea typeface="Arial"/>
              <a:cs typeface="Arial"/>
              <a:sym typeface="Arial"/>
            </a:endParaRPr>
          </a:p>
        </p:txBody>
      </p:sp>
      <p:sp>
        <p:nvSpPr>
          <p:cNvPr id="148" name="Google Shape;148;p20"/>
          <p:cNvSpPr/>
          <p:nvPr/>
        </p:nvSpPr>
        <p:spPr>
          <a:xfrm>
            <a:off x="6434125" y="2287150"/>
            <a:ext cx="2460900" cy="1022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1" algn="ctr">
              <a:lnSpc>
                <a:spcPct val="15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תצפיות/פרטים</a:t>
            </a:r>
            <a:endParaRPr b="1" i="0" sz="1400" u="none" cap="none" strike="noStrike">
              <a:solidFill>
                <a:schemeClr val="dk1"/>
              </a:solidFill>
              <a:latin typeface="Arial"/>
              <a:ea typeface="Arial"/>
              <a:cs typeface="Arial"/>
              <a:sym typeface="Arial"/>
            </a:endParaRPr>
          </a:p>
          <a:p>
            <a:pPr indent="0" lvl="0" marL="0" marR="0" rtl="1" algn="ctr">
              <a:lnSpc>
                <a:spcPct val="150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מתוארות ע"י סדרה של נתונים. אנשים, בע"ח, חפצים ועוד. </a:t>
            </a:r>
            <a:endParaRPr b="1" i="0" sz="1400" u="none" cap="none" strike="noStrike">
              <a:solidFill>
                <a:schemeClr val="dk1"/>
              </a:solidFill>
              <a:latin typeface="Arial"/>
              <a:ea typeface="Arial"/>
              <a:cs typeface="Arial"/>
              <a:sym typeface="Arial"/>
            </a:endParaRPr>
          </a:p>
        </p:txBody>
      </p:sp>
      <p:sp>
        <p:nvSpPr>
          <p:cNvPr id="149" name="Google Shape;149;p20"/>
          <p:cNvSpPr/>
          <p:nvPr/>
        </p:nvSpPr>
        <p:spPr>
          <a:xfrm>
            <a:off x="6377100" y="3605675"/>
            <a:ext cx="2517900" cy="1022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1" algn="ctr">
              <a:lnSpc>
                <a:spcPct val="15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משתנה</a:t>
            </a:r>
            <a:endParaRPr b="1" i="0" sz="1400" u="none" cap="none" strike="noStrike">
              <a:solidFill>
                <a:schemeClr val="dk1"/>
              </a:solidFill>
              <a:latin typeface="Arial"/>
              <a:ea typeface="Arial"/>
              <a:cs typeface="Arial"/>
              <a:sym typeface="Arial"/>
            </a:endParaRPr>
          </a:p>
          <a:p>
            <a:pPr indent="0" lvl="0" marL="0" marR="0" rtl="1" algn="ctr">
              <a:lnSpc>
                <a:spcPct val="150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מאפיין של התצפית. יכול לקבל ערכים שונים לפרטים שונים.</a:t>
            </a:r>
            <a:endParaRPr b="1" i="0" sz="1400" u="none" cap="none" strike="noStrike">
              <a:solidFill>
                <a:schemeClr val="dk1"/>
              </a:solidFill>
              <a:latin typeface="Arial"/>
              <a:ea typeface="Arial"/>
              <a:cs typeface="Arial"/>
              <a:sym typeface="Arial"/>
            </a:endParaRPr>
          </a:p>
        </p:txBody>
      </p:sp>
      <p:pic>
        <p:nvPicPr>
          <p:cNvPr descr="C:\Users\User\Desktop\מגמה\שיווק המגמה\עיצוב לוגו וסלוגן\logo.gif" id="150" name="Google Shape;150;p20"/>
          <p:cNvPicPr preferRelativeResize="0"/>
          <p:nvPr/>
        </p:nvPicPr>
        <p:blipFill rotWithShape="1">
          <a:blip r:embed="rId3">
            <a:alphaModFix/>
          </a:blip>
          <a:srcRect b="0" l="0" r="0" t="0"/>
          <a:stretch/>
        </p:blipFill>
        <p:spPr>
          <a:xfrm>
            <a:off x="250825" y="86915"/>
            <a:ext cx="1538288" cy="1134665"/>
          </a:xfrm>
          <a:prstGeom prst="rect">
            <a:avLst/>
          </a:prstGeom>
          <a:noFill/>
          <a:ln>
            <a:noFill/>
          </a:ln>
        </p:spPr>
      </p:pic>
      <p:sp>
        <p:nvSpPr>
          <p:cNvPr id="151" name="Google Shape;151;p20"/>
          <p:cNvSpPr/>
          <p:nvPr/>
        </p:nvSpPr>
        <p:spPr>
          <a:xfrm rot="-5400000">
            <a:off x="6134700" y="1910288"/>
            <a:ext cx="24600" cy="5840400"/>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2" name="Google Shape;152;p20"/>
          <p:cNvSpPr txBox="1"/>
          <p:nvPr/>
        </p:nvSpPr>
        <p:spPr>
          <a:xfrm rot="-5400000">
            <a:off x="4623750" y="502894"/>
            <a:ext cx="34500" cy="8852400"/>
          </a:xfrm>
          <a:prstGeom prst="rect">
            <a:avLst/>
          </a:prstGeom>
          <a:solidFill>
            <a:srgbClr val="FFCC0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1" name="Shape 871"/>
        <p:cNvGrpSpPr/>
        <p:nvPr/>
      </p:nvGrpSpPr>
      <p:grpSpPr>
        <a:xfrm>
          <a:off x="0" y="0"/>
          <a:ext cx="0" cy="0"/>
          <a:chOff x="0" y="0"/>
          <a:chExt cx="0" cy="0"/>
        </a:xfrm>
      </p:grpSpPr>
      <p:sp>
        <p:nvSpPr>
          <p:cNvPr id="872" name="Google Shape;872;p83"/>
          <p:cNvSpPr txBox="1"/>
          <p:nvPr/>
        </p:nvSpPr>
        <p:spPr>
          <a:xfrm>
            <a:off x="2289600" y="2416512"/>
            <a:ext cx="45792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73" name="Google Shape;873;p83"/>
          <p:cNvSpPr txBox="1"/>
          <p:nvPr/>
        </p:nvSpPr>
        <p:spPr>
          <a:xfrm>
            <a:off x="2289600" y="2416512"/>
            <a:ext cx="45792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74" name="Google Shape;874;p83"/>
          <p:cNvSpPr txBox="1"/>
          <p:nvPr/>
        </p:nvSpPr>
        <p:spPr>
          <a:xfrm>
            <a:off x="1368000" y="856277"/>
            <a:ext cx="7041600" cy="2960875"/>
          </a:xfrm>
          <a:prstGeom prst="rect">
            <a:avLst/>
          </a:prstGeom>
          <a:solidFill>
            <a:srgbClr val="DDDDDD"/>
          </a:solidFill>
          <a:ln>
            <a:noFill/>
          </a:ln>
        </p:spPr>
        <p:txBody>
          <a:bodyPr anchorCtr="0" anchor="t" bIns="45700" lIns="91425" spcFirstLastPara="1" rIns="91425" wrap="square" tIns="45700">
            <a:spAutoFit/>
          </a:bodyPr>
          <a:lstStyle/>
          <a:p>
            <a:pPr indent="-285750" lvl="0" marL="285750" marR="0" rtl="1" algn="r">
              <a:lnSpc>
                <a:spcPct val="15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לשונות אין את אותן יחידות המידה כמו לנתונים שמהן היא חושבה כי העלינו את הסטיות בריבוע, לכן למדד השונות בפני עצמו אין הרבה שימוש, אלא יותר כמדד לצורכי השוואה.</a:t>
            </a:r>
            <a:endParaRPr b="0" i="0" sz="1400" u="none" cap="none" strike="noStrike">
              <a:solidFill>
                <a:srgbClr val="000000"/>
              </a:solidFill>
              <a:latin typeface="Arial"/>
              <a:ea typeface="Arial"/>
              <a:cs typeface="Arial"/>
              <a:sym typeface="Arial"/>
            </a:endParaRPr>
          </a:p>
          <a:p>
            <a:pPr indent="-285750" lvl="0" marL="285750" marR="0" rtl="1" algn="r">
              <a:lnSpc>
                <a:spcPct val="15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אבל, אם נוציא שורש מהשונות נקבל מדד שחוזר לאותה הסקלה, אותן היחידות כמו של הנתונים. המדד הזה נקרא סטיית תקן. מסומן Std, Sd, Standard deviation, s.</a:t>
            </a:r>
            <a:endParaRPr b="0" i="0" sz="1400" u="none" cap="none" strike="noStrike">
              <a:solidFill>
                <a:srgbClr val="000000"/>
              </a:solidFill>
              <a:latin typeface="Arial"/>
              <a:ea typeface="Arial"/>
              <a:cs typeface="Arial"/>
              <a:sym typeface="Arial"/>
            </a:endParaRPr>
          </a:p>
          <a:p>
            <a:pPr indent="-285750" lvl="0" marL="285750" marR="0" rtl="1" algn="r">
              <a:lnSpc>
                <a:spcPct val="15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סטיית תקן היא מדד לפיזור הכולל של הנתונים. בעזרתו ניתן גם לקבוע אם התצפית קרובה או רחוקה מהממוצע.</a:t>
            </a:r>
            <a:endParaRPr b="0" i="0" sz="1400" u="none" cap="none" strike="noStrike">
              <a:solidFill>
                <a:srgbClr val="000000"/>
              </a:solidFill>
              <a:latin typeface="Arial"/>
              <a:ea typeface="Arial"/>
              <a:cs typeface="Arial"/>
              <a:sym typeface="Arial"/>
            </a:endParaRPr>
          </a:p>
          <a:p>
            <a:pPr indent="-285750" lvl="0" marL="285750" marR="0" rtl="1" algn="r">
              <a:lnSpc>
                <a:spcPct val="15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הממוצע וסטיית התקן נותנים תחושה לגבי הנתונים. במקום לעבור על כל הערכים שיש בנתונים (לרוב זה בלתי אפשרי בגלל הכמות) הממוצע וסטיית התקן נותנים מושג כללי על התפלגות הנתונים.</a:t>
            </a:r>
            <a:endParaRPr b="0" i="0" sz="1400" u="none" cap="none" strike="noStrike">
              <a:solidFill>
                <a:srgbClr val="000000"/>
              </a:solidFill>
              <a:latin typeface="Arial"/>
              <a:ea typeface="Arial"/>
              <a:cs typeface="Arial"/>
              <a:sym typeface="Arial"/>
            </a:endParaRPr>
          </a:p>
        </p:txBody>
      </p:sp>
      <p:sp>
        <p:nvSpPr>
          <p:cNvPr id="875" name="Google Shape;875;p83"/>
          <p:cNvSpPr txBox="1"/>
          <p:nvPr>
            <p:ph type="title"/>
          </p:nvPr>
        </p:nvSpPr>
        <p:spPr>
          <a:xfrm>
            <a:off x="3242200" y="191389"/>
            <a:ext cx="3178200" cy="572700"/>
          </a:xfrm>
          <a:prstGeom prst="rect">
            <a:avLst/>
          </a:prstGeom>
          <a:noFill/>
          <a:ln>
            <a:noFill/>
          </a:ln>
        </p:spPr>
        <p:txBody>
          <a:bodyPr anchorCtr="0" anchor="t" bIns="91425" lIns="91425" spcFirstLastPara="1" rIns="91425" wrap="square" tIns="91425">
            <a:normAutofit fontScale="90000"/>
          </a:bodyPr>
          <a:lstStyle/>
          <a:p>
            <a:pPr indent="0" lvl="0" marL="0" rtl="1" algn="ctr">
              <a:lnSpc>
                <a:spcPct val="100000"/>
              </a:lnSpc>
              <a:spcBef>
                <a:spcPts val="0"/>
              </a:spcBef>
              <a:spcAft>
                <a:spcPts val="0"/>
              </a:spcAft>
              <a:buSzPct val="111111"/>
              <a:buNone/>
            </a:pPr>
            <a:r>
              <a:rPr lang="en"/>
              <a:t>סטיית תקן</a:t>
            </a:r>
            <a:endParaRPr/>
          </a:p>
        </p:txBody>
      </p:sp>
      <p:sp>
        <p:nvSpPr>
          <p:cNvPr id="876" name="Google Shape;876;p83"/>
          <p:cNvSpPr/>
          <p:nvPr/>
        </p:nvSpPr>
        <p:spPr>
          <a:xfrm>
            <a:off x="4665700" y="3793909"/>
            <a:ext cx="2409300" cy="646200"/>
          </a:xfrm>
          <a:prstGeom prst="rect">
            <a:avLst/>
          </a:prstGeom>
          <a:solidFill>
            <a:schemeClr val="lt2"/>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N  מספר תצפיות</a:t>
            </a:r>
            <a:endParaRPr b="0" i="0" sz="1200" u="none" cap="none" strike="noStrike">
              <a:solidFill>
                <a:schemeClr val="dk1"/>
              </a:solidFill>
              <a:latin typeface="Arial"/>
              <a:ea typeface="Arial"/>
              <a:cs typeface="Arial"/>
              <a:sym typeface="Arial"/>
            </a:endParaRPr>
          </a:p>
          <a:p>
            <a:pPr indent="0" lvl="0" marL="0" marR="0" rtl="1" algn="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Σ  סכום תצפיות 1 עד  n </a:t>
            </a:r>
            <a:endParaRPr b="0" i="0" sz="1200" u="none" cap="none" strike="noStrike">
              <a:solidFill>
                <a:schemeClr val="dk1"/>
              </a:solidFill>
              <a:latin typeface="Arial"/>
              <a:ea typeface="Arial"/>
              <a:cs typeface="Arial"/>
              <a:sym typeface="Arial"/>
            </a:endParaRPr>
          </a:p>
          <a:p>
            <a:pPr indent="0" lvl="0" marL="0" marR="0" rtl="1" algn="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    ממוצע התצפיות</a:t>
            </a:r>
            <a:r>
              <a:rPr b="0" i="0" lang="en" sz="12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877" name="Google Shape;877;p83"/>
          <p:cNvPicPr preferRelativeResize="0"/>
          <p:nvPr/>
        </p:nvPicPr>
        <p:blipFill rotWithShape="1">
          <a:blip r:embed="rId3">
            <a:alphaModFix/>
          </a:blip>
          <a:srcRect b="0" l="0" r="0" t="0"/>
          <a:stretch/>
        </p:blipFill>
        <p:spPr>
          <a:xfrm>
            <a:off x="6829410" y="4210373"/>
            <a:ext cx="134915" cy="209118"/>
          </a:xfrm>
          <a:prstGeom prst="rect">
            <a:avLst/>
          </a:prstGeom>
          <a:noFill/>
          <a:ln>
            <a:noFill/>
          </a:ln>
        </p:spPr>
      </p:pic>
      <p:pic>
        <p:nvPicPr>
          <p:cNvPr id="878" name="Google Shape;878;p83"/>
          <p:cNvPicPr preferRelativeResize="0"/>
          <p:nvPr/>
        </p:nvPicPr>
        <p:blipFill rotWithShape="1">
          <a:blip r:embed="rId4">
            <a:alphaModFix/>
          </a:blip>
          <a:srcRect b="0" l="0" r="0" t="0"/>
          <a:stretch/>
        </p:blipFill>
        <p:spPr>
          <a:xfrm>
            <a:off x="945788" y="3771011"/>
            <a:ext cx="4314825" cy="876300"/>
          </a:xfrm>
          <a:prstGeom prst="rect">
            <a:avLst/>
          </a:prstGeom>
          <a:noFill/>
          <a:ln>
            <a:noFill/>
          </a:ln>
        </p:spPr>
      </p:pic>
      <p:pic>
        <p:nvPicPr>
          <p:cNvPr descr="C:\Users\User\Desktop\מגמה\שיווק המגמה\עיצוב לוגו וסלוגן\logo.gif" id="879" name="Google Shape;879;p83"/>
          <p:cNvPicPr preferRelativeResize="0"/>
          <p:nvPr/>
        </p:nvPicPr>
        <p:blipFill rotWithShape="1">
          <a:blip r:embed="rId5">
            <a:alphaModFix/>
          </a:blip>
          <a:srcRect b="0" l="0" r="0" t="0"/>
          <a:stretch/>
        </p:blipFill>
        <p:spPr>
          <a:xfrm>
            <a:off x="250825" y="86915"/>
            <a:ext cx="1538288" cy="1134665"/>
          </a:xfrm>
          <a:prstGeom prst="rect">
            <a:avLst/>
          </a:prstGeom>
          <a:noFill/>
          <a:ln>
            <a:noFill/>
          </a:ln>
        </p:spPr>
      </p:pic>
      <p:sp>
        <p:nvSpPr>
          <p:cNvPr id="880" name="Google Shape;880;p83"/>
          <p:cNvSpPr/>
          <p:nvPr/>
        </p:nvSpPr>
        <p:spPr>
          <a:xfrm rot="-5400000">
            <a:off x="6134700" y="1910288"/>
            <a:ext cx="24600" cy="5840400"/>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81" name="Google Shape;881;p83"/>
          <p:cNvSpPr txBox="1"/>
          <p:nvPr/>
        </p:nvSpPr>
        <p:spPr>
          <a:xfrm rot="-5400000">
            <a:off x="4623750" y="502894"/>
            <a:ext cx="34500" cy="8852400"/>
          </a:xfrm>
          <a:prstGeom prst="rect">
            <a:avLst/>
          </a:prstGeom>
          <a:solidFill>
            <a:srgbClr val="FFCC0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5" name="Shape 885"/>
        <p:cNvGrpSpPr/>
        <p:nvPr/>
      </p:nvGrpSpPr>
      <p:grpSpPr>
        <a:xfrm>
          <a:off x="0" y="0"/>
          <a:ext cx="0" cy="0"/>
          <a:chOff x="0" y="0"/>
          <a:chExt cx="0" cy="0"/>
        </a:xfrm>
      </p:grpSpPr>
      <p:sp>
        <p:nvSpPr>
          <p:cNvPr id="886" name="Google Shape;886;p84"/>
          <p:cNvSpPr txBox="1"/>
          <p:nvPr>
            <p:ph type="title"/>
          </p:nvPr>
        </p:nvSpPr>
        <p:spPr>
          <a:xfrm>
            <a:off x="3242200" y="191389"/>
            <a:ext cx="3178200" cy="572700"/>
          </a:xfrm>
          <a:prstGeom prst="rect">
            <a:avLst/>
          </a:prstGeom>
          <a:noFill/>
          <a:ln>
            <a:noFill/>
          </a:ln>
        </p:spPr>
        <p:txBody>
          <a:bodyPr anchorCtr="0" anchor="t" bIns="91425" lIns="91425" spcFirstLastPara="1" rIns="91425" wrap="square" tIns="91425">
            <a:normAutofit fontScale="90000"/>
          </a:bodyPr>
          <a:lstStyle/>
          <a:p>
            <a:pPr indent="0" lvl="0" marL="0" rtl="1" algn="ctr">
              <a:lnSpc>
                <a:spcPct val="100000"/>
              </a:lnSpc>
              <a:spcBef>
                <a:spcPts val="0"/>
              </a:spcBef>
              <a:spcAft>
                <a:spcPts val="0"/>
              </a:spcAft>
              <a:buSzPct val="111111"/>
              <a:buNone/>
            </a:pPr>
            <a:r>
              <a:rPr lang="en"/>
              <a:t>סטיית תקן של מדגם</a:t>
            </a:r>
            <a:endParaRPr/>
          </a:p>
        </p:txBody>
      </p:sp>
      <p:sp>
        <p:nvSpPr>
          <p:cNvPr id="887" name="Google Shape;887;p84"/>
          <p:cNvSpPr txBox="1"/>
          <p:nvPr>
            <p:ph idx="1" type="body"/>
          </p:nvPr>
        </p:nvSpPr>
        <p:spPr>
          <a:xfrm>
            <a:off x="1682300" y="896350"/>
            <a:ext cx="6931500" cy="2532900"/>
          </a:xfrm>
          <a:prstGeom prst="rect">
            <a:avLst/>
          </a:prstGeom>
          <a:noFill/>
          <a:ln>
            <a:noFill/>
          </a:ln>
        </p:spPr>
        <p:txBody>
          <a:bodyPr anchorCtr="0" anchor="t" bIns="91425" lIns="91425" spcFirstLastPara="1" rIns="91425" wrap="square" tIns="91425">
            <a:normAutofit/>
          </a:bodyPr>
          <a:lstStyle/>
          <a:p>
            <a:pPr indent="-342900" lvl="0" marL="457200" rtl="1" algn="r">
              <a:lnSpc>
                <a:spcPct val="115000"/>
              </a:lnSpc>
              <a:spcBef>
                <a:spcPts val="1000"/>
              </a:spcBef>
              <a:spcAft>
                <a:spcPts val="0"/>
              </a:spcAft>
              <a:buClr>
                <a:schemeClr val="dk1"/>
              </a:buClr>
              <a:buSzPts val="1800"/>
              <a:buChar char="○"/>
            </a:pPr>
            <a:r>
              <a:rPr lang="en">
                <a:solidFill>
                  <a:schemeClr val="dk1"/>
                </a:solidFill>
              </a:rPr>
              <a:t>במדגם השונות מחושבת ע"י סכום ריבועי הסטיות של התצפיות מהממוצע לחלק לגודל המדגם פחות 1.</a:t>
            </a:r>
            <a:endParaRPr/>
          </a:p>
          <a:p>
            <a:pPr indent="-342900" lvl="0" marL="457200" rtl="1" algn="r">
              <a:lnSpc>
                <a:spcPct val="115000"/>
              </a:lnSpc>
              <a:spcBef>
                <a:spcPts val="1000"/>
              </a:spcBef>
              <a:spcAft>
                <a:spcPts val="0"/>
              </a:spcAft>
              <a:buClr>
                <a:schemeClr val="dk1"/>
              </a:buClr>
              <a:buSzPts val="1800"/>
              <a:buChar char="○"/>
            </a:pPr>
            <a:r>
              <a:rPr lang="en">
                <a:solidFill>
                  <a:schemeClr val="dk1"/>
                </a:solidFill>
              </a:rPr>
              <a:t>הסבר אינטואיטיבי הוא שהמדד של שונות על מדגם אומד בחסר את השונות של האוכלוסיה (אין לנו את כל הערכים האפשריים של האוכלוסיה), ולכן התיקון שמגדיל את השונות הנאמדת.</a:t>
            </a:r>
            <a:endParaRPr/>
          </a:p>
        </p:txBody>
      </p:sp>
      <p:pic>
        <p:nvPicPr>
          <p:cNvPr id="888" name="Google Shape;888;p84"/>
          <p:cNvPicPr preferRelativeResize="0"/>
          <p:nvPr/>
        </p:nvPicPr>
        <p:blipFill rotWithShape="1">
          <a:blip r:embed="rId3">
            <a:alphaModFix/>
          </a:blip>
          <a:srcRect b="0" l="0" r="0" t="0"/>
          <a:stretch/>
        </p:blipFill>
        <p:spPr>
          <a:xfrm>
            <a:off x="261000" y="2740131"/>
            <a:ext cx="6293475" cy="989900"/>
          </a:xfrm>
          <a:prstGeom prst="rect">
            <a:avLst/>
          </a:prstGeom>
          <a:noFill/>
          <a:ln>
            <a:noFill/>
          </a:ln>
        </p:spPr>
      </p:pic>
      <p:pic>
        <p:nvPicPr>
          <p:cNvPr id="889" name="Google Shape;889;p84"/>
          <p:cNvPicPr preferRelativeResize="0"/>
          <p:nvPr/>
        </p:nvPicPr>
        <p:blipFill rotWithShape="1">
          <a:blip r:embed="rId4">
            <a:alphaModFix/>
          </a:blip>
          <a:srcRect b="0" l="0" r="0" t="0"/>
          <a:stretch/>
        </p:blipFill>
        <p:spPr>
          <a:xfrm>
            <a:off x="184800" y="3483738"/>
            <a:ext cx="2589526" cy="1431162"/>
          </a:xfrm>
          <a:prstGeom prst="rect">
            <a:avLst/>
          </a:prstGeom>
          <a:noFill/>
          <a:ln>
            <a:noFill/>
          </a:ln>
        </p:spPr>
      </p:pic>
      <p:sp>
        <p:nvSpPr>
          <p:cNvPr id="890" name="Google Shape;890;p84"/>
          <p:cNvSpPr txBox="1"/>
          <p:nvPr/>
        </p:nvSpPr>
        <p:spPr>
          <a:xfrm>
            <a:off x="2289600" y="2416512"/>
            <a:ext cx="45792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91" name="Google Shape;891;p84"/>
          <p:cNvSpPr txBox="1"/>
          <p:nvPr/>
        </p:nvSpPr>
        <p:spPr>
          <a:xfrm>
            <a:off x="2289600" y="2416512"/>
            <a:ext cx="45792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92" name="Google Shape;892;p84"/>
          <p:cNvSpPr/>
          <p:nvPr/>
        </p:nvSpPr>
        <p:spPr>
          <a:xfrm>
            <a:off x="6641475" y="3407538"/>
            <a:ext cx="2275200" cy="1431300"/>
          </a:xfrm>
          <a:prstGeom prst="rect">
            <a:avLst/>
          </a:prstGeom>
          <a:solidFill>
            <a:schemeClr val="lt1"/>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Arial"/>
                <a:ea typeface="Arial"/>
                <a:cs typeface="Arial"/>
                <a:sym typeface="Arial"/>
              </a:rPr>
              <a:t>S²   שונות של מדגם</a:t>
            </a:r>
            <a:endParaRPr b="0" i="0" sz="600" u="none" cap="none" strike="noStrike">
              <a:solidFill>
                <a:schemeClr val="dk1"/>
              </a:solidFill>
              <a:latin typeface="Arial"/>
              <a:ea typeface="Arial"/>
              <a:cs typeface="Arial"/>
              <a:sym typeface="Arial"/>
            </a:endParaRPr>
          </a:p>
          <a:p>
            <a:pPr indent="0" lvl="0" marL="0" marR="0" rtl="1" algn="r">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Arial"/>
                <a:ea typeface="Arial"/>
                <a:cs typeface="Arial"/>
                <a:sym typeface="Arial"/>
              </a:rPr>
              <a:t>S    סטיית תקן של מדגם</a:t>
            </a:r>
            <a:endParaRPr b="0" i="0" sz="600" u="none" cap="none" strike="noStrike">
              <a:solidFill>
                <a:schemeClr val="dk1"/>
              </a:solidFill>
              <a:latin typeface="Arial"/>
              <a:ea typeface="Arial"/>
              <a:cs typeface="Arial"/>
              <a:sym typeface="Arial"/>
            </a:endParaRPr>
          </a:p>
          <a:p>
            <a:pPr indent="0" lvl="0" marL="0" marR="0" rtl="1" algn="r">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Arial"/>
                <a:ea typeface="Arial"/>
                <a:cs typeface="Arial"/>
                <a:sym typeface="Arial"/>
              </a:rPr>
              <a:t>n    מספר תצפיות במדגם</a:t>
            </a:r>
            <a:endParaRPr b="0" i="0" sz="600" u="none" cap="none" strike="noStrike">
              <a:solidFill>
                <a:schemeClr val="dk1"/>
              </a:solidFill>
              <a:latin typeface="Arial"/>
              <a:ea typeface="Arial"/>
              <a:cs typeface="Arial"/>
              <a:sym typeface="Arial"/>
            </a:endParaRPr>
          </a:p>
          <a:p>
            <a:pPr indent="0" lvl="0" marL="0" marR="0" rtl="1" algn="r">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Arial"/>
                <a:ea typeface="Arial"/>
                <a:cs typeface="Arial"/>
                <a:sym typeface="Arial"/>
              </a:rPr>
              <a:t>Σ    סכום תצפיות 1 עד n</a:t>
            </a:r>
            <a:endParaRPr b="0" i="0" sz="600" u="none" cap="none" strike="noStrike">
              <a:solidFill>
                <a:schemeClr val="dk1"/>
              </a:solidFill>
              <a:latin typeface="Arial"/>
              <a:ea typeface="Arial"/>
              <a:cs typeface="Arial"/>
              <a:sym typeface="Arial"/>
            </a:endParaRPr>
          </a:p>
          <a:p>
            <a:pPr indent="0" lvl="0" marL="0" marR="0" rtl="1" algn="r">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Arial"/>
                <a:ea typeface="Arial"/>
                <a:cs typeface="Arial"/>
                <a:sym typeface="Arial"/>
              </a:rPr>
              <a:t>      ממוצע התצפיות במדגם</a:t>
            </a:r>
            <a:endParaRPr b="0" i="0" sz="600" u="none" cap="none" strike="noStrike">
              <a:solidFill>
                <a:schemeClr val="dk1"/>
              </a:solidFill>
              <a:latin typeface="Arial"/>
              <a:ea typeface="Arial"/>
              <a:cs typeface="Arial"/>
              <a:sym typeface="Arial"/>
            </a:endParaRPr>
          </a:p>
          <a:p>
            <a:pPr indent="0" lvl="0" marL="0" marR="0" rtl="1" algn="r">
              <a:lnSpc>
                <a:spcPct val="100000"/>
              </a:lnSpc>
              <a:spcBef>
                <a:spcPts val="0"/>
              </a:spcBef>
              <a:spcAft>
                <a:spcPts val="0"/>
              </a:spcAft>
              <a:buClr>
                <a:schemeClr val="dk1"/>
              </a:buClr>
              <a:buSzPts val="1800"/>
              <a:buFont typeface="Arial"/>
              <a:buNone/>
            </a:pPr>
            <a:r>
              <a:rPr b="0" i="0" lang="en" sz="1800" u="none" cap="none" strike="noStrike">
                <a:solidFill>
                  <a:schemeClr val="dk1"/>
                </a:solidFill>
                <a:latin typeface="Arial"/>
                <a:ea typeface="Arial"/>
                <a:cs typeface="Arial"/>
                <a:sym typeface="Arial"/>
              </a:rPr>
              <a:t>  </a:t>
            </a:r>
            <a:r>
              <a:rPr b="0" i="0" lang="en" sz="22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p:txBody>
      </p:sp>
      <p:pic>
        <p:nvPicPr>
          <p:cNvPr id="893" name="Google Shape;893;p84"/>
          <p:cNvPicPr preferRelativeResize="0"/>
          <p:nvPr/>
        </p:nvPicPr>
        <p:blipFill rotWithShape="1">
          <a:blip r:embed="rId5">
            <a:alphaModFix/>
          </a:blip>
          <a:srcRect b="0" l="0" r="0" t="0"/>
          <a:stretch/>
        </p:blipFill>
        <p:spPr>
          <a:xfrm>
            <a:off x="8577162" y="4258531"/>
            <a:ext cx="276075" cy="309539"/>
          </a:xfrm>
          <a:prstGeom prst="rect">
            <a:avLst/>
          </a:prstGeom>
          <a:noFill/>
          <a:ln>
            <a:noFill/>
          </a:ln>
        </p:spPr>
      </p:pic>
      <p:pic>
        <p:nvPicPr>
          <p:cNvPr descr="C:\Users\User\Desktop\מגמה\שיווק המגמה\עיצוב לוגו וסלוגן\logo.gif" id="894" name="Google Shape;894;p84"/>
          <p:cNvPicPr preferRelativeResize="0"/>
          <p:nvPr/>
        </p:nvPicPr>
        <p:blipFill rotWithShape="1">
          <a:blip r:embed="rId6">
            <a:alphaModFix/>
          </a:blip>
          <a:srcRect b="0" l="0" r="0" t="0"/>
          <a:stretch/>
        </p:blipFill>
        <p:spPr>
          <a:xfrm>
            <a:off x="250825" y="86915"/>
            <a:ext cx="1538288" cy="1134665"/>
          </a:xfrm>
          <a:prstGeom prst="rect">
            <a:avLst/>
          </a:prstGeom>
          <a:noFill/>
          <a:ln>
            <a:noFill/>
          </a:ln>
        </p:spPr>
      </p:pic>
      <p:sp>
        <p:nvSpPr>
          <p:cNvPr id="895" name="Google Shape;895;p84"/>
          <p:cNvSpPr/>
          <p:nvPr/>
        </p:nvSpPr>
        <p:spPr>
          <a:xfrm rot="-5400000">
            <a:off x="6134700" y="1910288"/>
            <a:ext cx="24600" cy="5840400"/>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96" name="Google Shape;896;p84"/>
          <p:cNvSpPr txBox="1"/>
          <p:nvPr/>
        </p:nvSpPr>
        <p:spPr>
          <a:xfrm rot="-5400000">
            <a:off x="4623750" y="502894"/>
            <a:ext cx="34500" cy="8852400"/>
          </a:xfrm>
          <a:prstGeom prst="rect">
            <a:avLst/>
          </a:prstGeom>
          <a:solidFill>
            <a:srgbClr val="FFCC0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0" name="Shape 900"/>
        <p:cNvGrpSpPr/>
        <p:nvPr/>
      </p:nvGrpSpPr>
      <p:grpSpPr>
        <a:xfrm>
          <a:off x="0" y="0"/>
          <a:ext cx="0" cy="0"/>
          <a:chOff x="0" y="0"/>
          <a:chExt cx="0" cy="0"/>
        </a:xfrm>
      </p:grpSpPr>
      <p:sp>
        <p:nvSpPr>
          <p:cNvPr id="901" name="Google Shape;901;p85"/>
          <p:cNvSpPr txBox="1"/>
          <p:nvPr/>
        </p:nvSpPr>
        <p:spPr>
          <a:xfrm>
            <a:off x="1260000" y="248117"/>
            <a:ext cx="7257600" cy="4587000"/>
          </a:xfrm>
          <a:prstGeom prst="rect">
            <a:avLst/>
          </a:prstGeom>
          <a:solidFill>
            <a:schemeClr val="lt2"/>
          </a:solid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rgbClr val="000000"/>
              </a:buClr>
              <a:buSzPts val="2800"/>
              <a:buFont typeface="Arial"/>
              <a:buNone/>
            </a:pPr>
            <a:r>
              <a:rPr b="0" i="0" lang="en" sz="2800" u="none" cap="none" strike="noStrike">
                <a:solidFill>
                  <a:srgbClr val="000000"/>
                </a:solidFill>
                <a:latin typeface="Arial"/>
                <a:ea typeface="Arial"/>
                <a:cs typeface="Arial"/>
                <a:sym typeface="Arial"/>
              </a:rPr>
              <a:t>סטיית תקן – דוגמא</a:t>
            </a:r>
            <a:endParaRPr b="0" i="0" sz="2800" u="none" cap="none" strike="noStrike">
              <a:solidFill>
                <a:srgbClr val="000000"/>
              </a:solidFill>
              <a:latin typeface="Arial"/>
              <a:ea typeface="Arial"/>
              <a:cs typeface="Arial"/>
              <a:sym typeface="Arial"/>
            </a:endParaRPr>
          </a:p>
          <a:p>
            <a:pPr indent="0" lvl="0" marL="0" marR="0" rtl="1" algn="ctr">
              <a:lnSpc>
                <a:spcPct val="100000"/>
              </a:lnSpc>
              <a:spcBef>
                <a:spcPts val="0"/>
              </a:spcBef>
              <a:spcAft>
                <a:spcPts val="0"/>
              </a:spcAft>
              <a:buClr>
                <a:srgbClr val="000000"/>
              </a:buClr>
              <a:buSzPts val="1400"/>
              <a:buFont typeface="Arial"/>
              <a:buNone/>
            </a:pPr>
            <a:br>
              <a:rPr b="0" i="0" lang="en" sz="1400" u="none" cap="none" strike="noStrike">
                <a:solidFill>
                  <a:srgbClr val="000000"/>
                </a:solidFill>
                <a:latin typeface="Arial"/>
                <a:ea typeface="Arial"/>
                <a:cs typeface="Arial"/>
                <a:sym typeface="Arial"/>
              </a:rPr>
            </a:br>
            <a:r>
              <a:rPr b="0" i="0" lang="en" sz="1800" u="none" cap="none" strike="noStrike">
                <a:solidFill>
                  <a:srgbClr val="000000"/>
                </a:solidFill>
                <a:latin typeface="Arial"/>
                <a:ea typeface="Arial"/>
                <a:cs typeface="Arial"/>
                <a:sym typeface="Arial"/>
              </a:rPr>
              <a:t>למסעדה נכנסו במהלך 8 שעות עוקבות מספרי הלקוחות הבאים:</a:t>
            </a:r>
            <a:endParaRPr b="0" i="0" sz="1400" u="none" cap="none" strike="noStrike">
              <a:solidFill>
                <a:srgbClr val="000000"/>
              </a:solidFill>
              <a:latin typeface="Arial"/>
              <a:ea typeface="Arial"/>
              <a:cs typeface="Arial"/>
              <a:sym typeface="Arial"/>
            </a:endParaRPr>
          </a:p>
          <a:p>
            <a:pPr indent="0" lvl="0" marL="914400" marR="0" rtl="1" algn="r">
              <a:lnSpc>
                <a:spcPct val="100000"/>
              </a:lnSpc>
              <a:spcBef>
                <a:spcPts val="100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7, 9, 5, 13, 3, 11, 15, 9.</a:t>
            </a:r>
            <a:endParaRPr b="0" i="0" sz="1400" u="none" cap="none" strike="noStrike">
              <a:solidFill>
                <a:srgbClr val="000000"/>
              </a:solidFill>
              <a:latin typeface="Arial"/>
              <a:ea typeface="Arial"/>
              <a:cs typeface="Arial"/>
              <a:sym typeface="Arial"/>
            </a:endParaRPr>
          </a:p>
          <a:p>
            <a:pPr indent="-285750" lvl="0" marL="285750" marR="0" rtl="1" algn="r">
              <a:lnSpc>
                <a:spcPct val="100000"/>
              </a:lnSpc>
              <a:spcBef>
                <a:spcPts val="115"/>
              </a:spcBef>
              <a:spcAft>
                <a:spcPts val="0"/>
              </a:spcAft>
              <a:buClr>
                <a:srgbClr val="000000"/>
              </a:buClr>
              <a:buSzPts val="1800"/>
              <a:buFont typeface="Arial"/>
              <a:buChar char="•"/>
            </a:pPr>
            <a:r>
              <a:rPr b="0" i="0" lang="en" sz="1800" u="none" cap="none" strike="noStrike">
                <a:solidFill>
                  <a:srgbClr val="000000"/>
                </a:solidFill>
                <a:latin typeface="Arial"/>
                <a:ea typeface="Arial"/>
                <a:cs typeface="Arial"/>
                <a:sym typeface="Arial"/>
              </a:rPr>
              <a:t>מצא את הממוצע של מס' הלקוחות (9). זה משקף את ממוצע מס' הלקוחות הנכנסים למסעדה בכל שעה. </a:t>
            </a:r>
            <a:endParaRPr b="0" i="0" sz="1400" u="none" cap="none" strike="noStrike">
              <a:solidFill>
                <a:srgbClr val="000000"/>
              </a:solidFill>
              <a:latin typeface="Arial"/>
              <a:ea typeface="Arial"/>
              <a:cs typeface="Arial"/>
              <a:sym typeface="Arial"/>
            </a:endParaRPr>
          </a:p>
          <a:p>
            <a:pPr indent="-285750" lvl="0" marL="285750" marR="0" rtl="1" algn="r">
              <a:lnSpc>
                <a:spcPct val="100000"/>
              </a:lnSpc>
              <a:spcBef>
                <a:spcPts val="115"/>
              </a:spcBef>
              <a:spcAft>
                <a:spcPts val="0"/>
              </a:spcAft>
              <a:buClr>
                <a:srgbClr val="000000"/>
              </a:buClr>
              <a:buSzPts val="1800"/>
              <a:buFont typeface="Arial"/>
              <a:buChar char="•"/>
            </a:pPr>
            <a:r>
              <a:rPr b="0" i="0" lang="en" sz="1800" u="none" cap="none" strike="noStrike">
                <a:solidFill>
                  <a:srgbClr val="000000"/>
                </a:solidFill>
                <a:latin typeface="Arial"/>
                <a:ea typeface="Arial"/>
                <a:cs typeface="Arial"/>
                <a:sym typeface="Arial"/>
              </a:rPr>
              <a:t>מצא את הסטיה של כל תצפית מהממוצע, סה"כ 8 סטיות.</a:t>
            </a:r>
            <a:endParaRPr b="0" i="0" sz="1400" u="none" cap="none" strike="noStrike">
              <a:solidFill>
                <a:srgbClr val="000000"/>
              </a:solidFill>
              <a:latin typeface="Arial"/>
              <a:ea typeface="Arial"/>
              <a:cs typeface="Arial"/>
              <a:sym typeface="Arial"/>
            </a:endParaRPr>
          </a:p>
          <a:p>
            <a:pPr indent="-285750" lvl="0" marL="285750" marR="0" rtl="1" algn="r">
              <a:lnSpc>
                <a:spcPct val="100000"/>
              </a:lnSpc>
              <a:spcBef>
                <a:spcPts val="115"/>
              </a:spcBef>
              <a:spcAft>
                <a:spcPts val="0"/>
              </a:spcAft>
              <a:buClr>
                <a:srgbClr val="000000"/>
              </a:buClr>
              <a:buSzPts val="1800"/>
              <a:buFont typeface="Arial"/>
              <a:buChar char="•"/>
            </a:pPr>
            <a:r>
              <a:rPr b="0" i="0" lang="en" sz="1800" u="none" cap="none" strike="noStrike">
                <a:solidFill>
                  <a:srgbClr val="000000"/>
                </a:solidFill>
                <a:latin typeface="Arial"/>
                <a:ea typeface="Arial"/>
                <a:cs typeface="Arial"/>
                <a:sym typeface="Arial"/>
              </a:rPr>
              <a:t>מצא את ריבועי הסטיות וסכום של ריבועי הסטיות (112). </a:t>
            </a:r>
            <a:endParaRPr b="0" i="0" sz="1400" u="none" cap="none" strike="noStrike">
              <a:solidFill>
                <a:srgbClr val="000000"/>
              </a:solidFill>
              <a:latin typeface="Arial"/>
              <a:ea typeface="Arial"/>
              <a:cs typeface="Arial"/>
              <a:sym typeface="Arial"/>
            </a:endParaRPr>
          </a:p>
          <a:p>
            <a:pPr indent="-285750" lvl="0" marL="285750" marR="0" rtl="1" algn="r">
              <a:lnSpc>
                <a:spcPct val="100000"/>
              </a:lnSpc>
              <a:spcBef>
                <a:spcPts val="115"/>
              </a:spcBef>
              <a:spcAft>
                <a:spcPts val="0"/>
              </a:spcAft>
              <a:buClr>
                <a:srgbClr val="000000"/>
              </a:buClr>
              <a:buSzPts val="1800"/>
              <a:buFont typeface="Arial"/>
              <a:buChar char="•"/>
            </a:pPr>
            <a:r>
              <a:rPr b="0" i="0" lang="en" sz="1800" u="none" cap="none" strike="noStrike">
                <a:solidFill>
                  <a:srgbClr val="000000"/>
                </a:solidFill>
                <a:latin typeface="Arial"/>
                <a:ea typeface="Arial"/>
                <a:cs typeface="Arial"/>
                <a:sym typeface="Arial"/>
              </a:rPr>
              <a:t>חלק את הסכום שקיבלת ב N-1   . זו השונות של מספר הלקוחות נכנסנו למסעדה (16). </a:t>
            </a:r>
            <a:endParaRPr b="0" i="0" sz="1400" u="none" cap="none" strike="noStrike">
              <a:solidFill>
                <a:srgbClr val="000000"/>
              </a:solidFill>
              <a:latin typeface="Arial"/>
              <a:ea typeface="Arial"/>
              <a:cs typeface="Arial"/>
              <a:sym typeface="Arial"/>
            </a:endParaRPr>
          </a:p>
          <a:p>
            <a:pPr indent="-285750" lvl="0" marL="285750" marR="0" rtl="1" algn="r">
              <a:lnSpc>
                <a:spcPct val="100000"/>
              </a:lnSpc>
              <a:spcBef>
                <a:spcPts val="115"/>
              </a:spcBef>
              <a:spcAft>
                <a:spcPts val="0"/>
              </a:spcAft>
              <a:buClr>
                <a:srgbClr val="000000"/>
              </a:buClr>
              <a:buSzPts val="1800"/>
              <a:buFont typeface="Arial"/>
              <a:buChar char="•"/>
            </a:pPr>
            <a:r>
              <a:rPr b="0" i="0" lang="en" sz="1800" u="none" cap="none" strike="noStrike">
                <a:solidFill>
                  <a:srgbClr val="000000"/>
                </a:solidFill>
                <a:latin typeface="Arial"/>
                <a:ea typeface="Arial"/>
                <a:cs typeface="Arial"/>
                <a:sym typeface="Arial"/>
              </a:rPr>
              <a:t>חשב את השורש של התוצאה שקיבלת (4). זו סטיית התקן. </a:t>
            </a:r>
            <a:endParaRPr b="0" i="0" sz="1400" u="none" cap="none" strike="noStrike">
              <a:solidFill>
                <a:srgbClr val="000000"/>
              </a:solidFill>
              <a:latin typeface="Arial"/>
              <a:ea typeface="Arial"/>
              <a:cs typeface="Arial"/>
              <a:sym typeface="Arial"/>
            </a:endParaRPr>
          </a:p>
          <a:p>
            <a:pPr indent="-285750" lvl="0" marL="285750" marR="0" rtl="1" algn="r">
              <a:lnSpc>
                <a:spcPct val="100000"/>
              </a:lnSpc>
              <a:spcBef>
                <a:spcPts val="115"/>
              </a:spcBef>
              <a:spcAft>
                <a:spcPts val="0"/>
              </a:spcAft>
              <a:buClr>
                <a:srgbClr val="000000"/>
              </a:buClr>
              <a:buSzPts val="1800"/>
              <a:buFont typeface="Arial"/>
              <a:buChar char="•"/>
            </a:pPr>
            <a:r>
              <a:rPr b="0" i="0" lang="en" sz="1800" u="none" cap="none" strike="noStrike">
                <a:solidFill>
                  <a:srgbClr val="000000"/>
                </a:solidFill>
                <a:latin typeface="Arial"/>
                <a:ea typeface="Arial"/>
                <a:cs typeface="Arial"/>
                <a:sym typeface="Arial"/>
              </a:rPr>
              <a:t>משמעות סטיית התקן זה שבממוצע המספר בפועל של הלקוחות שנכנסים למסעדה בכל שעה הוא במרחק 4 יחידות מ 9.  </a:t>
            </a:r>
            <a:endParaRPr b="0" i="0" sz="1400" u="none" cap="none" strike="noStrike">
              <a:solidFill>
                <a:srgbClr val="000000"/>
              </a:solidFill>
              <a:latin typeface="Arial"/>
              <a:ea typeface="Arial"/>
              <a:cs typeface="Arial"/>
              <a:sym typeface="Arial"/>
            </a:endParaRPr>
          </a:p>
          <a:p>
            <a:pPr indent="-285750" lvl="0" marL="285750" marR="0" rtl="1" algn="r">
              <a:lnSpc>
                <a:spcPct val="100000"/>
              </a:lnSpc>
              <a:spcBef>
                <a:spcPts val="115"/>
              </a:spcBef>
              <a:spcAft>
                <a:spcPts val="0"/>
              </a:spcAft>
              <a:buClr>
                <a:srgbClr val="000000"/>
              </a:buClr>
              <a:buSzPts val="1800"/>
              <a:buFont typeface="Arial"/>
              <a:buChar char="•"/>
            </a:pPr>
            <a:r>
              <a:rPr b="0" i="0" lang="en" sz="1800" u="none" cap="none" strike="noStrike">
                <a:solidFill>
                  <a:srgbClr val="000000"/>
                </a:solidFill>
                <a:latin typeface="Arial"/>
                <a:ea typeface="Arial"/>
                <a:cs typeface="Arial"/>
                <a:sym typeface="Arial"/>
              </a:rPr>
              <a:t>הערכים מפוזרים סביב 9, הפיזור אינו גדול מאוד, אלא בממוצע +- 4.</a:t>
            </a:r>
            <a:endParaRPr b="0" i="0" sz="1400" u="none" cap="none" strike="noStrike">
              <a:solidFill>
                <a:srgbClr val="000000"/>
              </a:solidFill>
              <a:latin typeface="Arial"/>
              <a:ea typeface="Arial"/>
              <a:cs typeface="Arial"/>
              <a:sym typeface="Arial"/>
            </a:endParaRPr>
          </a:p>
          <a:p>
            <a:pPr indent="-171450" lvl="0" marL="285750" marR="0" rtl="1" algn="r">
              <a:lnSpc>
                <a:spcPct val="100000"/>
              </a:lnSpc>
              <a:spcBef>
                <a:spcPts val="115"/>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descr="C:\Users\User\Desktop\מגמה\שיווק המגמה\עיצוב לוגו וסלוגן\logo.gif" id="902" name="Google Shape;902;p85"/>
          <p:cNvPicPr preferRelativeResize="0"/>
          <p:nvPr/>
        </p:nvPicPr>
        <p:blipFill rotWithShape="1">
          <a:blip r:embed="rId3">
            <a:alphaModFix/>
          </a:blip>
          <a:srcRect b="0" l="0" r="0" t="0"/>
          <a:stretch/>
        </p:blipFill>
        <p:spPr>
          <a:xfrm>
            <a:off x="250825" y="86915"/>
            <a:ext cx="1538288" cy="1134665"/>
          </a:xfrm>
          <a:prstGeom prst="rect">
            <a:avLst/>
          </a:prstGeom>
          <a:noFill/>
          <a:ln>
            <a:noFill/>
          </a:ln>
        </p:spPr>
      </p:pic>
      <p:sp>
        <p:nvSpPr>
          <p:cNvPr id="903" name="Google Shape;903;p85"/>
          <p:cNvSpPr/>
          <p:nvPr/>
        </p:nvSpPr>
        <p:spPr>
          <a:xfrm rot="-5400000">
            <a:off x="6134700" y="1910288"/>
            <a:ext cx="24600" cy="5840400"/>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04" name="Google Shape;904;p85"/>
          <p:cNvSpPr txBox="1"/>
          <p:nvPr/>
        </p:nvSpPr>
        <p:spPr>
          <a:xfrm rot="-5400000">
            <a:off x="4623750" y="502894"/>
            <a:ext cx="34500" cy="8852400"/>
          </a:xfrm>
          <a:prstGeom prst="rect">
            <a:avLst/>
          </a:prstGeom>
          <a:solidFill>
            <a:srgbClr val="FFCC0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8" name="Shape 908"/>
        <p:cNvGrpSpPr/>
        <p:nvPr/>
      </p:nvGrpSpPr>
      <p:grpSpPr>
        <a:xfrm>
          <a:off x="0" y="0"/>
          <a:ext cx="0" cy="0"/>
          <a:chOff x="0" y="0"/>
          <a:chExt cx="0" cy="0"/>
        </a:xfrm>
      </p:grpSpPr>
      <p:sp>
        <p:nvSpPr>
          <p:cNvPr id="909" name="Google Shape;909;p8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1" algn="ctr">
              <a:lnSpc>
                <a:spcPct val="100000"/>
              </a:lnSpc>
              <a:spcBef>
                <a:spcPts val="0"/>
              </a:spcBef>
              <a:spcAft>
                <a:spcPts val="0"/>
              </a:spcAft>
              <a:buSzPct val="111111"/>
              <a:buNone/>
            </a:pPr>
            <a:r>
              <a:rPr lang="en"/>
              <a:t>סרטון +תרגול</a:t>
            </a:r>
            <a:endParaRPr/>
          </a:p>
        </p:txBody>
      </p:sp>
      <p:sp>
        <p:nvSpPr>
          <p:cNvPr id="910" name="Google Shape;910;p86"/>
          <p:cNvSpPr/>
          <p:nvPr/>
        </p:nvSpPr>
        <p:spPr>
          <a:xfrm>
            <a:off x="595900" y="1116000"/>
            <a:ext cx="7809300" cy="3283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457200" marR="139700" rtl="1" algn="r">
              <a:lnSpc>
                <a:spcPct val="15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סרטון: </a:t>
            </a:r>
            <a:r>
              <a:rPr b="0" i="0" lang="en" sz="1400" u="sng" cap="none" strike="noStrike">
                <a:solidFill>
                  <a:schemeClr val="hlink"/>
                </a:solidFill>
                <a:latin typeface="Arial"/>
                <a:ea typeface="Arial"/>
                <a:cs typeface="Arial"/>
                <a:sym typeface="Arial"/>
                <a:hlinkClick r:id="rId3"/>
              </a:rPr>
              <a:t>שונות, סטיית תקן, אוכלוסיה ומדגם</a:t>
            </a:r>
            <a:endParaRPr b="1" i="0" sz="1400" u="none" cap="none" strike="noStrike">
              <a:solidFill>
                <a:schemeClr val="dk1"/>
              </a:solidFill>
              <a:latin typeface="Arial"/>
              <a:ea typeface="Arial"/>
              <a:cs typeface="Arial"/>
              <a:sym typeface="Arial"/>
            </a:endParaRPr>
          </a:p>
          <a:p>
            <a:pPr indent="0" lvl="0" marL="139700" marR="0" rtl="1" algn="r">
              <a:lnSpc>
                <a:spcPct val="150000"/>
              </a:lnSpc>
              <a:spcBef>
                <a:spcPts val="60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הבנת משמעות סטיית תקן</a:t>
            </a:r>
            <a:endParaRPr b="1" i="0" sz="1400" u="none" cap="none" strike="noStrike">
              <a:solidFill>
                <a:schemeClr val="dk1"/>
              </a:solidFill>
              <a:latin typeface="Arial"/>
              <a:ea typeface="Arial"/>
              <a:cs typeface="Arial"/>
              <a:sym typeface="Arial"/>
            </a:endParaRPr>
          </a:p>
          <a:p>
            <a:pPr indent="-285750" lvl="0" marL="285750" marR="0" rtl="1" algn="r">
              <a:lnSpc>
                <a:spcPct val="150000"/>
              </a:lnSpc>
              <a:spcBef>
                <a:spcPts val="1000"/>
              </a:spcBef>
              <a:spcAft>
                <a:spcPts val="0"/>
              </a:spcAft>
              <a:buClr>
                <a:srgbClr val="000000"/>
              </a:buClr>
              <a:buSzPts val="1400"/>
              <a:buFont typeface="Arial"/>
              <a:buChar char="•"/>
            </a:pPr>
            <a:r>
              <a:rPr b="0" i="0" lang="en" sz="1400" u="sng" cap="none" strike="noStrike">
                <a:solidFill>
                  <a:schemeClr val="accent5"/>
                </a:solidFill>
                <a:latin typeface="Arial"/>
                <a:ea typeface="Arial"/>
                <a:cs typeface="Arial"/>
                <a:sym typeface="Arial"/>
              </a:rPr>
              <a:t>https://www.khanacademy.org/math/statistics-probability/summarizing-quantitative-data/variance-standard-deviation-population/a/concept-check-standard-deviation </a:t>
            </a:r>
            <a:endParaRPr b="0" i="0" sz="1400" u="none" cap="none" strike="noStrike">
              <a:solidFill>
                <a:srgbClr val="000000"/>
              </a:solidFill>
              <a:latin typeface="Arial"/>
              <a:ea typeface="Arial"/>
              <a:cs typeface="Arial"/>
              <a:sym typeface="Arial"/>
            </a:endParaRPr>
          </a:p>
          <a:p>
            <a:pPr indent="0" lvl="0" marL="0" marR="0" rtl="1" algn="r">
              <a:lnSpc>
                <a:spcPct val="150000"/>
              </a:lnSpc>
              <a:spcBef>
                <a:spcPts val="100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ענו על 4 שאלות ראשונות</a:t>
            </a:r>
            <a:endParaRPr b="0" i="0" sz="1400" u="none" cap="none" strike="noStrike">
              <a:solidFill>
                <a:srgbClr val="000000"/>
              </a:solidFill>
              <a:latin typeface="Arial"/>
              <a:ea typeface="Arial"/>
              <a:cs typeface="Arial"/>
              <a:sym typeface="Arial"/>
            </a:endParaRPr>
          </a:p>
          <a:p>
            <a:pPr indent="-285750" lvl="0" marL="285750" marR="0" rtl="1" algn="r">
              <a:lnSpc>
                <a:spcPct val="150000"/>
              </a:lnSpc>
              <a:spcBef>
                <a:spcPts val="1000"/>
              </a:spcBef>
              <a:spcAft>
                <a:spcPts val="0"/>
              </a:spcAft>
              <a:buClr>
                <a:srgbClr val="000000"/>
              </a:buClr>
              <a:buSzPts val="1400"/>
              <a:buFont typeface="Arial"/>
              <a:buChar char="•"/>
            </a:pPr>
            <a:r>
              <a:rPr b="0" i="0" lang="en" sz="1400" u="sng" cap="none" strike="noStrike">
                <a:solidFill>
                  <a:schemeClr val="hlink"/>
                </a:solidFill>
                <a:latin typeface="Arial"/>
                <a:ea typeface="Arial"/>
                <a:cs typeface="Arial"/>
                <a:sym typeface="Arial"/>
                <a:hlinkClick r:id="rId4"/>
              </a:rPr>
              <a:t>https://www.khanacademy.org/math/statistics-probability/summarizing-quantitative-data/variance-standard-deviation-population/a/introduction-to-standard-deviation</a:t>
            </a:r>
            <a:endParaRPr b="0" i="0" sz="1400" u="sng" cap="none" strike="noStrike">
              <a:solidFill>
                <a:schemeClr val="accent5"/>
              </a:solidFill>
              <a:latin typeface="Arial"/>
              <a:ea typeface="Arial"/>
              <a:cs typeface="Arial"/>
              <a:sym typeface="Arial"/>
            </a:endParaRPr>
          </a:p>
          <a:p>
            <a:pPr indent="0" lvl="0" marL="0" marR="0" rtl="1" algn="r">
              <a:lnSpc>
                <a:spcPct val="150000"/>
              </a:lnSpc>
              <a:spcBef>
                <a:spcPts val="1000"/>
              </a:spcBef>
              <a:spcAft>
                <a:spcPts val="0"/>
              </a:spcAft>
              <a:buClr>
                <a:srgbClr val="000000"/>
              </a:buClr>
              <a:buSzPts val="1400"/>
              <a:buFont typeface="Arial"/>
              <a:buNone/>
            </a:pPr>
            <a:r>
              <a:t/>
            </a:r>
            <a:endParaRPr b="1" i="0" sz="1400" u="none" cap="none" strike="noStrike">
              <a:solidFill>
                <a:schemeClr val="dk1"/>
              </a:solidFill>
              <a:latin typeface="Arial"/>
              <a:ea typeface="Arial"/>
              <a:cs typeface="Arial"/>
              <a:sym typeface="Arial"/>
            </a:endParaRPr>
          </a:p>
        </p:txBody>
      </p:sp>
      <p:pic>
        <p:nvPicPr>
          <p:cNvPr descr="C:\Users\User\Desktop\מגמה\שיווק המגמה\עיצוב לוגו וסלוגן\logo.gif" id="911" name="Google Shape;911;p86"/>
          <p:cNvPicPr preferRelativeResize="0"/>
          <p:nvPr/>
        </p:nvPicPr>
        <p:blipFill rotWithShape="1">
          <a:blip r:embed="rId5">
            <a:alphaModFix/>
          </a:blip>
          <a:srcRect b="0" l="0" r="0" t="0"/>
          <a:stretch/>
        </p:blipFill>
        <p:spPr>
          <a:xfrm>
            <a:off x="250825" y="86915"/>
            <a:ext cx="1538288" cy="1134665"/>
          </a:xfrm>
          <a:prstGeom prst="rect">
            <a:avLst/>
          </a:prstGeom>
          <a:noFill/>
          <a:ln>
            <a:noFill/>
          </a:ln>
        </p:spPr>
      </p:pic>
      <p:sp>
        <p:nvSpPr>
          <p:cNvPr id="912" name="Google Shape;912;p86"/>
          <p:cNvSpPr/>
          <p:nvPr/>
        </p:nvSpPr>
        <p:spPr>
          <a:xfrm rot="-5400000">
            <a:off x="6134700" y="1910288"/>
            <a:ext cx="24600" cy="5840400"/>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13" name="Google Shape;913;p86"/>
          <p:cNvSpPr txBox="1"/>
          <p:nvPr/>
        </p:nvSpPr>
        <p:spPr>
          <a:xfrm rot="-5400000">
            <a:off x="4623750" y="502894"/>
            <a:ext cx="34500" cy="8852400"/>
          </a:xfrm>
          <a:prstGeom prst="rect">
            <a:avLst/>
          </a:prstGeom>
          <a:solidFill>
            <a:srgbClr val="FFCC0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7" name="Shape 917"/>
        <p:cNvGrpSpPr/>
        <p:nvPr/>
      </p:nvGrpSpPr>
      <p:grpSpPr>
        <a:xfrm>
          <a:off x="0" y="0"/>
          <a:ext cx="0" cy="0"/>
          <a:chOff x="0" y="0"/>
          <a:chExt cx="0" cy="0"/>
        </a:xfrm>
      </p:grpSpPr>
      <p:sp>
        <p:nvSpPr>
          <p:cNvPr id="918" name="Google Shape;918;p87"/>
          <p:cNvSpPr txBox="1"/>
          <p:nvPr>
            <p:ph type="title"/>
          </p:nvPr>
        </p:nvSpPr>
        <p:spPr>
          <a:xfrm>
            <a:off x="3199000" y="522875"/>
            <a:ext cx="3178200" cy="572700"/>
          </a:xfrm>
          <a:prstGeom prst="rect">
            <a:avLst/>
          </a:prstGeom>
          <a:noFill/>
          <a:ln>
            <a:noFill/>
          </a:ln>
        </p:spPr>
        <p:txBody>
          <a:bodyPr anchorCtr="0" anchor="t" bIns="91425" lIns="91425" spcFirstLastPara="1" rIns="91425" wrap="square" tIns="91425">
            <a:normAutofit fontScale="90000"/>
          </a:bodyPr>
          <a:lstStyle/>
          <a:p>
            <a:pPr indent="0" lvl="0" marL="0" rtl="1" algn="ctr">
              <a:lnSpc>
                <a:spcPct val="100000"/>
              </a:lnSpc>
              <a:spcBef>
                <a:spcPts val="0"/>
              </a:spcBef>
              <a:spcAft>
                <a:spcPts val="0"/>
              </a:spcAft>
              <a:buSzPct val="111111"/>
              <a:buNone/>
            </a:pPr>
            <a:r>
              <a:rPr lang="en"/>
              <a:t>לסיכום מדדי פיזור</a:t>
            </a:r>
            <a:endParaRPr/>
          </a:p>
        </p:txBody>
      </p:sp>
      <p:sp>
        <p:nvSpPr>
          <p:cNvPr id="919" name="Google Shape;919;p87"/>
          <p:cNvSpPr txBox="1"/>
          <p:nvPr>
            <p:ph idx="1" type="body"/>
          </p:nvPr>
        </p:nvSpPr>
        <p:spPr>
          <a:xfrm>
            <a:off x="1573525" y="1241050"/>
            <a:ext cx="6931500" cy="3505200"/>
          </a:xfrm>
          <a:prstGeom prst="rect">
            <a:avLst/>
          </a:prstGeom>
          <a:solidFill>
            <a:schemeClr val="lt2"/>
          </a:solidFill>
          <a:ln>
            <a:noFill/>
          </a:ln>
        </p:spPr>
        <p:txBody>
          <a:bodyPr anchorCtr="0" anchor="t" bIns="91425" lIns="91425" spcFirstLastPara="1" rIns="91425" wrap="square" tIns="91425">
            <a:normAutofit/>
          </a:bodyPr>
          <a:lstStyle/>
          <a:p>
            <a:pPr indent="-342900" lvl="0" marL="457200" rtl="1" algn="r">
              <a:lnSpc>
                <a:spcPct val="115000"/>
              </a:lnSpc>
              <a:spcBef>
                <a:spcPts val="1000"/>
              </a:spcBef>
              <a:spcAft>
                <a:spcPts val="0"/>
              </a:spcAft>
              <a:buClr>
                <a:schemeClr val="dk1"/>
              </a:buClr>
              <a:buSzPts val="1800"/>
              <a:buChar char="○"/>
            </a:pPr>
            <a:r>
              <a:rPr lang="en">
                <a:solidFill>
                  <a:schemeClr val="dk1"/>
                </a:solidFill>
              </a:rPr>
              <a:t>אם כל התצפיות זהות בערכן סטיית תקן של הנתונים תהיה שווה ל 0. כך גם מדדי פיזור אחרים כמו טווח וטווח בין רבעוני.</a:t>
            </a:r>
            <a:endParaRPr>
              <a:solidFill>
                <a:schemeClr val="dk1"/>
              </a:solidFill>
            </a:endParaRPr>
          </a:p>
          <a:p>
            <a:pPr indent="-342900" lvl="0" marL="457200" rtl="1" algn="r">
              <a:lnSpc>
                <a:spcPct val="115000"/>
              </a:lnSpc>
              <a:spcBef>
                <a:spcPts val="0"/>
              </a:spcBef>
              <a:spcAft>
                <a:spcPts val="0"/>
              </a:spcAft>
              <a:buClr>
                <a:schemeClr val="dk1"/>
              </a:buClr>
              <a:buSzPts val="1800"/>
              <a:buChar char="○"/>
            </a:pPr>
            <a:r>
              <a:rPr lang="en">
                <a:solidFill>
                  <a:schemeClr val="dk1"/>
                </a:solidFill>
              </a:rPr>
              <a:t>בדומה לממוצע גם סטיית תקן מושפעת בקלות מתצפיות חריגות. </a:t>
            </a:r>
            <a:endParaRPr>
              <a:solidFill>
                <a:schemeClr val="dk1"/>
              </a:solidFill>
            </a:endParaRPr>
          </a:p>
          <a:p>
            <a:pPr indent="-342900" lvl="0" marL="457200" rtl="1" algn="r">
              <a:lnSpc>
                <a:spcPct val="115000"/>
              </a:lnSpc>
              <a:spcBef>
                <a:spcPts val="0"/>
              </a:spcBef>
              <a:spcAft>
                <a:spcPts val="0"/>
              </a:spcAft>
              <a:buClr>
                <a:schemeClr val="dk1"/>
              </a:buClr>
              <a:buSzPts val="1800"/>
              <a:buChar char="○"/>
            </a:pPr>
            <a:r>
              <a:rPr lang="en">
                <a:solidFill>
                  <a:schemeClr val="dk1"/>
                </a:solidFill>
              </a:rPr>
              <a:t>בדומה לחציון טווח בין רבעוני לא מושפע בקלות מתצפיות חריגות כי הוא תלוי בסדר של הנתונים יותר מאשר בערכים שלהם.</a:t>
            </a:r>
            <a:endParaRPr>
              <a:solidFill>
                <a:schemeClr val="dk1"/>
              </a:solidFill>
            </a:endParaRPr>
          </a:p>
          <a:p>
            <a:pPr indent="-342900" lvl="0" marL="457200" rtl="1" algn="r">
              <a:lnSpc>
                <a:spcPct val="115000"/>
              </a:lnSpc>
              <a:spcBef>
                <a:spcPts val="0"/>
              </a:spcBef>
              <a:spcAft>
                <a:spcPts val="0"/>
              </a:spcAft>
              <a:buClr>
                <a:schemeClr val="dk1"/>
              </a:buClr>
              <a:buSzPts val="1800"/>
              <a:buChar char="○"/>
            </a:pPr>
            <a:r>
              <a:rPr lang="en">
                <a:solidFill>
                  <a:schemeClr val="dk1"/>
                </a:solidFill>
              </a:rPr>
              <a:t>בהתפלגויות סימטריות ללא ערכים קיצוניים נעדיף להשתמש בממוצע וסטיית תקן כמדדי מרכז ופיזור של התפלגות.</a:t>
            </a:r>
            <a:endParaRPr>
              <a:solidFill>
                <a:schemeClr val="dk1"/>
              </a:solidFill>
            </a:endParaRPr>
          </a:p>
          <a:p>
            <a:pPr indent="-342900" lvl="0" marL="457200" rtl="1" algn="r">
              <a:lnSpc>
                <a:spcPct val="115000"/>
              </a:lnSpc>
              <a:spcBef>
                <a:spcPts val="0"/>
              </a:spcBef>
              <a:spcAft>
                <a:spcPts val="0"/>
              </a:spcAft>
              <a:buClr>
                <a:schemeClr val="dk1"/>
              </a:buClr>
              <a:buSzPts val="1800"/>
              <a:buChar char="○"/>
            </a:pPr>
            <a:r>
              <a:rPr lang="en">
                <a:solidFill>
                  <a:schemeClr val="dk1"/>
                </a:solidFill>
              </a:rPr>
              <a:t>במקרים אחרים נשתמש בחמשת המדדים של תרשים קופסא שכוללים חציון ואחוזונים לחישוב טווח בין רבעוני.</a:t>
            </a:r>
            <a:endParaRPr>
              <a:solidFill>
                <a:schemeClr val="dk1"/>
              </a:solidFill>
            </a:endParaRPr>
          </a:p>
          <a:p>
            <a:pPr indent="-228600" lvl="0" marL="457200" rtl="1" algn="r">
              <a:lnSpc>
                <a:spcPct val="115000"/>
              </a:lnSpc>
              <a:spcBef>
                <a:spcPts val="0"/>
              </a:spcBef>
              <a:spcAft>
                <a:spcPts val="0"/>
              </a:spcAft>
              <a:buClr>
                <a:schemeClr val="dk1"/>
              </a:buClr>
              <a:buSzPts val="1800"/>
              <a:buNone/>
            </a:pPr>
            <a:r>
              <a:t/>
            </a:r>
            <a:endParaRPr>
              <a:solidFill>
                <a:schemeClr val="dk1"/>
              </a:solidFill>
            </a:endParaRPr>
          </a:p>
        </p:txBody>
      </p:sp>
      <p:pic>
        <p:nvPicPr>
          <p:cNvPr descr="C:\Users\User\Desktop\מגמה\שיווק המגמה\עיצוב לוגו וסלוגן\logo.gif" id="920" name="Google Shape;920;p87"/>
          <p:cNvPicPr preferRelativeResize="0"/>
          <p:nvPr/>
        </p:nvPicPr>
        <p:blipFill rotWithShape="1">
          <a:blip r:embed="rId3">
            <a:alphaModFix/>
          </a:blip>
          <a:srcRect b="0" l="0" r="0" t="0"/>
          <a:stretch/>
        </p:blipFill>
        <p:spPr>
          <a:xfrm>
            <a:off x="250825" y="86915"/>
            <a:ext cx="1538288" cy="1134665"/>
          </a:xfrm>
          <a:prstGeom prst="rect">
            <a:avLst/>
          </a:prstGeom>
          <a:noFill/>
          <a:ln>
            <a:noFill/>
          </a:ln>
        </p:spPr>
      </p:pic>
      <p:sp>
        <p:nvSpPr>
          <p:cNvPr id="921" name="Google Shape;921;p87"/>
          <p:cNvSpPr/>
          <p:nvPr/>
        </p:nvSpPr>
        <p:spPr>
          <a:xfrm rot="-5400000">
            <a:off x="6134700" y="1910288"/>
            <a:ext cx="24600" cy="5840400"/>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22" name="Google Shape;922;p87"/>
          <p:cNvSpPr txBox="1"/>
          <p:nvPr/>
        </p:nvSpPr>
        <p:spPr>
          <a:xfrm rot="-5400000">
            <a:off x="4623750" y="502894"/>
            <a:ext cx="34500" cy="8852400"/>
          </a:xfrm>
          <a:prstGeom prst="rect">
            <a:avLst/>
          </a:prstGeom>
          <a:solidFill>
            <a:srgbClr val="FFCC0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1"/>
          <p:cNvSpPr/>
          <p:nvPr/>
        </p:nvSpPr>
        <p:spPr>
          <a:xfrm>
            <a:off x="2665850" y="1306775"/>
            <a:ext cx="6262200" cy="1327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17500" lvl="0" marL="457200" marR="0" rtl="1" algn="r">
              <a:lnSpc>
                <a:spcPct val="150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מתארת אוסף/דפוס של נתונים/ערכים אפשריים של המשתנה.</a:t>
            </a:r>
            <a:endParaRPr b="0" i="0" sz="1400" u="none" cap="none" strike="noStrike">
              <a:solidFill>
                <a:schemeClr val="dk1"/>
              </a:solidFill>
              <a:latin typeface="Arial"/>
              <a:ea typeface="Arial"/>
              <a:cs typeface="Arial"/>
              <a:sym typeface="Arial"/>
            </a:endParaRPr>
          </a:p>
          <a:p>
            <a:pPr indent="-317500" lvl="0" marL="457200" marR="0" rtl="1" algn="r">
              <a:lnSpc>
                <a:spcPct val="150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מתארת אילו ערכים המשתנה יכול לקבל ובאיזו תדירות כל ערך מופיע (שכיחות).</a:t>
            </a:r>
            <a:endParaRPr b="0" i="0" sz="1400" u="none" cap="none" strike="noStrike">
              <a:solidFill>
                <a:schemeClr val="dk1"/>
              </a:solidFill>
              <a:latin typeface="Arial"/>
              <a:ea typeface="Arial"/>
              <a:cs typeface="Arial"/>
              <a:sym typeface="Arial"/>
            </a:endParaRPr>
          </a:p>
          <a:p>
            <a:pPr indent="-317500" lvl="0" marL="457200" marR="0" rtl="1" algn="r">
              <a:lnSpc>
                <a:spcPct val="150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מתארת קשר בין תצפיות במרחב.</a:t>
            </a:r>
            <a:endParaRPr b="0" i="0" sz="1400" u="none" cap="none" strike="noStrike">
              <a:solidFill>
                <a:srgbClr val="000000"/>
              </a:solidFill>
              <a:latin typeface="Arial"/>
              <a:ea typeface="Arial"/>
              <a:cs typeface="Arial"/>
              <a:sym typeface="Arial"/>
            </a:endParaRPr>
          </a:p>
        </p:txBody>
      </p:sp>
      <p:sp>
        <p:nvSpPr>
          <p:cNvPr id="158" name="Google Shape;158;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1" algn="ctr">
              <a:lnSpc>
                <a:spcPct val="100000"/>
              </a:lnSpc>
              <a:spcBef>
                <a:spcPts val="0"/>
              </a:spcBef>
              <a:spcAft>
                <a:spcPts val="0"/>
              </a:spcAft>
              <a:buSzPct val="111111"/>
              <a:buNone/>
            </a:pPr>
            <a:r>
              <a:rPr lang="en"/>
              <a:t>התפלגות</a:t>
            </a:r>
            <a:endParaRPr/>
          </a:p>
        </p:txBody>
      </p:sp>
      <p:pic>
        <p:nvPicPr>
          <p:cNvPr id="159" name="Google Shape;159;p21"/>
          <p:cNvPicPr preferRelativeResize="0"/>
          <p:nvPr/>
        </p:nvPicPr>
        <p:blipFill rotWithShape="1">
          <a:blip r:embed="rId3">
            <a:alphaModFix/>
          </a:blip>
          <a:srcRect b="0" l="0" r="0" t="0"/>
          <a:stretch/>
        </p:blipFill>
        <p:spPr>
          <a:xfrm>
            <a:off x="487674" y="2571750"/>
            <a:ext cx="2866250" cy="1977249"/>
          </a:xfrm>
          <a:prstGeom prst="rect">
            <a:avLst/>
          </a:prstGeom>
          <a:noFill/>
          <a:ln>
            <a:noFill/>
          </a:ln>
        </p:spPr>
      </p:pic>
      <p:sp>
        <p:nvSpPr>
          <p:cNvPr id="160" name="Google Shape;160;p21"/>
          <p:cNvSpPr txBox="1"/>
          <p:nvPr/>
        </p:nvSpPr>
        <p:spPr>
          <a:xfrm>
            <a:off x="3757613" y="3057525"/>
            <a:ext cx="4800600" cy="1021883"/>
          </a:xfrm>
          <a:prstGeom prst="rect">
            <a:avLst/>
          </a:prstGeom>
          <a:noFill/>
          <a:ln>
            <a:noFill/>
          </a:ln>
        </p:spPr>
        <p:txBody>
          <a:bodyPr anchorCtr="0" anchor="t" bIns="45700" lIns="91425" spcFirstLastPara="1" rIns="91425" wrap="square" tIns="45700">
            <a:spAutoFit/>
          </a:bodyPr>
          <a:lstStyle/>
          <a:p>
            <a:pPr indent="0" lvl="0" marL="0" marR="0" rtl="1" algn="r">
              <a:lnSpc>
                <a:spcPct val="15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תרגיל: קיבלת שקית עם M&amp;M , בשקית 55 עדשים, ב 6 צבעים שונים: 17 חום, 18 אדום, 7 צהוב, 7 ירוק, 2 כחול ו 4 כתום. צור טבל מתאימה וגרף מתאים. </a:t>
            </a:r>
            <a:endParaRPr b="0" i="0" sz="1400" u="none" cap="none" strike="noStrike">
              <a:solidFill>
                <a:srgbClr val="000000"/>
              </a:solidFill>
              <a:latin typeface="Arial"/>
              <a:ea typeface="Arial"/>
              <a:cs typeface="Arial"/>
              <a:sym typeface="Arial"/>
            </a:endParaRPr>
          </a:p>
        </p:txBody>
      </p:sp>
      <p:sp>
        <p:nvSpPr>
          <p:cNvPr id="161" name="Google Shape;161;p21"/>
          <p:cNvSpPr txBox="1"/>
          <p:nvPr/>
        </p:nvSpPr>
        <p:spPr>
          <a:xfrm>
            <a:off x="5065545" y="4502350"/>
            <a:ext cx="38625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https://www.key2stats.com/problem-sets/view-problems/la/1/4122</a:t>
            </a:r>
            <a:endParaRPr b="0" i="0" sz="1400" u="none" cap="none" strike="noStrike">
              <a:solidFill>
                <a:srgbClr val="000000"/>
              </a:solidFill>
              <a:latin typeface="Arial"/>
              <a:ea typeface="Arial"/>
              <a:cs typeface="Arial"/>
              <a:sym typeface="Arial"/>
            </a:endParaRPr>
          </a:p>
        </p:txBody>
      </p:sp>
      <p:pic>
        <p:nvPicPr>
          <p:cNvPr descr="C:\Users\User\Desktop\מגמה\שיווק המגמה\עיצוב לוגו וסלוגן\logo.gif" id="162" name="Google Shape;162;p21"/>
          <p:cNvPicPr preferRelativeResize="0"/>
          <p:nvPr/>
        </p:nvPicPr>
        <p:blipFill rotWithShape="1">
          <a:blip r:embed="rId4">
            <a:alphaModFix/>
          </a:blip>
          <a:srcRect b="0" l="0" r="0" t="0"/>
          <a:stretch/>
        </p:blipFill>
        <p:spPr>
          <a:xfrm>
            <a:off x="250825" y="86915"/>
            <a:ext cx="1538288" cy="1134665"/>
          </a:xfrm>
          <a:prstGeom prst="rect">
            <a:avLst/>
          </a:prstGeom>
          <a:noFill/>
          <a:ln>
            <a:noFill/>
          </a:ln>
        </p:spPr>
      </p:pic>
      <p:sp>
        <p:nvSpPr>
          <p:cNvPr id="163" name="Google Shape;163;p21"/>
          <p:cNvSpPr/>
          <p:nvPr/>
        </p:nvSpPr>
        <p:spPr>
          <a:xfrm rot="-5400000">
            <a:off x="6134700" y="1910288"/>
            <a:ext cx="24600" cy="5840400"/>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4" name="Google Shape;164;p21"/>
          <p:cNvSpPr txBox="1"/>
          <p:nvPr/>
        </p:nvSpPr>
        <p:spPr>
          <a:xfrm rot="-5400000">
            <a:off x="4623750" y="502894"/>
            <a:ext cx="34500" cy="8852400"/>
          </a:xfrm>
          <a:prstGeom prst="rect">
            <a:avLst/>
          </a:prstGeom>
          <a:solidFill>
            <a:srgbClr val="FFCC0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2"/>
          <p:cNvSpPr txBox="1"/>
          <p:nvPr>
            <p:ph type="title"/>
          </p:nvPr>
        </p:nvSpPr>
        <p:spPr>
          <a:xfrm>
            <a:off x="2697200" y="316275"/>
            <a:ext cx="47655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Frequency distribution</a:t>
            </a:r>
            <a:endParaRPr/>
          </a:p>
        </p:txBody>
      </p:sp>
      <p:pic>
        <p:nvPicPr>
          <p:cNvPr id="170" name="Google Shape;170;p22"/>
          <p:cNvPicPr preferRelativeResize="0"/>
          <p:nvPr/>
        </p:nvPicPr>
        <p:blipFill rotWithShape="1">
          <a:blip r:embed="rId3">
            <a:alphaModFix/>
          </a:blip>
          <a:srcRect b="0" l="0" r="0" t="0"/>
          <a:stretch/>
        </p:blipFill>
        <p:spPr>
          <a:xfrm>
            <a:off x="380082" y="1657782"/>
            <a:ext cx="3185436" cy="1882303"/>
          </a:xfrm>
          <a:prstGeom prst="rect">
            <a:avLst/>
          </a:prstGeom>
          <a:noFill/>
          <a:ln>
            <a:noFill/>
          </a:ln>
        </p:spPr>
      </p:pic>
      <p:pic>
        <p:nvPicPr>
          <p:cNvPr id="171" name="Google Shape;171;p22"/>
          <p:cNvPicPr preferRelativeResize="0"/>
          <p:nvPr/>
        </p:nvPicPr>
        <p:blipFill rotWithShape="1">
          <a:blip r:embed="rId4">
            <a:alphaModFix/>
          </a:blip>
          <a:srcRect b="0" l="0" r="0" t="0"/>
          <a:stretch/>
        </p:blipFill>
        <p:spPr>
          <a:xfrm>
            <a:off x="3919689" y="888987"/>
            <a:ext cx="4844229" cy="2971127"/>
          </a:xfrm>
          <a:prstGeom prst="rect">
            <a:avLst/>
          </a:prstGeom>
          <a:noFill/>
          <a:ln>
            <a:noFill/>
          </a:ln>
        </p:spPr>
      </p:pic>
      <p:sp>
        <p:nvSpPr>
          <p:cNvPr id="172" name="Google Shape;172;p22"/>
          <p:cNvSpPr txBox="1"/>
          <p:nvPr/>
        </p:nvSpPr>
        <p:spPr>
          <a:xfrm>
            <a:off x="1821600" y="4060263"/>
            <a:ext cx="6706800" cy="703847"/>
          </a:xfrm>
          <a:prstGeom prst="rect">
            <a:avLst/>
          </a:prstGeom>
          <a:noFill/>
          <a:ln>
            <a:noFill/>
          </a:ln>
        </p:spPr>
        <p:txBody>
          <a:bodyPr anchorCtr="0" anchor="t" bIns="45700" lIns="91425" spcFirstLastPara="1" rIns="91425" wrap="square" tIns="45700">
            <a:spAutoFit/>
          </a:bodyPr>
          <a:lstStyle/>
          <a:p>
            <a:pPr indent="0" lvl="0" marL="0" marR="0" rtl="1" algn="r">
              <a:lnSpc>
                <a:spcPct val="150000"/>
              </a:lnSpc>
              <a:spcBef>
                <a:spcPts val="0"/>
              </a:spcBef>
              <a:spcAft>
                <a:spcPts val="0"/>
              </a:spcAft>
              <a:buClr>
                <a:srgbClr val="202124"/>
              </a:buClr>
              <a:buSzPts val="1400"/>
              <a:buFont typeface="Arial"/>
              <a:buNone/>
            </a:pPr>
            <a:r>
              <a:rPr b="0" i="0" lang="en" sz="1400" u="none" cap="none" strike="noStrike">
                <a:solidFill>
                  <a:srgbClr val="202124"/>
                </a:solidFill>
                <a:latin typeface="Arial"/>
                <a:ea typeface="Arial"/>
                <a:cs typeface="Arial"/>
                <a:sym typeface="Arial"/>
              </a:rPr>
              <a:t>טבלה זו נקראת טבלת שכיחות והיא מתארת ​​את התפלגות שכיחויות הצבע של M&amp;M . התפלגות שכיחות frequency distribution</a:t>
            </a:r>
            <a:endParaRPr b="0" i="0" sz="1400" u="none" cap="none" strike="noStrike">
              <a:solidFill>
                <a:schemeClr val="dk1"/>
              </a:solidFill>
              <a:latin typeface="Arial"/>
              <a:ea typeface="Arial"/>
              <a:cs typeface="Arial"/>
              <a:sym typeface="Arial"/>
            </a:endParaRPr>
          </a:p>
        </p:txBody>
      </p:sp>
      <p:sp>
        <p:nvSpPr>
          <p:cNvPr id="173" name="Google Shape;173;p22"/>
          <p:cNvSpPr txBox="1"/>
          <p:nvPr/>
        </p:nvSpPr>
        <p:spPr>
          <a:xfrm>
            <a:off x="110275" y="3540075"/>
            <a:ext cx="40191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https://www.key2stats.com/problem-sets/view-problems/la/1/4122</a:t>
            </a:r>
            <a:endParaRPr b="0" i="0" sz="1400" u="none" cap="none" strike="noStrike">
              <a:solidFill>
                <a:srgbClr val="000000"/>
              </a:solidFill>
              <a:latin typeface="Arial"/>
              <a:ea typeface="Arial"/>
              <a:cs typeface="Arial"/>
              <a:sym typeface="Arial"/>
            </a:endParaRPr>
          </a:p>
        </p:txBody>
      </p:sp>
      <p:pic>
        <p:nvPicPr>
          <p:cNvPr descr="C:\Users\User\Desktop\מגמה\שיווק המגמה\עיצוב לוגו וסלוגן\logo.gif" id="174" name="Google Shape;174;p22"/>
          <p:cNvPicPr preferRelativeResize="0"/>
          <p:nvPr/>
        </p:nvPicPr>
        <p:blipFill rotWithShape="1">
          <a:blip r:embed="rId5">
            <a:alphaModFix/>
          </a:blip>
          <a:srcRect b="0" l="0" r="0" t="0"/>
          <a:stretch/>
        </p:blipFill>
        <p:spPr>
          <a:xfrm>
            <a:off x="250825" y="86915"/>
            <a:ext cx="1538288" cy="1134665"/>
          </a:xfrm>
          <a:prstGeom prst="rect">
            <a:avLst/>
          </a:prstGeom>
          <a:noFill/>
          <a:ln>
            <a:noFill/>
          </a:ln>
        </p:spPr>
      </p:pic>
      <p:sp>
        <p:nvSpPr>
          <p:cNvPr id="175" name="Google Shape;175;p22"/>
          <p:cNvSpPr/>
          <p:nvPr/>
        </p:nvSpPr>
        <p:spPr>
          <a:xfrm rot="-5400000">
            <a:off x="6134700" y="1910288"/>
            <a:ext cx="24600" cy="5840400"/>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6" name="Google Shape;176;p22"/>
          <p:cNvSpPr txBox="1"/>
          <p:nvPr/>
        </p:nvSpPr>
        <p:spPr>
          <a:xfrm rot="-5400000">
            <a:off x="4623750" y="502894"/>
            <a:ext cx="34500" cy="8852400"/>
          </a:xfrm>
          <a:prstGeom prst="rect">
            <a:avLst/>
          </a:prstGeom>
          <a:solidFill>
            <a:srgbClr val="FFCC0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