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75565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X/6J9Zo6y89RWUaXhM8zmxLc+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5343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rive.google.com/drive/folders/1Bynqu64Xejxs_K3KYLwupoOoiwwyoU5m?usp=share_link" TargetMode="External"/><Relationship Id="rId4" Type="http://schemas.openxmlformats.org/officeDocument/2006/relationships/hyperlink" Target="https://drive.google.com/drive/folders/1Bynqu64Xejxs_K3KYLwupoOoiwwyoU5m?usp=share_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/>
          <p:nvPr/>
        </p:nvSpPr>
        <p:spPr>
          <a:xfrm>
            <a:off x="691925" y="2551018"/>
            <a:ext cx="6173438" cy="2630323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Google Shape;85;p15"/>
          <p:cNvSpPr/>
          <p:nvPr/>
        </p:nvSpPr>
        <p:spPr>
          <a:xfrm>
            <a:off x="3797896" y="6150521"/>
            <a:ext cx="4193310" cy="5062014"/>
          </a:xfrm>
          <a:custGeom>
            <a:rect b="b" l="l" r="r" t="t"/>
            <a:pathLst>
              <a:path extrusionOk="0" h="2639903" w="2186863">
                <a:moveTo>
                  <a:pt x="0" y="0"/>
                </a:moveTo>
                <a:lnTo>
                  <a:pt x="2186863" y="0"/>
                </a:lnTo>
                <a:lnTo>
                  <a:pt x="2186863" y="2639903"/>
                </a:lnTo>
                <a:lnTo>
                  <a:pt x="0" y="2639903"/>
                </a:lnTo>
                <a:close/>
              </a:path>
            </a:pathLst>
          </a:custGeom>
          <a:solidFill>
            <a:srgbClr val="33454B"/>
          </a:solidFill>
          <a:ln>
            <a:noFill/>
          </a:ln>
        </p:spPr>
      </p:sp>
      <p:sp>
        <p:nvSpPr>
          <p:cNvPr id="86" name="Google Shape;86;p15"/>
          <p:cNvSpPr/>
          <p:nvPr/>
        </p:nvSpPr>
        <p:spPr>
          <a:xfrm>
            <a:off x="691925" y="5218496"/>
            <a:ext cx="6173438" cy="2630323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15"/>
          <p:cNvSpPr/>
          <p:nvPr/>
        </p:nvSpPr>
        <p:spPr>
          <a:xfrm>
            <a:off x="691925" y="7885975"/>
            <a:ext cx="3068877" cy="2040102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8" name="Google Shape;88;p15"/>
          <p:cNvSpPr/>
          <p:nvPr/>
        </p:nvSpPr>
        <p:spPr>
          <a:xfrm>
            <a:off x="3797896" y="7885975"/>
            <a:ext cx="3068877" cy="2040102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9" name="Google Shape;89;p15"/>
          <p:cNvSpPr txBox="1"/>
          <p:nvPr/>
        </p:nvSpPr>
        <p:spPr>
          <a:xfrm>
            <a:off x="3762104" y="2894136"/>
            <a:ext cx="2529900" cy="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מטרת השיעור ונושאים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887147" y="8059525"/>
            <a:ext cx="2660700" cy="1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THIS LESSON HAS BEEN CREATED BY EFFINI IN PARTNERSHIP WITH DATA EDUCATION IN SCHOOLS, THE DATA LAB AND DATA SKILLS FOR WORK, WITH FUNDING FROM THE SCOTTISH GOVERNMENT.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2021. THIS WORK IS LICENSED UNDER A </a:t>
            </a:r>
            <a:r>
              <a:rPr b="0" i="0" lang="en-US" sz="1400" u="sng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CC BY-NC-SA 4.0 LICENSE</a:t>
            </a: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4090830" y="8045399"/>
            <a:ext cx="2513400" cy="15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4 שאלות בנושא ניתוח נתונים.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שאלה של ניתוח כתבה בעזרת יישום של שלבים במעגל הנתונים.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7 שאלות על ויזואליזציה של טבלאות נתונים.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שאלת הרחבה, להסביר איך ננתח את טבלת הנתונים בעזרת מעגל הנתונים.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5"/>
          <p:cNvSpPr/>
          <p:nvPr/>
        </p:nvSpPr>
        <p:spPr>
          <a:xfrm>
            <a:off x="691925" y="1931212"/>
            <a:ext cx="6175246" cy="377070"/>
          </a:xfrm>
          <a:custGeom>
            <a:rect b="b" l="l" r="r" t="t"/>
            <a:pathLst>
              <a:path extrusionOk="0" h="387733" w="6349867">
                <a:moveTo>
                  <a:pt x="0" y="0"/>
                </a:moveTo>
                <a:lnTo>
                  <a:pt x="6349867" y="0"/>
                </a:lnTo>
                <a:lnTo>
                  <a:pt x="6349867" y="387733"/>
                </a:lnTo>
                <a:lnTo>
                  <a:pt x="0" y="3877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15"/>
          <p:cNvSpPr txBox="1"/>
          <p:nvPr/>
        </p:nvSpPr>
        <p:spPr>
          <a:xfrm>
            <a:off x="1530785" y="652200"/>
            <a:ext cx="4498500" cy="9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analysis process -</a:t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1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מערך שיעור ותרגול באנגלית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5"/>
          <p:cNvSpPr txBox="1"/>
          <p:nvPr/>
        </p:nvSpPr>
        <p:spPr>
          <a:xfrm>
            <a:off x="2333280" y="1928322"/>
            <a:ext cx="30141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analysis process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5"/>
          <p:cNvSpPr/>
          <p:nvPr/>
        </p:nvSpPr>
        <p:spPr>
          <a:xfrm>
            <a:off x="-380488" y="-356308"/>
            <a:ext cx="1531112" cy="1433811"/>
          </a:xfrm>
          <a:custGeom>
            <a:rect b="b" l="l" r="r" t="t"/>
            <a:pathLst>
              <a:path extrusionOk="0" h="1792264" w="1913890">
                <a:moveTo>
                  <a:pt x="0" y="0"/>
                </a:moveTo>
                <a:lnTo>
                  <a:pt x="1913890" y="0"/>
                </a:lnTo>
                <a:lnTo>
                  <a:pt x="1913890" y="1792264"/>
                </a:lnTo>
                <a:lnTo>
                  <a:pt x="0" y="1792264"/>
                </a:lnTo>
                <a:close/>
              </a:path>
            </a:pathLst>
          </a:custGeom>
          <a:solidFill>
            <a:srgbClr val="8D8D8D"/>
          </a:solidFill>
          <a:ln>
            <a:noFill/>
          </a:ln>
        </p:spPr>
      </p:sp>
      <p:sp>
        <p:nvSpPr>
          <p:cNvPr id="96" name="Google Shape;96;p15"/>
          <p:cNvSpPr/>
          <p:nvPr/>
        </p:nvSpPr>
        <p:spPr>
          <a:xfrm>
            <a:off x="-647425" y="465648"/>
            <a:ext cx="1223353" cy="1223353"/>
          </a:xfrm>
          <a:custGeom>
            <a:rect b="b" l="l" r="r" t="t"/>
            <a:pathLst>
              <a:path extrusionOk="0" h="6355080" w="6355080">
                <a:moveTo>
                  <a:pt x="3177540" y="6355080"/>
                </a:moveTo>
                <a:cubicBezTo>
                  <a:pt x="2329180" y="6355080"/>
                  <a:pt x="1530350" y="6024880"/>
                  <a:pt x="930910" y="5424170"/>
                </a:cubicBezTo>
                <a:cubicBezTo>
                  <a:pt x="330200" y="4824730"/>
                  <a:pt x="0" y="4025900"/>
                  <a:pt x="0" y="3177540"/>
                </a:cubicBezTo>
                <a:cubicBezTo>
                  <a:pt x="0" y="2329180"/>
                  <a:pt x="330200" y="1530350"/>
                  <a:pt x="930910" y="930910"/>
                </a:cubicBezTo>
                <a:cubicBezTo>
                  <a:pt x="1530350" y="330200"/>
                  <a:pt x="2329180" y="0"/>
                  <a:pt x="3177540" y="0"/>
                </a:cubicBezTo>
                <a:cubicBezTo>
                  <a:pt x="4025900" y="0"/>
                  <a:pt x="4824730" y="330200"/>
                  <a:pt x="5424170" y="930910"/>
                </a:cubicBezTo>
                <a:cubicBezTo>
                  <a:pt x="6024880" y="1531620"/>
                  <a:pt x="6355080" y="2329180"/>
                  <a:pt x="6355080" y="3177540"/>
                </a:cubicBezTo>
                <a:cubicBezTo>
                  <a:pt x="6355080" y="4025900"/>
                  <a:pt x="6024880" y="4824730"/>
                  <a:pt x="5424170" y="5424170"/>
                </a:cubicBezTo>
                <a:cubicBezTo>
                  <a:pt x="4824730" y="6024880"/>
                  <a:pt x="4025900" y="6355080"/>
                  <a:pt x="3177540" y="6355080"/>
                </a:cubicBezTo>
                <a:close/>
                <a:moveTo>
                  <a:pt x="3177540" y="190500"/>
                </a:moveTo>
                <a:cubicBezTo>
                  <a:pt x="2379980" y="190500"/>
                  <a:pt x="1629410" y="501650"/>
                  <a:pt x="1065530" y="1065530"/>
                </a:cubicBezTo>
                <a:cubicBezTo>
                  <a:pt x="501650" y="1629410"/>
                  <a:pt x="190500" y="2379980"/>
                  <a:pt x="190500" y="3177540"/>
                </a:cubicBezTo>
                <a:cubicBezTo>
                  <a:pt x="190500" y="3975100"/>
                  <a:pt x="501650" y="4725670"/>
                  <a:pt x="1065530" y="5289550"/>
                </a:cubicBezTo>
                <a:cubicBezTo>
                  <a:pt x="1629410" y="5853430"/>
                  <a:pt x="2379980" y="6164580"/>
                  <a:pt x="3177540" y="6164580"/>
                </a:cubicBezTo>
                <a:cubicBezTo>
                  <a:pt x="3975100" y="6164580"/>
                  <a:pt x="4725670" y="5853430"/>
                  <a:pt x="5289550" y="5289550"/>
                </a:cubicBezTo>
                <a:cubicBezTo>
                  <a:pt x="5853430" y="4725670"/>
                  <a:pt x="6164580" y="3975100"/>
                  <a:pt x="6164580" y="3177540"/>
                </a:cubicBezTo>
                <a:cubicBezTo>
                  <a:pt x="6164580" y="2379980"/>
                  <a:pt x="5853430" y="1629410"/>
                  <a:pt x="5289550" y="1065530"/>
                </a:cubicBezTo>
                <a:cubicBezTo>
                  <a:pt x="4725670" y="501650"/>
                  <a:pt x="3975100" y="190500"/>
                  <a:pt x="3177540" y="190500"/>
                </a:cubicBezTo>
                <a:close/>
              </a:path>
            </a:pathLst>
          </a:custGeom>
          <a:solidFill>
            <a:srgbClr val="8B79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1002662" y="3291597"/>
            <a:ext cx="54876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להבין מה זה ניתוח נתונים, השלבים של מעגל הנתונים, שלב הבנת הנתונים ע"י ויזואליזציה של הטבלאות.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הבנת הניתוח היא ברמה תיאורטית בשלב הזה.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4750866" y="5470672"/>
            <a:ext cx="15411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קבצים בתיקיה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1226862" y="5871357"/>
            <a:ext cx="5142000" cy="12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מסמך WORD - תוכנית השיעור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מצגת בנושא השיעור PPT/PDF.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לתלמיד עם 13 שאלות PDF/EXCEL.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למורה עם שאלות ותשובות PDF/EXCEL.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3490250" y="714005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קישור לתיקייה</a:t>
            </a:r>
            <a:endParaRPr b="1" sz="18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