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1"/>
  </p:notesMasterIdLst>
  <p:sldIdLst>
    <p:sldId id="552" r:id="rId5"/>
    <p:sldId id="530" r:id="rId6"/>
    <p:sldId id="269" r:id="rId7"/>
    <p:sldId id="609" r:id="rId8"/>
    <p:sldId id="610" r:id="rId9"/>
    <p:sldId id="612" r:id="rId10"/>
    <p:sldId id="567" r:id="rId11"/>
    <p:sldId id="557" r:id="rId12"/>
    <p:sldId id="602" r:id="rId13"/>
    <p:sldId id="615" r:id="rId14"/>
    <p:sldId id="626" r:id="rId15"/>
    <p:sldId id="558" r:id="rId16"/>
    <p:sldId id="603" r:id="rId17"/>
    <p:sldId id="616" r:id="rId18"/>
    <p:sldId id="560" r:id="rId19"/>
    <p:sldId id="604" r:id="rId20"/>
    <p:sldId id="621" r:id="rId21"/>
    <p:sldId id="622" r:id="rId22"/>
    <p:sldId id="562" r:id="rId23"/>
    <p:sldId id="605" r:id="rId24"/>
    <p:sldId id="620" r:id="rId25"/>
    <p:sldId id="600" r:id="rId26"/>
    <p:sldId id="606" r:id="rId27"/>
    <p:sldId id="598" r:id="rId28"/>
    <p:sldId id="599" r:id="rId29"/>
    <p:sldId id="581" r:id="rId30"/>
    <p:sldId id="623" r:id="rId31"/>
    <p:sldId id="624" r:id="rId32"/>
    <p:sldId id="625" r:id="rId33"/>
    <p:sldId id="559" r:id="rId34"/>
    <p:sldId id="587" r:id="rId35"/>
    <p:sldId id="588" r:id="rId36"/>
    <p:sldId id="589" r:id="rId37"/>
    <p:sldId id="590" r:id="rId38"/>
    <p:sldId id="348" r:id="rId39"/>
    <p:sldId id="35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2F487B-0D66-C222-300F-3C6D775CDFF0}" name="Emma Nylk" initials="EN" userId="Emma Nylk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Nylk" initials="EN" lastIdx="14" clrIdx="0">
    <p:extLst>
      <p:ext uri="{19B8F6BF-5375-455C-9EA6-DF929625EA0E}">
        <p15:presenceInfo xmlns:p15="http://schemas.microsoft.com/office/powerpoint/2012/main" userId="Emma Nylk" providerId="None"/>
      </p:ext>
    </p:extLst>
  </p:cmAuthor>
  <p:cmAuthor id="2" name="John Bell" initials="JB" lastIdx="6" clrIdx="1">
    <p:extLst>
      <p:ext uri="{19B8F6BF-5375-455C-9EA6-DF929625EA0E}">
        <p15:presenceInfo xmlns:p15="http://schemas.microsoft.com/office/powerpoint/2012/main" userId="S::john@effini.com::f70f6676-4d37-4a98-a7ac-a829233747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4049"/>
    <a:srgbClr val="6C587C"/>
    <a:srgbClr val="6A9CA1"/>
    <a:srgbClr val="CE673B"/>
    <a:srgbClr val="EAC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A4DCC8-76D9-48EE-B7FE-DD38FC076C77}" v="1" dt="2022-01-12T06:48:02.3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79" d="100"/>
          <a:sy n="79" d="100"/>
        </p:scale>
        <p:origin x="82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Nylk" userId="55b2440a-9e28-4c70-bd2e-709c92f993be" providerId="ADAL" clId="{92A4DCC8-76D9-48EE-B7FE-DD38FC076C77}"/>
    <pc:docChg chg="modSld">
      <pc:chgData name="Emma Nylk" userId="55b2440a-9e28-4c70-bd2e-709c92f993be" providerId="ADAL" clId="{92A4DCC8-76D9-48EE-B7FE-DD38FC076C77}" dt="2022-01-12T06:48:02.314" v="1" actId="20577"/>
      <pc:docMkLst>
        <pc:docMk/>
      </pc:docMkLst>
      <pc:sldChg chg="modSp mod">
        <pc:chgData name="Emma Nylk" userId="55b2440a-9e28-4c70-bd2e-709c92f993be" providerId="ADAL" clId="{92A4DCC8-76D9-48EE-B7FE-DD38FC076C77}" dt="2022-01-12T06:48:02.314" v="1" actId="20577"/>
        <pc:sldMkLst>
          <pc:docMk/>
          <pc:sldMk cId="2741457053" sldId="616"/>
        </pc:sldMkLst>
        <pc:spChg chg="mod">
          <ac:chgData name="Emma Nylk" userId="55b2440a-9e28-4c70-bd2e-709c92f993be" providerId="ADAL" clId="{92A4DCC8-76D9-48EE-B7FE-DD38FC076C77}" dt="2022-01-12T06:47:52.499" v="0" actId="20577"/>
          <ac:spMkLst>
            <pc:docMk/>
            <pc:sldMk cId="2741457053" sldId="616"/>
            <ac:spMk id="2" creationId="{63B30A30-547C-45CE-A212-CD7F443E0652}"/>
          </ac:spMkLst>
        </pc:spChg>
        <pc:spChg chg="mod">
          <ac:chgData name="Emma Nylk" userId="55b2440a-9e28-4c70-bd2e-709c92f993be" providerId="ADAL" clId="{92A4DCC8-76D9-48EE-B7FE-DD38FC076C77}" dt="2022-01-12T06:48:02.314" v="1" actId="20577"/>
          <ac:spMkLst>
            <pc:docMk/>
            <pc:sldMk cId="2741457053" sldId="616"/>
            <ac:spMk id="7" creationId="{383DFBAB-B37A-430B-8D9E-6EFDD065354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/>
      <dgm:spPr>
        <a:solidFill>
          <a:srgbClr val="EAC036"/>
        </a:solidFill>
      </dgm:spPr>
      <dgm:t>
        <a:bodyPr/>
        <a:lstStyle/>
        <a:p>
          <a:r>
            <a:rPr lang="en-GB" dirty="0"/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/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/>
        </a:p>
      </dgm:t>
    </dgm:pt>
    <dgm:pt modelId="{84DAFC6A-7AD9-415D-A2B8-1BAA1942673B}">
      <dgm:prSet phldrT="[Text]"/>
      <dgm:spPr>
        <a:solidFill>
          <a:srgbClr val="CE673B"/>
        </a:solidFill>
      </dgm:spPr>
      <dgm:t>
        <a:bodyPr/>
        <a:lstStyle/>
        <a:p>
          <a:r>
            <a:rPr lang="en-GB" dirty="0"/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/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/>
        </a:p>
      </dgm:t>
    </dgm:pt>
    <dgm:pt modelId="{531F76BB-DA52-42DC-8E1D-EAE9722FD3F1}">
      <dgm:prSet phldrT="[Text]"/>
      <dgm:spPr>
        <a:solidFill>
          <a:srgbClr val="6A9CA1"/>
        </a:solidFill>
      </dgm:spPr>
      <dgm:t>
        <a:bodyPr/>
        <a:lstStyle/>
        <a:p>
          <a:r>
            <a:rPr lang="en-GB" dirty="0"/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/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/>
        </a:p>
      </dgm:t>
    </dgm:pt>
    <dgm:pt modelId="{ECC4F427-E545-43AC-A59D-F29E44ED15D7}">
      <dgm:prSet phldrT="[Text]"/>
      <dgm:spPr>
        <a:solidFill>
          <a:srgbClr val="6C587C"/>
        </a:solidFill>
      </dgm:spPr>
      <dgm:t>
        <a:bodyPr/>
        <a:lstStyle/>
        <a:p>
          <a:r>
            <a:rPr lang="en-GB" dirty="0"/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/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/>
        </a:p>
      </dgm:t>
    </dgm:pt>
    <dgm:pt modelId="{5D8CFE50-B61D-43DD-80BA-AE36A164F353}">
      <dgm:prSet phldrT="[Text]"/>
      <dgm:spPr/>
      <dgm:t>
        <a:bodyPr/>
        <a:lstStyle/>
        <a:p>
          <a:r>
            <a:rPr lang="en-GB" dirty="0"/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/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/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 sz="1800"/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 sz="1800"/>
        </a:p>
      </dgm:t>
    </dgm:pt>
    <dgm:pt modelId="{84DAFC6A-7AD9-415D-A2B8-1BAA1942673B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 sz="1800"/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 sz="1800"/>
        </a:p>
      </dgm:t>
    </dgm:pt>
    <dgm:pt modelId="{531F76BB-DA52-42DC-8E1D-EAE9722FD3F1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 sz="1800"/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 sz="1800"/>
        </a:p>
      </dgm:t>
    </dgm:pt>
    <dgm:pt modelId="{ECC4F427-E545-43AC-A59D-F29E44ED15D7}">
      <dgm:prSet phldrT="[Text]" custT="1"/>
      <dgm:spPr>
        <a:solidFill>
          <a:srgbClr val="6C587C"/>
        </a:solidFill>
      </dgm:spPr>
      <dgm:t>
        <a:bodyPr/>
        <a:lstStyle/>
        <a:p>
          <a:r>
            <a:rPr lang="en-GB" sz="1800" dirty="0"/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 sz="1800"/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 sz="1800"/>
        </a:p>
      </dgm:t>
    </dgm:pt>
    <dgm:pt modelId="{5D8CFE50-B61D-43DD-80BA-AE36A164F353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 sz="1800"/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 sz="1800"/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xfrm>
          <a:off x="2800" y="0"/>
          <a:ext cx="2492283" cy="617879"/>
        </a:xfrm>
        <a:prstGeom prst="chevron">
          <a:avLst/>
        </a:prstGeom>
      </dgm:spPr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>
        <a:xfrm>
          <a:off x="2245855" y="0"/>
          <a:ext cx="2492283" cy="617879"/>
        </a:xfrm>
        <a:prstGeom prst="chevron">
          <a:avLst/>
        </a:prstGeom>
      </dgm:spPr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>
        <a:xfrm>
          <a:off x="4488910" y="0"/>
          <a:ext cx="2492283" cy="617879"/>
        </a:xfrm>
        <a:prstGeom prst="chevron">
          <a:avLst/>
        </a:prstGeom>
      </dgm:spPr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84DAFC6A-7AD9-415D-A2B8-1BAA1942673B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531F76BB-DA52-42DC-8E1D-EAE9722FD3F1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ECC4F427-E545-43AC-A59D-F29E44ED15D7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5D8CFE50-B61D-43DD-80BA-AE36A164F353}">
      <dgm:prSet phldrT="[Text]" custT="1"/>
      <dgm:spPr>
        <a:solidFill>
          <a:srgbClr val="384049"/>
        </a:solidFill>
      </dgm:spPr>
      <dgm:t>
        <a:bodyPr/>
        <a:lstStyle/>
        <a:p>
          <a:r>
            <a:rPr lang="en-GB" sz="1800" dirty="0">
              <a:latin typeface="+mn-lt"/>
            </a:rPr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xfrm>
          <a:off x="2800" y="363403"/>
          <a:ext cx="2492283" cy="996913"/>
        </a:xfrm>
        <a:prstGeom prst="chevron">
          <a:avLst/>
        </a:prstGeom>
      </dgm:spPr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>
        <a:xfrm>
          <a:off x="2245855" y="363403"/>
          <a:ext cx="2492283" cy="996913"/>
        </a:xfrm>
        <a:prstGeom prst="chevron">
          <a:avLst/>
        </a:prstGeom>
      </dgm:spPr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>
        <a:xfrm>
          <a:off x="4488910" y="363403"/>
          <a:ext cx="2492283" cy="996913"/>
        </a:xfrm>
        <a:prstGeom prst="chevron">
          <a:avLst/>
        </a:prstGeom>
      </dgm:spPr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>
        <a:xfrm>
          <a:off x="6731965" y="363403"/>
          <a:ext cx="2492283" cy="996913"/>
        </a:xfrm>
        <a:prstGeom prst="chevron">
          <a:avLst/>
        </a:prstGeom>
      </dgm:spPr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 sz="1800"/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 sz="1800"/>
        </a:p>
      </dgm:t>
    </dgm:pt>
    <dgm:pt modelId="{84DAFC6A-7AD9-415D-A2B8-1BAA1942673B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 sz="1800"/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 sz="1800"/>
        </a:p>
      </dgm:t>
    </dgm:pt>
    <dgm:pt modelId="{531F76BB-DA52-42DC-8E1D-EAE9722FD3F1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 sz="1800"/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 sz="1800"/>
        </a:p>
      </dgm:t>
    </dgm:pt>
    <dgm:pt modelId="{ECC4F427-E545-43AC-A59D-F29E44ED15D7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 sz="1800"/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 sz="1800"/>
        </a:p>
      </dgm:t>
    </dgm:pt>
    <dgm:pt modelId="{5D8CFE50-B61D-43DD-80BA-AE36A164F353}">
      <dgm:prSet phldrT="[Text]" custT="1"/>
      <dgm:spPr>
        <a:solidFill>
          <a:srgbClr val="384049"/>
        </a:solidFill>
      </dgm:spPr>
      <dgm:t>
        <a:bodyPr/>
        <a:lstStyle/>
        <a:p>
          <a:r>
            <a:rPr lang="en-GB" sz="1800" dirty="0"/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 sz="1800"/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 sz="1800"/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xfrm>
          <a:off x="2800" y="0"/>
          <a:ext cx="2492283" cy="617879"/>
        </a:xfrm>
        <a:prstGeom prst="chevron">
          <a:avLst/>
        </a:prstGeom>
      </dgm:spPr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>
        <a:xfrm>
          <a:off x="2245855" y="0"/>
          <a:ext cx="2492283" cy="617879"/>
        </a:xfrm>
        <a:prstGeom prst="chevron">
          <a:avLst/>
        </a:prstGeom>
      </dgm:spPr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>
        <a:xfrm>
          <a:off x="4488910" y="0"/>
          <a:ext cx="2492283" cy="617879"/>
        </a:xfrm>
        <a:prstGeom prst="chevron">
          <a:avLst/>
        </a:prstGeom>
      </dgm:spPr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>
        <a:xfrm>
          <a:off x="6731965" y="0"/>
          <a:ext cx="2492283" cy="617879"/>
        </a:xfrm>
        <a:prstGeom prst="chevron">
          <a:avLst/>
        </a:prstGeom>
      </dgm:spPr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/>
      <dgm:spPr>
        <a:solidFill>
          <a:srgbClr val="EAC036"/>
        </a:solidFill>
      </dgm:spPr>
      <dgm:t>
        <a:bodyPr/>
        <a:lstStyle/>
        <a:p>
          <a:r>
            <a:rPr lang="en-GB" dirty="0"/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/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/>
        </a:p>
      </dgm:t>
    </dgm:pt>
    <dgm:pt modelId="{84DAFC6A-7AD9-415D-A2B8-1BAA1942673B}">
      <dgm:prSet phldrT="[Text]"/>
      <dgm:spPr>
        <a:solidFill>
          <a:srgbClr val="CE673B"/>
        </a:solidFill>
      </dgm:spPr>
      <dgm:t>
        <a:bodyPr/>
        <a:lstStyle/>
        <a:p>
          <a:r>
            <a:rPr lang="en-GB" dirty="0"/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/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/>
        </a:p>
      </dgm:t>
    </dgm:pt>
    <dgm:pt modelId="{531F76BB-DA52-42DC-8E1D-EAE9722FD3F1}">
      <dgm:prSet phldrT="[Text]"/>
      <dgm:spPr>
        <a:solidFill>
          <a:srgbClr val="6A9CA1"/>
        </a:solidFill>
      </dgm:spPr>
      <dgm:t>
        <a:bodyPr/>
        <a:lstStyle/>
        <a:p>
          <a:r>
            <a:rPr lang="en-GB" dirty="0"/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/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/>
        </a:p>
      </dgm:t>
    </dgm:pt>
    <dgm:pt modelId="{ECC4F427-E545-43AC-A59D-F29E44ED15D7}">
      <dgm:prSet phldrT="[Text]"/>
      <dgm:spPr>
        <a:solidFill>
          <a:srgbClr val="6C587C"/>
        </a:solidFill>
      </dgm:spPr>
      <dgm:t>
        <a:bodyPr/>
        <a:lstStyle/>
        <a:p>
          <a:r>
            <a:rPr lang="en-GB" dirty="0"/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/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/>
        </a:p>
      </dgm:t>
    </dgm:pt>
    <dgm:pt modelId="{5D8CFE50-B61D-43DD-80BA-AE36A164F353}">
      <dgm:prSet phldrT="[Text]"/>
      <dgm:spPr/>
      <dgm:t>
        <a:bodyPr/>
        <a:lstStyle/>
        <a:p>
          <a:r>
            <a:rPr lang="en-GB" dirty="0"/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/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/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 custT="1"/>
      <dgm:spPr>
        <a:solidFill>
          <a:srgbClr val="EAC036"/>
        </a:solidFill>
      </dgm:spPr>
      <dgm:t>
        <a:bodyPr/>
        <a:lstStyle/>
        <a:p>
          <a:r>
            <a:rPr lang="en-GB" sz="1800" dirty="0"/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 sz="1800"/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 sz="1800"/>
        </a:p>
      </dgm:t>
    </dgm:pt>
    <dgm:pt modelId="{84DAFC6A-7AD9-415D-A2B8-1BAA1942673B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 sz="1800"/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 sz="1800"/>
        </a:p>
      </dgm:t>
    </dgm:pt>
    <dgm:pt modelId="{531F76BB-DA52-42DC-8E1D-EAE9722FD3F1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 sz="1800"/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 sz="1800"/>
        </a:p>
      </dgm:t>
    </dgm:pt>
    <dgm:pt modelId="{ECC4F427-E545-43AC-A59D-F29E44ED15D7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 sz="1800"/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 sz="1800"/>
        </a:p>
      </dgm:t>
    </dgm:pt>
    <dgm:pt modelId="{5D8CFE50-B61D-43DD-80BA-AE36A164F353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 sz="1800"/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 sz="1800"/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 custT="1"/>
      <dgm:spPr>
        <a:solidFill>
          <a:srgbClr val="EAC036"/>
        </a:solidFill>
      </dgm:spPr>
      <dgm:t>
        <a:bodyPr/>
        <a:lstStyle/>
        <a:p>
          <a:r>
            <a:rPr lang="en-GB" sz="1800" dirty="0"/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 sz="1800"/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 sz="1800"/>
        </a:p>
      </dgm:t>
    </dgm:pt>
    <dgm:pt modelId="{84DAFC6A-7AD9-415D-A2B8-1BAA1942673B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 sz="1800"/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 sz="1800"/>
        </a:p>
      </dgm:t>
    </dgm:pt>
    <dgm:pt modelId="{531F76BB-DA52-42DC-8E1D-EAE9722FD3F1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 sz="1800"/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 sz="1800"/>
        </a:p>
      </dgm:t>
    </dgm:pt>
    <dgm:pt modelId="{ECC4F427-E545-43AC-A59D-F29E44ED15D7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 sz="1800"/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 sz="1800"/>
        </a:p>
      </dgm:t>
    </dgm:pt>
    <dgm:pt modelId="{5D8CFE50-B61D-43DD-80BA-AE36A164F353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 sz="1800"/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 sz="1800"/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 custT="1"/>
      <dgm:spPr>
        <a:solidFill>
          <a:srgbClr val="EAC036"/>
        </a:solidFill>
      </dgm:spPr>
      <dgm:t>
        <a:bodyPr/>
        <a:lstStyle/>
        <a:p>
          <a:r>
            <a:rPr lang="en-GB" sz="1800" dirty="0"/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 sz="1800"/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 sz="1800"/>
        </a:p>
      </dgm:t>
    </dgm:pt>
    <dgm:pt modelId="{84DAFC6A-7AD9-415D-A2B8-1BAA1942673B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 sz="1800"/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 sz="1800"/>
        </a:p>
      </dgm:t>
    </dgm:pt>
    <dgm:pt modelId="{531F76BB-DA52-42DC-8E1D-EAE9722FD3F1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 sz="1800"/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 sz="1800"/>
        </a:p>
      </dgm:t>
    </dgm:pt>
    <dgm:pt modelId="{ECC4F427-E545-43AC-A59D-F29E44ED15D7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 sz="1800"/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 sz="1800"/>
        </a:p>
      </dgm:t>
    </dgm:pt>
    <dgm:pt modelId="{5D8CFE50-B61D-43DD-80BA-AE36A164F353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 sz="1800"/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 sz="1800"/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 custT="1"/>
      <dgm:spPr>
        <a:solidFill>
          <a:srgbClr val="EAC036"/>
        </a:solidFill>
      </dgm:spPr>
      <dgm:t>
        <a:bodyPr/>
        <a:lstStyle/>
        <a:p>
          <a:r>
            <a:rPr lang="en-GB" sz="1800" dirty="0"/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 sz="1800"/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 sz="1800"/>
        </a:p>
      </dgm:t>
    </dgm:pt>
    <dgm:pt modelId="{84DAFC6A-7AD9-415D-A2B8-1BAA1942673B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 sz="1800"/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 sz="1800"/>
        </a:p>
      </dgm:t>
    </dgm:pt>
    <dgm:pt modelId="{531F76BB-DA52-42DC-8E1D-EAE9722FD3F1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 sz="1800"/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 sz="1800"/>
        </a:p>
      </dgm:t>
    </dgm:pt>
    <dgm:pt modelId="{ECC4F427-E545-43AC-A59D-F29E44ED15D7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 sz="1800"/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 sz="1800"/>
        </a:p>
      </dgm:t>
    </dgm:pt>
    <dgm:pt modelId="{5D8CFE50-B61D-43DD-80BA-AE36A164F353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 sz="1800"/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 sz="1800"/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84DAFC6A-7AD9-415D-A2B8-1BAA1942673B}">
      <dgm:prSet phldrT="[Text]" custT="1"/>
      <dgm:spPr>
        <a:solidFill>
          <a:srgbClr val="CE673B"/>
        </a:solidFill>
      </dgm:spPr>
      <dgm:t>
        <a:bodyPr/>
        <a:lstStyle/>
        <a:p>
          <a:r>
            <a:rPr lang="en-GB" sz="1800" dirty="0">
              <a:latin typeface="+mn-lt"/>
            </a:rPr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531F76BB-DA52-42DC-8E1D-EAE9722FD3F1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>
              <a:latin typeface="+mn-lt"/>
            </a:rPr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ECC4F427-E545-43AC-A59D-F29E44ED15D7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>
              <a:latin typeface="+mn-lt"/>
            </a:rPr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5D8CFE50-B61D-43DD-80BA-AE36A164F353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>
              <a:latin typeface="+mn-lt"/>
            </a:rPr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xfrm>
          <a:off x="2800" y="363403"/>
          <a:ext cx="2492283" cy="996913"/>
        </a:xfrm>
        <a:prstGeom prst="chevron">
          <a:avLst/>
        </a:prstGeom>
      </dgm:spPr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 sz="1800"/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 sz="1800"/>
        </a:p>
      </dgm:t>
    </dgm:pt>
    <dgm:pt modelId="{84DAFC6A-7AD9-415D-A2B8-1BAA1942673B}">
      <dgm:prSet phldrT="[Text]" custT="1"/>
      <dgm:spPr>
        <a:solidFill>
          <a:srgbClr val="CE673B"/>
        </a:solidFill>
      </dgm:spPr>
      <dgm:t>
        <a:bodyPr/>
        <a:lstStyle/>
        <a:p>
          <a:r>
            <a:rPr lang="en-GB" sz="1800" dirty="0"/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 sz="1800"/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 sz="1800"/>
        </a:p>
      </dgm:t>
    </dgm:pt>
    <dgm:pt modelId="{531F76BB-DA52-42DC-8E1D-EAE9722FD3F1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 sz="1800"/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 sz="1800"/>
        </a:p>
      </dgm:t>
    </dgm:pt>
    <dgm:pt modelId="{ECC4F427-E545-43AC-A59D-F29E44ED15D7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 sz="1800"/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 sz="1800"/>
        </a:p>
      </dgm:t>
    </dgm:pt>
    <dgm:pt modelId="{5D8CFE50-B61D-43DD-80BA-AE36A164F353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 sz="1800"/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 sz="1800"/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xfrm>
          <a:off x="2800" y="0"/>
          <a:ext cx="2492283" cy="617879"/>
        </a:xfrm>
        <a:prstGeom prst="chevron">
          <a:avLst/>
        </a:prstGeom>
      </dgm:spPr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84DAFC6A-7AD9-415D-A2B8-1BAA1942673B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531F76BB-DA52-42DC-8E1D-EAE9722FD3F1}">
      <dgm:prSet phldrT="[Text]" custT="1"/>
      <dgm:spPr>
        <a:solidFill>
          <a:srgbClr val="6A9CA1"/>
        </a:solidFill>
      </dgm:spPr>
      <dgm:t>
        <a:bodyPr/>
        <a:lstStyle/>
        <a:p>
          <a:r>
            <a:rPr lang="en-GB" sz="1800" dirty="0">
              <a:latin typeface="+mn-lt"/>
            </a:rPr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ECC4F427-E545-43AC-A59D-F29E44ED15D7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>
              <a:latin typeface="+mn-lt"/>
            </a:rPr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5D8CFE50-B61D-43DD-80BA-AE36A164F353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>
              <a:latin typeface="+mn-lt"/>
            </a:rPr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xfrm>
          <a:off x="2800" y="363403"/>
          <a:ext cx="2492283" cy="996913"/>
        </a:xfrm>
        <a:prstGeom prst="chevron">
          <a:avLst/>
        </a:prstGeom>
      </dgm:spPr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>
        <a:xfrm>
          <a:off x="2245855" y="363403"/>
          <a:ext cx="2492283" cy="996913"/>
        </a:xfrm>
        <a:prstGeom prst="chevron">
          <a:avLst/>
        </a:prstGeom>
      </dgm:spPr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 sz="1800"/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 sz="1800"/>
        </a:p>
      </dgm:t>
    </dgm:pt>
    <dgm:pt modelId="{84DAFC6A-7AD9-415D-A2B8-1BAA1942673B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 sz="1800"/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 sz="1800"/>
        </a:p>
      </dgm:t>
    </dgm:pt>
    <dgm:pt modelId="{531F76BB-DA52-42DC-8E1D-EAE9722FD3F1}">
      <dgm:prSet phldrT="[Text]" custT="1"/>
      <dgm:spPr>
        <a:solidFill>
          <a:srgbClr val="6A9CA1"/>
        </a:solidFill>
      </dgm:spPr>
      <dgm:t>
        <a:bodyPr/>
        <a:lstStyle/>
        <a:p>
          <a:r>
            <a:rPr lang="en-GB" sz="1800" dirty="0"/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 sz="1800"/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 sz="1800"/>
        </a:p>
      </dgm:t>
    </dgm:pt>
    <dgm:pt modelId="{ECC4F427-E545-43AC-A59D-F29E44ED15D7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 sz="1800"/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 sz="1800"/>
        </a:p>
      </dgm:t>
    </dgm:pt>
    <dgm:pt modelId="{5D8CFE50-B61D-43DD-80BA-AE36A164F353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 sz="1800"/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 sz="1800"/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xfrm>
          <a:off x="2800" y="0"/>
          <a:ext cx="2492283" cy="617879"/>
        </a:xfrm>
        <a:prstGeom prst="chevron">
          <a:avLst/>
        </a:prstGeom>
      </dgm:spPr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>
        <a:xfrm>
          <a:off x="2245855" y="0"/>
          <a:ext cx="2492283" cy="617879"/>
        </a:xfrm>
        <a:prstGeom prst="chevron">
          <a:avLst/>
        </a:prstGeom>
      </dgm:spPr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 sz="1800"/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 sz="1800"/>
        </a:p>
      </dgm:t>
    </dgm:pt>
    <dgm:pt modelId="{84DAFC6A-7AD9-415D-A2B8-1BAA1942673B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 sz="1800"/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 sz="1800"/>
        </a:p>
      </dgm:t>
    </dgm:pt>
    <dgm:pt modelId="{531F76BB-DA52-42DC-8E1D-EAE9722FD3F1}">
      <dgm:prSet phldrT="[Text]" custT="1"/>
      <dgm:spPr>
        <a:solidFill>
          <a:srgbClr val="6A9CA1"/>
        </a:solidFill>
      </dgm:spPr>
      <dgm:t>
        <a:bodyPr/>
        <a:lstStyle/>
        <a:p>
          <a:r>
            <a:rPr lang="en-GB" sz="1800" dirty="0"/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 sz="1800"/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 sz="1800"/>
        </a:p>
      </dgm:t>
    </dgm:pt>
    <dgm:pt modelId="{ECC4F427-E545-43AC-A59D-F29E44ED15D7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 sz="1800"/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 sz="1800"/>
        </a:p>
      </dgm:t>
    </dgm:pt>
    <dgm:pt modelId="{5D8CFE50-B61D-43DD-80BA-AE36A164F353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/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 sz="1800"/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 sz="1800"/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xfrm>
          <a:off x="2800" y="0"/>
          <a:ext cx="2492283" cy="617879"/>
        </a:xfrm>
        <a:prstGeom prst="chevron">
          <a:avLst/>
        </a:prstGeom>
      </dgm:spPr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>
        <a:xfrm>
          <a:off x="2245855" y="0"/>
          <a:ext cx="2492283" cy="617879"/>
        </a:xfrm>
        <a:prstGeom prst="chevron">
          <a:avLst/>
        </a:prstGeom>
      </dgm:spPr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84DAFC6A-7AD9-415D-A2B8-1BAA1942673B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tidying and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531F76BB-DA52-42DC-8E1D-EAE9722FD3F1}">
      <dgm:prSet phldrT="[Text]" custT="1"/>
      <dgm:spPr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72009" tIns="24003" rIns="24003" bIns="24003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ECC4F427-E545-43AC-A59D-F29E44ED15D7}">
      <dgm:prSet phldrT="[Text]" custT="1"/>
      <dgm:spPr>
        <a:solidFill>
          <a:srgbClr val="6C587C"/>
        </a:solidFill>
      </dgm:spPr>
      <dgm:t>
        <a:bodyPr/>
        <a:lstStyle/>
        <a:p>
          <a:r>
            <a:rPr lang="en-GB" sz="1800" dirty="0">
              <a:latin typeface="+mn-lt"/>
            </a:rPr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5D8CFE50-B61D-43DD-80BA-AE36A164F353}">
      <dgm:prSet phldrT="[Text]" custT="1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GB" sz="1800" dirty="0">
              <a:latin typeface="+mn-lt"/>
            </a:rPr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 sz="1800">
            <a:latin typeface="+mn-lt"/>
          </a:endParaRPr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>
        <a:xfrm>
          <a:off x="2800" y="363403"/>
          <a:ext cx="2492283" cy="996913"/>
        </a:xfrm>
        <a:prstGeom prst="chevron">
          <a:avLst/>
        </a:prstGeom>
      </dgm:spPr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>
        <a:xfrm>
          <a:off x="2245855" y="363403"/>
          <a:ext cx="2492283" cy="996913"/>
        </a:xfrm>
        <a:prstGeom prst="chevron">
          <a:avLst/>
        </a:prstGeom>
      </dgm:spPr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>
        <a:xfrm>
          <a:off x="4488910" y="363403"/>
          <a:ext cx="2492283" cy="996913"/>
        </a:xfrm>
        <a:prstGeom prst="chevron">
          <a:avLst/>
        </a:prstGeom>
      </dgm:spPr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1010292"/>
          <a:ext cx="2492283" cy="996913"/>
        </a:xfrm>
        <a:prstGeom prst="chevron">
          <a:avLst/>
        </a:prstGeom>
        <a:solidFill>
          <a:srgbClr val="EAC03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understanding</a:t>
          </a:r>
        </a:p>
      </dsp:txBody>
      <dsp:txXfrm>
        <a:off x="501257" y="1010292"/>
        <a:ext cx="1495370" cy="996913"/>
      </dsp:txXfrm>
    </dsp:sp>
    <dsp:sp modelId="{57D8BC79-8A14-4784-A9BC-79222363F349}">
      <dsp:nvSpPr>
        <dsp:cNvPr id="0" name=""/>
        <dsp:cNvSpPr/>
      </dsp:nvSpPr>
      <dsp:spPr>
        <a:xfrm>
          <a:off x="2245855" y="1010292"/>
          <a:ext cx="2492283" cy="996913"/>
        </a:xfrm>
        <a:prstGeom prst="chevron">
          <a:avLst/>
        </a:prstGeom>
        <a:solidFill>
          <a:srgbClr val="CE67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tidying and cleansing</a:t>
          </a:r>
        </a:p>
      </dsp:txBody>
      <dsp:txXfrm>
        <a:off x="2744312" y="1010292"/>
        <a:ext cx="1495370" cy="996913"/>
      </dsp:txXfrm>
    </dsp:sp>
    <dsp:sp modelId="{91728D26-AAEE-4B2A-9B2D-4C263630075E}">
      <dsp:nvSpPr>
        <dsp:cNvPr id="0" name=""/>
        <dsp:cNvSpPr/>
      </dsp:nvSpPr>
      <dsp:spPr>
        <a:xfrm>
          <a:off x="4488910" y="1010292"/>
          <a:ext cx="2492283" cy="996913"/>
        </a:xfrm>
        <a:prstGeom prst="chevron">
          <a:avLst/>
        </a:prstGeom>
        <a:solidFill>
          <a:srgbClr val="6A9CA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manipulation</a:t>
          </a:r>
        </a:p>
      </dsp:txBody>
      <dsp:txXfrm>
        <a:off x="4987367" y="1010292"/>
        <a:ext cx="1495370" cy="996913"/>
      </dsp:txXfrm>
    </dsp:sp>
    <dsp:sp modelId="{C332B943-0E1C-4214-B5EB-8F9751C4F8FB}">
      <dsp:nvSpPr>
        <dsp:cNvPr id="0" name=""/>
        <dsp:cNvSpPr/>
      </dsp:nvSpPr>
      <dsp:spPr>
        <a:xfrm>
          <a:off x="6731965" y="1010292"/>
          <a:ext cx="2492283" cy="996913"/>
        </a:xfrm>
        <a:prstGeom prst="chevron">
          <a:avLst/>
        </a:prstGeom>
        <a:solidFill>
          <a:srgbClr val="6C587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Identifying patterns</a:t>
          </a:r>
        </a:p>
      </dsp:txBody>
      <dsp:txXfrm>
        <a:off x="7230422" y="1010292"/>
        <a:ext cx="1495370" cy="996913"/>
      </dsp:txXfrm>
    </dsp:sp>
    <dsp:sp modelId="{D30C58E7-7E93-4A65-BCDC-CCF0C6DA706A}">
      <dsp:nvSpPr>
        <dsp:cNvPr id="0" name=""/>
        <dsp:cNvSpPr/>
      </dsp:nvSpPr>
      <dsp:spPr>
        <a:xfrm>
          <a:off x="8975021" y="1010292"/>
          <a:ext cx="2492283" cy="9969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Extracting insights</a:t>
          </a:r>
        </a:p>
      </dsp:txBody>
      <dsp:txXfrm>
        <a:off x="9473478" y="1010292"/>
        <a:ext cx="1495370" cy="9969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understanding</a:t>
          </a:r>
        </a:p>
      </dsp:txBody>
      <dsp:txXfrm>
        <a:off x="311740" y="0"/>
        <a:ext cx="1874404" cy="617879"/>
      </dsp:txXfrm>
    </dsp:sp>
    <dsp:sp modelId="{57D8BC79-8A14-4784-A9BC-79222363F349}">
      <dsp:nvSpPr>
        <dsp:cNvPr id="0" name=""/>
        <dsp:cNvSpPr/>
      </dsp:nvSpPr>
      <dsp:spPr>
        <a:xfrm>
          <a:off x="2245855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tidying and cleansing</a:t>
          </a:r>
        </a:p>
      </dsp:txBody>
      <dsp:txXfrm>
        <a:off x="2554795" y="0"/>
        <a:ext cx="1874404" cy="617879"/>
      </dsp:txXfrm>
    </dsp:sp>
    <dsp:sp modelId="{91728D26-AAEE-4B2A-9B2D-4C263630075E}">
      <dsp:nvSpPr>
        <dsp:cNvPr id="0" name=""/>
        <dsp:cNvSpPr/>
      </dsp:nvSpPr>
      <dsp:spPr>
        <a:xfrm>
          <a:off x="4488910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manipulation</a:t>
          </a:r>
        </a:p>
      </dsp:txBody>
      <dsp:txXfrm>
        <a:off x="4797850" y="0"/>
        <a:ext cx="1874404" cy="617879"/>
      </dsp:txXfrm>
    </dsp:sp>
    <dsp:sp modelId="{C332B943-0E1C-4214-B5EB-8F9751C4F8FB}">
      <dsp:nvSpPr>
        <dsp:cNvPr id="0" name=""/>
        <dsp:cNvSpPr/>
      </dsp:nvSpPr>
      <dsp:spPr>
        <a:xfrm>
          <a:off x="6731965" y="0"/>
          <a:ext cx="2492283" cy="617879"/>
        </a:xfrm>
        <a:prstGeom prst="chevron">
          <a:avLst/>
        </a:prstGeom>
        <a:solidFill>
          <a:srgbClr val="6C587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Identifying patterns</a:t>
          </a:r>
        </a:p>
      </dsp:txBody>
      <dsp:txXfrm>
        <a:off x="7040905" y="0"/>
        <a:ext cx="1874404" cy="617879"/>
      </dsp:txXfrm>
    </dsp:sp>
    <dsp:sp modelId="{D30C58E7-7E93-4A65-BCDC-CCF0C6DA706A}">
      <dsp:nvSpPr>
        <dsp:cNvPr id="0" name=""/>
        <dsp:cNvSpPr/>
      </dsp:nvSpPr>
      <dsp:spPr>
        <a:xfrm>
          <a:off x="8975021" y="0"/>
          <a:ext cx="2492283" cy="617879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Extracting insights</a:t>
          </a:r>
        </a:p>
      </dsp:txBody>
      <dsp:txXfrm>
        <a:off x="9283961" y="0"/>
        <a:ext cx="1874404" cy="61787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363403"/>
          <a:ext cx="2492283" cy="996913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understanding</a:t>
          </a:r>
        </a:p>
      </dsp:txBody>
      <dsp:txXfrm>
        <a:off x="501257" y="363403"/>
        <a:ext cx="1495370" cy="996913"/>
      </dsp:txXfrm>
    </dsp:sp>
    <dsp:sp modelId="{57D8BC79-8A14-4784-A9BC-79222363F349}">
      <dsp:nvSpPr>
        <dsp:cNvPr id="0" name=""/>
        <dsp:cNvSpPr/>
      </dsp:nvSpPr>
      <dsp:spPr>
        <a:xfrm>
          <a:off x="2245855" y="363403"/>
          <a:ext cx="2492283" cy="996913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tidying and cleansing</a:t>
          </a:r>
        </a:p>
      </dsp:txBody>
      <dsp:txXfrm>
        <a:off x="2744312" y="363403"/>
        <a:ext cx="1495370" cy="996913"/>
      </dsp:txXfrm>
    </dsp:sp>
    <dsp:sp modelId="{91728D26-AAEE-4B2A-9B2D-4C263630075E}">
      <dsp:nvSpPr>
        <dsp:cNvPr id="0" name=""/>
        <dsp:cNvSpPr/>
      </dsp:nvSpPr>
      <dsp:spPr>
        <a:xfrm>
          <a:off x="4488910" y="363403"/>
          <a:ext cx="2492283" cy="996913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manipulation</a:t>
          </a:r>
        </a:p>
      </dsp:txBody>
      <dsp:txXfrm>
        <a:off x="4987367" y="363403"/>
        <a:ext cx="1495370" cy="996913"/>
      </dsp:txXfrm>
    </dsp:sp>
    <dsp:sp modelId="{C332B943-0E1C-4214-B5EB-8F9751C4F8FB}">
      <dsp:nvSpPr>
        <dsp:cNvPr id="0" name=""/>
        <dsp:cNvSpPr/>
      </dsp:nvSpPr>
      <dsp:spPr>
        <a:xfrm>
          <a:off x="6731965" y="363403"/>
          <a:ext cx="2492283" cy="996913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Identifying patterns</a:t>
          </a:r>
        </a:p>
      </dsp:txBody>
      <dsp:txXfrm>
        <a:off x="7230422" y="363403"/>
        <a:ext cx="1495370" cy="996913"/>
      </dsp:txXfrm>
    </dsp:sp>
    <dsp:sp modelId="{D30C58E7-7E93-4A65-BCDC-CCF0C6DA706A}">
      <dsp:nvSpPr>
        <dsp:cNvPr id="0" name=""/>
        <dsp:cNvSpPr/>
      </dsp:nvSpPr>
      <dsp:spPr>
        <a:xfrm>
          <a:off x="8975021" y="363403"/>
          <a:ext cx="2492283" cy="996913"/>
        </a:xfrm>
        <a:prstGeom prst="chevron">
          <a:avLst/>
        </a:prstGeom>
        <a:solidFill>
          <a:srgbClr val="3840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Extracting insights</a:t>
          </a:r>
        </a:p>
      </dsp:txBody>
      <dsp:txXfrm>
        <a:off x="9473478" y="363403"/>
        <a:ext cx="1495370" cy="99691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understanding</a:t>
          </a:r>
        </a:p>
      </dsp:txBody>
      <dsp:txXfrm>
        <a:off x="311740" y="0"/>
        <a:ext cx="1874404" cy="617879"/>
      </dsp:txXfrm>
    </dsp:sp>
    <dsp:sp modelId="{57D8BC79-8A14-4784-A9BC-79222363F349}">
      <dsp:nvSpPr>
        <dsp:cNvPr id="0" name=""/>
        <dsp:cNvSpPr/>
      </dsp:nvSpPr>
      <dsp:spPr>
        <a:xfrm>
          <a:off x="2245855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tidying and cleansing</a:t>
          </a:r>
        </a:p>
      </dsp:txBody>
      <dsp:txXfrm>
        <a:off x="2554795" y="0"/>
        <a:ext cx="1874404" cy="617879"/>
      </dsp:txXfrm>
    </dsp:sp>
    <dsp:sp modelId="{91728D26-AAEE-4B2A-9B2D-4C263630075E}">
      <dsp:nvSpPr>
        <dsp:cNvPr id="0" name=""/>
        <dsp:cNvSpPr/>
      </dsp:nvSpPr>
      <dsp:spPr>
        <a:xfrm>
          <a:off x="4488910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manipulation</a:t>
          </a:r>
        </a:p>
      </dsp:txBody>
      <dsp:txXfrm>
        <a:off x="4797850" y="0"/>
        <a:ext cx="1874404" cy="617879"/>
      </dsp:txXfrm>
    </dsp:sp>
    <dsp:sp modelId="{C332B943-0E1C-4214-B5EB-8F9751C4F8FB}">
      <dsp:nvSpPr>
        <dsp:cNvPr id="0" name=""/>
        <dsp:cNvSpPr/>
      </dsp:nvSpPr>
      <dsp:spPr>
        <a:xfrm>
          <a:off x="6731965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Identifying patterns</a:t>
          </a:r>
        </a:p>
      </dsp:txBody>
      <dsp:txXfrm>
        <a:off x="7040905" y="0"/>
        <a:ext cx="1874404" cy="617879"/>
      </dsp:txXfrm>
    </dsp:sp>
    <dsp:sp modelId="{D30C58E7-7E93-4A65-BCDC-CCF0C6DA706A}">
      <dsp:nvSpPr>
        <dsp:cNvPr id="0" name=""/>
        <dsp:cNvSpPr/>
      </dsp:nvSpPr>
      <dsp:spPr>
        <a:xfrm>
          <a:off x="8975021" y="0"/>
          <a:ext cx="2492283" cy="617879"/>
        </a:xfrm>
        <a:prstGeom prst="chevron">
          <a:avLst/>
        </a:prstGeom>
        <a:solidFill>
          <a:srgbClr val="3840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Extracting insights</a:t>
          </a:r>
        </a:p>
      </dsp:txBody>
      <dsp:txXfrm>
        <a:off x="9283961" y="0"/>
        <a:ext cx="1874404" cy="61787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976" y="0"/>
          <a:ext cx="2649140" cy="612843"/>
        </a:xfrm>
        <a:prstGeom prst="chevron">
          <a:avLst/>
        </a:prstGeom>
        <a:solidFill>
          <a:srgbClr val="EAC03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Data understanding</a:t>
          </a:r>
        </a:p>
      </dsp:txBody>
      <dsp:txXfrm>
        <a:off x="309398" y="0"/>
        <a:ext cx="2036297" cy="612843"/>
      </dsp:txXfrm>
    </dsp:sp>
    <dsp:sp modelId="{57D8BC79-8A14-4784-A9BC-79222363F349}">
      <dsp:nvSpPr>
        <dsp:cNvPr id="0" name=""/>
        <dsp:cNvSpPr/>
      </dsp:nvSpPr>
      <dsp:spPr>
        <a:xfrm>
          <a:off x="2387203" y="0"/>
          <a:ext cx="2649140" cy="612843"/>
        </a:xfrm>
        <a:prstGeom prst="chevron">
          <a:avLst/>
        </a:prstGeom>
        <a:solidFill>
          <a:srgbClr val="CE67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Data tidying and cleansing</a:t>
          </a:r>
        </a:p>
      </dsp:txBody>
      <dsp:txXfrm>
        <a:off x="2693625" y="0"/>
        <a:ext cx="2036297" cy="612843"/>
      </dsp:txXfrm>
    </dsp:sp>
    <dsp:sp modelId="{91728D26-AAEE-4B2A-9B2D-4C263630075E}">
      <dsp:nvSpPr>
        <dsp:cNvPr id="0" name=""/>
        <dsp:cNvSpPr/>
      </dsp:nvSpPr>
      <dsp:spPr>
        <a:xfrm>
          <a:off x="4771429" y="0"/>
          <a:ext cx="2649140" cy="612843"/>
        </a:xfrm>
        <a:prstGeom prst="chevron">
          <a:avLst/>
        </a:prstGeom>
        <a:solidFill>
          <a:srgbClr val="6A9CA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Data manipulation</a:t>
          </a:r>
        </a:p>
      </dsp:txBody>
      <dsp:txXfrm>
        <a:off x="5077851" y="0"/>
        <a:ext cx="2036297" cy="612843"/>
      </dsp:txXfrm>
    </dsp:sp>
    <dsp:sp modelId="{C332B943-0E1C-4214-B5EB-8F9751C4F8FB}">
      <dsp:nvSpPr>
        <dsp:cNvPr id="0" name=""/>
        <dsp:cNvSpPr/>
      </dsp:nvSpPr>
      <dsp:spPr>
        <a:xfrm>
          <a:off x="7155656" y="0"/>
          <a:ext cx="2649140" cy="612843"/>
        </a:xfrm>
        <a:prstGeom prst="chevron">
          <a:avLst/>
        </a:prstGeom>
        <a:solidFill>
          <a:srgbClr val="6C587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Identifying patterns</a:t>
          </a:r>
        </a:p>
      </dsp:txBody>
      <dsp:txXfrm>
        <a:off x="7462078" y="0"/>
        <a:ext cx="2036297" cy="612843"/>
      </dsp:txXfrm>
    </dsp:sp>
    <dsp:sp modelId="{D30C58E7-7E93-4A65-BCDC-CCF0C6DA706A}">
      <dsp:nvSpPr>
        <dsp:cNvPr id="0" name=""/>
        <dsp:cNvSpPr/>
      </dsp:nvSpPr>
      <dsp:spPr>
        <a:xfrm>
          <a:off x="9539882" y="0"/>
          <a:ext cx="2649140" cy="6128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Extracting insights</a:t>
          </a:r>
        </a:p>
      </dsp:txBody>
      <dsp:txXfrm>
        <a:off x="9846304" y="0"/>
        <a:ext cx="2036297" cy="61284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0"/>
          <a:ext cx="2492283" cy="573932"/>
        </a:xfrm>
        <a:prstGeom prst="chevron">
          <a:avLst/>
        </a:prstGeom>
        <a:solidFill>
          <a:srgbClr val="EAC03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understanding</a:t>
          </a:r>
        </a:p>
      </dsp:txBody>
      <dsp:txXfrm>
        <a:off x="289766" y="0"/>
        <a:ext cx="1918351" cy="573932"/>
      </dsp:txXfrm>
    </dsp:sp>
    <dsp:sp modelId="{57D8BC79-8A14-4784-A9BC-79222363F349}">
      <dsp:nvSpPr>
        <dsp:cNvPr id="0" name=""/>
        <dsp:cNvSpPr/>
      </dsp:nvSpPr>
      <dsp:spPr>
        <a:xfrm>
          <a:off x="2245855" y="0"/>
          <a:ext cx="2492283" cy="573932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tidying and cleansing</a:t>
          </a:r>
        </a:p>
      </dsp:txBody>
      <dsp:txXfrm>
        <a:off x="2532821" y="0"/>
        <a:ext cx="1918351" cy="573932"/>
      </dsp:txXfrm>
    </dsp:sp>
    <dsp:sp modelId="{91728D26-AAEE-4B2A-9B2D-4C263630075E}">
      <dsp:nvSpPr>
        <dsp:cNvPr id="0" name=""/>
        <dsp:cNvSpPr/>
      </dsp:nvSpPr>
      <dsp:spPr>
        <a:xfrm>
          <a:off x="4488910" y="0"/>
          <a:ext cx="2492283" cy="573932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manipulation</a:t>
          </a:r>
        </a:p>
      </dsp:txBody>
      <dsp:txXfrm>
        <a:off x="4775876" y="0"/>
        <a:ext cx="1918351" cy="573932"/>
      </dsp:txXfrm>
    </dsp:sp>
    <dsp:sp modelId="{C332B943-0E1C-4214-B5EB-8F9751C4F8FB}">
      <dsp:nvSpPr>
        <dsp:cNvPr id="0" name=""/>
        <dsp:cNvSpPr/>
      </dsp:nvSpPr>
      <dsp:spPr>
        <a:xfrm>
          <a:off x="6731965" y="0"/>
          <a:ext cx="2492283" cy="573932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Identifying patterns</a:t>
          </a:r>
        </a:p>
      </dsp:txBody>
      <dsp:txXfrm>
        <a:off x="7018931" y="0"/>
        <a:ext cx="1918351" cy="573932"/>
      </dsp:txXfrm>
    </dsp:sp>
    <dsp:sp modelId="{D30C58E7-7E93-4A65-BCDC-CCF0C6DA706A}">
      <dsp:nvSpPr>
        <dsp:cNvPr id="0" name=""/>
        <dsp:cNvSpPr/>
      </dsp:nvSpPr>
      <dsp:spPr>
        <a:xfrm>
          <a:off x="8975021" y="0"/>
          <a:ext cx="2492283" cy="573932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Extracting insights</a:t>
          </a:r>
        </a:p>
      </dsp:txBody>
      <dsp:txXfrm>
        <a:off x="9261987" y="0"/>
        <a:ext cx="1918351" cy="5739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0"/>
          <a:ext cx="2492283" cy="573932"/>
        </a:xfrm>
        <a:prstGeom prst="chevron">
          <a:avLst/>
        </a:prstGeom>
        <a:solidFill>
          <a:srgbClr val="EAC03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understanding</a:t>
          </a:r>
        </a:p>
      </dsp:txBody>
      <dsp:txXfrm>
        <a:off x="289766" y="0"/>
        <a:ext cx="1918351" cy="573932"/>
      </dsp:txXfrm>
    </dsp:sp>
    <dsp:sp modelId="{57D8BC79-8A14-4784-A9BC-79222363F349}">
      <dsp:nvSpPr>
        <dsp:cNvPr id="0" name=""/>
        <dsp:cNvSpPr/>
      </dsp:nvSpPr>
      <dsp:spPr>
        <a:xfrm>
          <a:off x="2245855" y="0"/>
          <a:ext cx="2492283" cy="573932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tidying and cleansing</a:t>
          </a:r>
        </a:p>
      </dsp:txBody>
      <dsp:txXfrm>
        <a:off x="2532821" y="0"/>
        <a:ext cx="1918351" cy="573932"/>
      </dsp:txXfrm>
    </dsp:sp>
    <dsp:sp modelId="{91728D26-AAEE-4B2A-9B2D-4C263630075E}">
      <dsp:nvSpPr>
        <dsp:cNvPr id="0" name=""/>
        <dsp:cNvSpPr/>
      </dsp:nvSpPr>
      <dsp:spPr>
        <a:xfrm>
          <a:off x="4488910" y="0"/>
          <a:ext cx="2492283" cy="573932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manipulation</a:t>
          </a:r>
        </a:p>
      </dsp:txBody>
      <dsp:txXfrm>
        <a:off x="4775876" y="0"/>
        <a:ext cx="1918351" cy="573932"/>
      </dsp:txXfrm>
    </dsp:sp>
    <dsp:sp modelId="{C332B943-0E1C-4214-B5EB-8F9751C4F8FB}">
      <dsp:nvSpPr>
        <dsp:cNvPr id="0" name=""/>
        <dsp:cNvSpPr/>
      </dsp:nvSpPr>
      <dsp:spPr>
        <a:xfrm>
          <a:off x="6731965" y="0"/>
          <a:ext cx="2492283" cy="573932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Identifying patterns</a:t>
          </a:r>
        </a:p>
      </dsp:txBody>
      <dsp:txXfrm>
        <a:off x="7018931" y="0"/>
        <a:ext cx="1918351" cy="573932"/>
      </dsp:txXfrm>
    </dsp:sp>
    <dsp:sp modelId="{D30C58E7-7E93-4A65-BCDC-CCF0C6DA706A}">
      <dsp:nvSpPr>
        <dsp:cNvPr id="0" name=""/>
        <dsp:cNvSpPr/>
      </dsp:nvSpPr>
      <dsp:spPr>
        <a:xfrm>
          <a:off x="8975021" y="0"/>
          <a:ext cx="2492283" cy="573932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Extracting insights</a:t>
          </a:r>
        </a:p>
      </dsp:txBody>
      <dsp:txXfrm>
        <a:off x="9261987" y="0"/>
        <a:ext cx="1918351" cy="5739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363403"/>
          <a:ext cx="2492283" cy="996913"/>
        </a:xfrm>
        <a:prstGeom prst="chevron">
          <a:avLst/>
        </a:prstGeom>
        <a:solidFill>
          <a:srgbClr val="EAC03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understanding</a:t>
          </a:r>
        </a:p>
      </dsp:txBody>
      <dsp:txXfrm>
        <a:off x="501257" y="363403"/>
        <a:ext cx="1495370" cy="996913"/>
      </dsp:txXfrm>
    </dsp:sp>
    <dsp:sp modelId="{57D8BC79-8A14-4784-A9BC-79222363F349}">
      <dsp:nvSpPr>
        <dsp:cNvPr id="0" name=""/>
        <dsp:cNvSpPr/>
      </dsp:nvSpPr>
      <dsp:spPr>
        <a:xfrm>
          <a:off x="2245855" y="363403"/>
          <a:ext cx="2492283" cy="996913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tidying and cleansing</a:t>
          </a:r>
        </a:p>
      </dsp:txBody>
      <dsp:txXfrm>
        <a:off x="2744312" y="363403"/>
        <a:ext cx="1495370" cy="996913"/>
      </dsp:txXfrm>
    </dsp:sp>
    <dsp:sp modelId="{91728D26-AAEE-4B2A-9B2D-4C263630075E}">
      <dsp:nvSpPr>
        <dsp:cNvPr id="0" name=""/>
        <dsp:cNvSpPr/>
      </dsp:nvSpPr>
      <dsp:spPr>
        <a:xfrm>
          <a:off x="4488910" y="363403"/>
          <a:ext cx="2492283" cy="996913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manipulation</a:t>
          </a:r>
        </a:p>
      </dsp:txBody>
      <dsp:txXfrm>
        <a:off x="4987367" y="363403"/>
        <a:ext cx="1495370" cy="996913"/>
      </dsp:txXfrm>
    </dsp:sp>
    <dsp:sp modelId="{C332B943-0E1C-4214-B5EB-8F9751C4F8FB}">
      <dsp:nvSpPr>
        <dsp:cNvPr id="0" name=""/>
        <dsp:cNvSpPr/>
      </dsp:nvSpPr>
      <dsp:spPr>
        <a:xfrm>
          <a:off x="6731965" y="363403"/>
          <a:ext cx="2492283" cy="996913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Identifying patterns</a:t>
          </a:r>
        </a:p>
      </dsp:txBody>
      <dsp:txXfrm>
        <a:off x="7230422" y="363403"/>
        <a:ext cx="1495370" cy="996913"/>
      </dsp:txXfrm>
    </dsp:sp>
    <dsp:sp modelId="{D30C58E7-7E93-4A65-BCDC-CCF0C6DA706A}">
      <dsp:nvSpPr>
        <dsp:cNvPr id="0" name=""/>
        <dsp:cNvSpPr/>
      </dsp:nvSpPr>
      <dsp:spPr>
        <a:xfrm>
          <a:off x="8975021" y="363403"/>
          <a:ext cx="2492283" cy="996913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Extracting insights</a:t>
          </a:r>
        </a:p>
      </dsp:txBody>
      <dsp:txXfrm>
        <a:off x="9473478" y="363403"/>
        <a:ext cx="1495370" cy="9969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0"/>
          <a:ext cx="2492283" cy="617879"/>
        </a:xfrm>
        <a:prstGeom prst="chevron">
          <a:avLst/>
        </a:prstGeom>
        <a:solidFill>
          <a:srgbClr val="EAC03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understanding</a:t>
          </a:r>
        </a:p>
      </dsp:txBody>
      <dsp:txXfrm>
        <a:off x="311740" y="0"/>
        <a:ext cx="1874404" cy="617879"/>
      </dsp:txXfrm>
    </dsp:sp>
    <dsp:sp modelId="{57D8BC79-8A14-4784-A9BC-79222363F349}">
      <dsp:nvSpPr>
        <dsp:cNvPr id="0" name=""/>
        <dsp:cNvSpPr/>
      </dsp:nvSpPr>
      <dsp:spPr>
        <a:xfrm>
          <a:off x="2245855" y="0"/>
          <a:ext cx="2492283" cy="617879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tidying and cleansing</a:t>
          </a:r>
        </a:p>
      </dsp:txBody>
      <dsp:txXfrm>
        <a:off x="2554795" y="0"/>
        <a:ext cx="1874404" cy="617879"/>
      </dsp:txXfrm>
    </dsp:sp>
    <dsp:sp modelId="{91728D26-AAEE-4B2A-9B2D-4C263630075E}">
      <dsp:nvSpPr>
        <dsp:cNvPr id="0" name=""/>
        <dsp:cNvSpPr/>
      </dsp:nvSpPr>
      <dsp:spPr>
        <a:xfrm>
          <a:off x="4488910" y="0"/>
          <a:ext cx="2492283" cy="617879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manipulation</a:t>
          </a:r>
        </a:p>
      </dsp:txBody>
      <dsp:txXfrm>
        <a:off x="4797850" y="0"/>
        <a:ext cx="1874404" cy="617879"/>
      </dsp:txXfrm>
    </dsp:sp>
    <dsp:sp modelId="{C332B943-0E1C-4214-B5EB-8F9751C4F8FB}">
      <dsp:nvSpPr>
        <dsp:cNvPr id="0" name=""/>
        <dsp:cNvSpPr/>
      </dsp:nvSpPr>
      <dsp:spPr>
        <a:xfrm>
          <a:off x="6731965" y="0"/>
          <a:ext cx="2492283" cy="617879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Identifying patterns</a:t>
          </a:r>
        </a:p>
      </dsp:txBody>
      <dsp:txXfrm>
        <a:off x="7040905" y="0"/>
        <a:ext cx="1874404" cy="617879"/>
      </dsp:txXfrm>
    </dsp:sp>
    <dsp:sp modelId="{D30C58E7-7E93-4A65-BCDC-CCF0C6DA706A}">
      <dsp:nvSpPr>
        <dsp:cNvPr id="0" name=""/>
        <dsp:cNvSpPr/>
      </dsp:nvSpPr>
      <dsp:spPr>
        <a:xfrm>
          <a:off x="8975021" y="0"/>
          <a:ext cx="2492283" cy="617879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Extracting insights</a:t>
          </a:r>
        </a:p>
      </dsp:txBody>
      <dsp:txXfrm>
        <a:off x="9283961" y="0"/>
        <a:ext cx="1874404" cy="6178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363403"/>
          <a:ext cx="2492283" cy="996913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understanding</a:t>
          </a:r>
        </a:p>
      </dsp:txBody>
      <dsp:txXfrm>
        <a:off x="501257" y="363403"/>
        <a:ext cx="1495370" cy="996913"/>
      </dsp:txXfrm>
    </dsp:sp>
    <dsp:sp modelId="{57D8BC79-8A14-4784-A9BC-79222363F349}">
      <dsp:nvSpPr>
        <dsp:cNvPr id="0" name=""/>
        <dsp:cNvSpPr/>
      </dsp:nvSpPr>
      <dsp:spPr>
        <a:xfrm>
          <a:off x="2245855" y="363403"/>
          <a:ext cx="2492283" cy="996913"/>
        </a:xfrm>
        <a:prstGeom prst="chevron">
          <a:avLst/>
        </a:prstGeom>
        <a:solidFill>
          <a:srgbClr val="CE67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Data tidying and cleansing</a:t>
          </a:r>
        </a:p>
      </dsp:txBody>
      <dsp:txXfrm>
        <a:off x="2744312" y="363403"/>
        <a:ext cx="1495370" cy="996913"/>
      </dsp:txXfrm>
    </dsp:sp>
    <dsp:sp modelId="{91728D26-AAEE-4B2A-9B2D-4C263630075E}">
      <dsp:nvSpPr>
        <dsp:cNvPr id="0" name=""/>
        <dsp:cNvSpPr/>
      </dsp:nvSpPr>
      <dsp:spPr>
        <a:xfrm>
          <a:off x="4488910" y="363403"/>
          <a:ext cx="2492283" cy="996913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Data manipulation</a:t>
          </a:r>
        </a:p>
      </dsp:txBody>
      <dsp:txXfrm>
        <a:off x="4987367" y="363403"/>
        <a:ext cx="1495370" cy="996913"/>
      </dsp:txXfrm>
    </dsp:sp>
    <dsp:sp modelId="{C332B943-0E1C-4214-B5EB-8F9751C4F8FB}">
      <dsp:nvSpPr>
        <dsp:cNvPr id="0" name=""/>
        <dsp:cNvSpPr/>
      </dsp:nvSpPr>
      <dsp:spPr>
        <a:xfrm>
          <a:off x="6731965" y="363403"/>
          <a:ext cx="2492283" cy="996913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Identifying patterns</a:t>
          </a:r>
        </a:p>
      </dsp:txBody>
      <dsp:txXfrm>
        <a:off x="7230422" y="363403"/>
        <a:ext cx="1495370" cy="996913"/>
      </dsp:txXfrm>
    </dsp:sp>
    <dsp:sp modelId="{D30C58E7-7E93-4A65-BCDC-CCF0C6DA706A}">
      <dsp:nvSpPr>
        <dsp:cNvPr id="0" name=""/>
        <dsp:cNvSpPr/>
      </dsp:nvSpPr>
      <dsp:spPr>
        <a:xfrm>
          <a:off x="8975021" y="363403"/>
          <a:ext cx="2492283" cy="996913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Extracting insights</a:t>
          </a:r>
        </a:p>
      </dsp:txBody>
      <dsp:txXfrm>
        <a:off x="9473478" y="363403"/>
        <a:ext cx="1495370" cy="9969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understanding</a:t>
          </a:r>
        </a:p>
      </dsp:txBody>
      <dsp:txXfrm>
        <a:off x="311740" y="0"/>
        <a:ext cx="1874404" cy="617879"/>
      </dsp:txXfrm>
    </dsp:sp>
    <dsp:sp modelId="{57D8BC79-8A14-4784-A9BC-79222363F349}">
      <dsp:nvSpPr>
        <dsp:cNvPr id="0" name=""/>
        <dsp:cNvSpPr/>
      </dsp:nvSpPr>
      <dsp:spPr>
        <a:xfrm>
          <a:off x="2245855" y="0"/>
          <a:ext cx="2492283" cy="617879"/>
        </a:xfrm>
        <a:prstGeom prst="chevron">
          <a:avLst/>
        </a:prstGeom>
        <a:solidFill>
          <a:srgbClr val="CE67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tidying and cleansing</a:t>
          </a:r>
        </a:p>
      </dsp:txBody>
      <dsp:txXfrm>
        <a:off x="2554795" y="0"/>
        <a:ext cx="1874404" cy="617879"/>
      </dsp:txXfrm>
    </dsp:sp>
    <dsp:sp modelId="{91728D26-AAEE-4B2A-9B2D-4C263630075E}">
      <dsp:nvSpPr>
        <dsp:cNvPr id="0" name=""/>
        <dsp:cNvSpPr/>
      </dsp:nvSpPr>
      <dsp:spPr>
        <a:xfrm>
          <a:off x="4488910" y="0"/>
          <a:ext cx="2492283" cy="617879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manipulation</a:t>
          </a:r>
        </a:p>
      </dsp:txBody>
      <dsp:txXfrm>
        <a:off x="4797850" y="0"/>
        <a:ext cx="1874404" cy="617879"/>
      </dsp:txXfrm>
    </dsp:sp>
    <dsp:sp modelId="{C332B943-0E1C-4214-B5EB-8F9751C4F8FB}">
      <dsp:nvSpPr>
        <dsp:cNvPr id="0" name=""/>
        <dsp:cNvSpPr/>
      </dsp:nvSpPr>
      <dsp:spPr>
        <a:xfrm>
          <a:off x="6731965" y="0"/>
          <a:ext cx="2492283" cy="617879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Identifying patterns</a:t>
          </a:r>
        </a:p>
      </dsp:txBody>
      <dsp:txXfrm>
        <a:off x="7040905" y="0"/>
        <a:ext cx="1874404" cy="617879"/>
      </dsp:txXfrm>
    </dsp:sp>
    <dsp:sp modelId="{D30C58E7-7E93-4A65-BCDC-CCF0C6DA706A}">
      <dsp:nvSpPr>
        <dsp:cNvPr id="0" name=""/>
        <dsp:cNvSpPr/>
      </dsp:nvSpPr>
      <dsp:spPr>
        <a:xfrm>
          <a:off x="8975021" y="0"/>
          <a:ext cx="2492283" cy="617879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Extracting insights</a:t>
          </a:r>
        </a:p>
      </dsp:txBody>
      <dsp:txXfrm>
        <a:off x="9283961" y="0"/>
        <a:ext cx="1874404" cy="6178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363403"/>
          <a:ext cx="2492283" cy="996913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understanding</a:t>
          </a:r>
        </a:p>
      </dsp:txBody>
      <dsp:txXfrm>
        <a:off x="501257" y="363403"/>
        <a:ext cx="1495370" cy="996913"/>
      </dsp:txXfrm>
    </dsp:sp>
    <dsp:sp modelId="{57D8BC79-8A14-4784-A9BC-79222363F349}">
      <dsp:nvSpPr>
        <dsp:cNvPr id="0" name=""/>
        <dsp:cNvSpPr/>
      </dsp:nvSpPr>
      <dsp:spPr>
        <a:xfrm>
          <a:off x="2245855" y="363403"/>
          <a:ext cx="2492283" cy="996913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tidying and cleansing</a:t>
          </a:r>
        </a:p>
      </dsp:txBody>
      <dsp:txXfrm>
        <a:off x="2744312" y="363403"/>
        <a:ext cx="1495370" cy="996913"/>
      </dsp:txXfrm>
    </dsp:sp>
    <dsp:sp modelId="{91728D26-AAEE-4B2A-9B2D-4C263630075E}">
      <dsp:nvSpPr>
        <dsp:cNvPr id="0" name=""/>
        <dsp:cNvSpPr/>
      </dsp:nvSpPr>
      <dsp:spPr>
        <a:xfrm>
          <a:off x="4488910" y="363403"/>
          <a:ext cx="2492283" cy="996913"/>
        </a:xfrm>
        <a:prstGeom prst="chevron">
          <a:avLst/>
        </a:prstGeom>
        <a:solidFill>
          <a:srgbClr val="6A9CA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Data manipulation</a:t>
          </a:r>
        </a:p>
      </dsp:txBody>
      <dsp:txXfrm>
        <a:off x="4987367" y="363403"/>
        <a:ext cx="1495370" cy="996913"/>
      </dsp:txXfrm>
    </dsp:sp>
    <dsp:sp modelId="{C332B943-0E1C-4214-B5EB-8F9751C4F8FB}">
      <dsp:nvSpPr>
        <dsp:cNvPr id="0" name=""/>
        <dsp:cNvSpPr/>
      </dsp:nvSpPr>
      <dsp:spPr>
        <a:xfrm>
          <a:off x="6731965" y="363403"/>
          <a:ext cx="2492283" cy="996913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Identifying patterns</a:t>
          </a:r>
        </a:p>
      </dsp:txBody>
      <dsp:txXfrm>
        <a:off x="7230422" y="363403"/>
        <a:ext cx="1495370" cy="996913"/>
      </dsp:txXfrm>
    </dsp:sp>
    <dsp:sp modelId="{D30C58E7-7E93-4A65-BCDC-CCF0C6DA706A}">
      <dsp:nvSpPr>
        <dsp:cNvPr id="0" name=""/>
        <dsp:cNvSpPr/>
      </dsp:nvSpPr>
      <dsp:spPr>
        <a:xfrm>
          <a:off x="8975021" y="363403"/>
          <a:ext cx="2492283" cy="996913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Extracting insights</a:t>
          </a:r>
        </a:p>
      </dsp:txBody>
      <dsp:txXfrm>
        <a:off x="9473478" y="363403"/>
        <a:ext cx="1495370" cy="9969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understanding</a:t>
          </a:r>
        </a:p>
      </dsp:txBody>
      <dsp:txXfrm>
        <a:off x="311740" y="0"/>
        <a:ext cx="1874404" cy="617879"/>
      </dsp:txXfrm>
    </dsp:sp>
    <dsp:sp modelId="{57D8BC79-8A14-4784-A9BC-79222363F349}">
      <dsp:nvSpPr>
        <dsp:cNvPr id="0" name=""/>
        <dsp:cNvSpPr/>
      </dsp:nvSpPr>
      <dsp:spPr>
        <a:xfrm>
          <a:off x="2245855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tidying and cleansing</a:t>
          </a:r>
        </a:p>
      </dsp:txBody>
      <dsp:txXfrm>
        <a:off x="2554795" y="0"/>
        <a:ext cx="1874404" cy="617879"/>
      </dsp:txXfrm>
    </dsp:sp>
    <dsp:sp modelId="{91728D26-AAEE-4B2A-9B2D-4C263630075E}">
      <dsp:nvSpPr>
        <dsp:cNvPr id="0" name=""/>
        <dsp:cNvSpPr/>
      </dsp:nvSpPr>
      <dsp:spPr>
        <a:xfrm>
          <a:off x="4488910" y="0"/>
          <a:ext cx="2492283" cy="617879"/>
        </a:xfrm>
        <a:prstGeom prst="chevron">
          <a:avLst/>
        </a:prstGeom>
        <a:solidFill>
          <a:srgbClr val="6A9CA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manipulation</a:t>
          </a:r>
        </a:p>
      </dsp:txBody>
      <dsp:txXfrm>
        <a:off x="4797850" y="0"/>
        <a:ext cx="1874404" cy="617879"/>
      </dsp:txXfrm>
    </dsp:sp>
    <dsp:sp modelId="{C332B943-0E1C-4214-B5EB-8F9751C4F8FB}">
      <dsp:nvSpPr>
        <dsp:cNvPr id="0" name=""/>
        <dsp:cNvSpPr/>
      </dsp:nvSpPr>
      <dsp:spPr>
        <a:xfrm>
          <a:off x="6731965" y="0"/>
          <a:ext cx="2492283" cy="617879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Identifying patterns</a:t>
          </a:r>
        </a:p>
      </dsp:txBody>
      <dsp:txXfrm>
        <a:off x="7040905" y="0"/>
        <a:ext cx="1874404" cy="617879"/>
      </dsp:txXfrm>
    </dsp:sp>
    <dsp:sp modelId="{D30C58E7-7E93-4A65-BCDC-CCF0C6DA706A}">
      <dsp:nvSpPr>
        <dsp:cNvPr id="0" name=""/>
        <dsp:cNvSpPr/>
      </dsp:nvSpPr>
      <dsp:spPr>
        <a:xfrm>
          <a:off x="8975021" y="0"/>
          <a:ext cx="2492283" cy="617879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Extracting insights</a:t>
          </a:r>
        </a:p>
      </dsp:txBody>
      <dsp:txXfrm>
        <a:off x="9283961" y="0"/>
        <a:ext cx="1874404" cy="6178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understanding</a:t>
          </a:r>
        </a:p>
      </dsp:txBody>
      <dsp:txXfrm>
        <a:off x="311740" y="0"/>
        <a:ext cx="1874404" cy="617879"/>
      </dsp:txXfrm>
    </dsp:sp>
    <dsp:sp modelId="{57D8BC79-8A14-4784-A9BC-79222363F349}">
      <dsp:nvSpPr>
        <dsp:cNvPr id="0" name=""/>
        <dsp:cNvSpPr/>
      </dsp:nvSpPr>
      <dsp:spPr>
        <a:xfrm>
          <a:off x="2245855" y="0"/>
          <a:ext cx="2492283" cy="617879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Data tidying and cleansing</a:t>
          </a:r>
        </a:p>
      </dsp:txBody>
      <dsp:txXfrm>
        <a:off x="2554795" y="0"/>
        <a:ext cx="1874404" cy="617879"/>
      </dsp:txXfrm>
    </dsp:sp>
    <dsp:sp modelId="{91728D26-AAEE-4B2A-9B2D-4C263630075E}">
      <dsp:nvSpPr>
        <dsp:cNvPr id="0" name=""/>
        <dsp:cNvSpPr/>
      </dsp:nvSpPr>
      <dsp:spPr>
        <a:xfrm>
          <a:off x="4488910" y="0"/>
          <a:ext cx="2492283" cy="617879"/>
        </a:xfrm>
        <a:prstGeom prst="chevron">
          <a:avLst/>
        </a:prstGeom>
        <a:solidFill>
          <a:srgbClr val="6A9CA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Data manipulation</a:t>
          </a:r>
        </a:p>
      </dsp:txBody>
      <dsp:txXfrm>
        <a:off x="4797850" y="0"/>
        <a:ext cx="1874404" cy="617879"/>
      </dsp:txXfrm>
    </dsp:sp>
    <dsp:sp modelId="{C332B943-0E1C-4214-B5EB-8F9751C4F8FB}">
      <dsp:nvSpPr>
        <dsp:cNvPr id="0" name=""/>
        <dsp:cNvSpPr/>
      </dsp:nvSpPr>
      <dsp:spPr>
        <a:xfrm>
          <a:off x="6731965" y="0"/>
          <a:ext cx="2492283" cy="617879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Identifying patterns</a:t>
          </a:r>
        </a:p>
      </dsp:txBody>
      <dsp:txXfrm>
        <a:off x="7040905" y="0"/>
        <a:ext cx="1874404" cy="617879"/>
      </dsp:txXfrm>
    </dsp:sp>
    <dsp:sp modelId="{D30C58E7-7E93-4A65-BCDC-CCF0C6DA706A}">
      <dsp:nvSpPr>
        <dsp:cNvPr id="0" name=""/>
        <dsp:cNvSpPr/>
      </dsp:nvSpPr>
      <dsp:spPr>
        <a:xfrm>
          <a:off x="8975021" y="0"/>
          <a:ext cx="2492283" cy="617879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Extracting insights</a:t>
          </a:r>
        </a:p>
      </dsp:txBody>
      <dsp:txXfrm>
        <a:off x="9283961" y="0"/>
        <a:ext cx="1874404" cy="6178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800" y="363403"/>
          <a:ext cx="2492283" cy="996913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understanding</a:t>
          </a:r>
        </a:p>
      </dsp:txBody>
      <dsp:txXfrm>
        <a:off x="501257" y="363403"/>
        <a:ext cx="1495370" cy="996913"/>
      </dsp:txXfrm>
    </dsp:sp>
    <dsp:sp modelId="{57D8BC79-8A14-4784-A9BC-79222363F349}">
      <dsp:nvSpPr>
        <dsp:cNvPr id="0" name=""/>
        <dsp:cNvSpPr/>
      </dsp:nvSpPr>
      <dsp:spPr>
        <a:xfrm>
          <a:off x="2245855" y="363403"/>
          <a:ext cx="2492283" cy="996913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tidying and cleansing</a:t>
          </a:r>
        </a:p>
      </dsp:txBody>
      <dsp:txXfrm>
        <a:off x="2744312" y="363403"/>
        <a:ext cx="1495370" cy="996913"/>
      </dsp:txXfrm>
    </dsp:sp>
    <dsp:sp modelId="{91728D26-AAEE-4B2A-9B2D-4C263630075E}">
      <dsp:nvSpPr>
        <dsp:cNvPr id="0" name=""/>
        <dsp:cNvSpPr/>
      </dsp:nvSpPr>
      <dsp:spPr>
        <a:xfrm>
          <a:off x="4488910" y="363403"/>
          <a:ext cx="2492283" cy="996913"/>
        </a:xfrm>
        <a:prstGeom prst="chevron">
          <a:avLst/>
        </a:prstGeom>
        <a:gradFill flip="none" rotWithShape="0">
          <a:gsLst>
            <a:gs pos="0">
              <a:srgbClr val="384049">
                <a:tint val="66000"/>
                <a:satMod val="160000"/>
              </a:srgbClr>
            </a:gs>
            <a:gs pos="50000">
              <a:srgbClr val="384049">
                <a:tint val="44500"/>
                <a:satMod val="160000"/>
              </a:srgbClr>
            </a:gs>
            <a:gs pos="100000">
              <a:srgbClr val="384049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Data manipulation</a:t>
          </a:r>
        </a:p>
      </dsp:txBody>
      <dsp:txXfrm>
        <a:off x="4987367" y="363403"/>
        <a:ext cx="1495370" cy="996913"/>
      </dsp:txXfrm>
    </dsp:sp>
    <dsp:sp modelId="{C332B943-0E1C-4214-B5EB-8F9751C4F8FB}">
      <dsp:nvSpPr>
        <dsp:cNvPr id="0" name=""/>
        <dsp:cNvSpPr/>
      </dsp:nvSpPr>
      <dsp:spPr>
        <a:xfrm>
          <a:off x="6731965" y="363403"/>
          <a:ext cx="2492283" cy="996913"/>
        </a:xfrm>
        <a:prstGeom prst="chevron">
          <a:avLst/>
        </a:prstGeom>
        <a:solidFill>
          <a:srgbClr val="6C587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Identifying patterns</a:t>
          </a:r>
        </a:p>
      </dsp:txBody>
      <dsp:txXfrm>
        <a:off x="7230422" y="363403"/>
        <a:ext cx="1495370" cy="996913"/>
      </dsp:txXfrm>
    </dsp:sp>
    <dsp:sp modelId="{D30C58E7-7E93-4A65-BCDC-CCF0C6DA706A}">
      <dsp:nvSpPr>
        <dsp:cNvPr id="0" name=""/>
        <dsp:cNvSpPr/>
      </dsp:nvSpPr>
      <dsp:spPr>
        <a:xfrm>
          <a:off x="8975021" y="363403"/>
          <a:ext cx="2492283" cy="996913"/>
        </a:xfrm>
        <a:prstGeom prst="chevron">
          <a:avLst/>
        </a:prstGeom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+mn-lt"/>
            </a:rPr>
            <a:t>Extracting insights</a:t>
          </a:r>
        </a:p>
      </dsp:txBody>
      <dsp:txXfrm>
        <a:off x="9473478" y="363403"/>
        <a:ext cx="1495370" cy="996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32DFF-9A69-4CF3-905A-BFD153C5F59B}" type="datetimeFigureOut">
              <a:rPr lang="en-GB" smtClean="0"/>
              <a:t>12/01/2022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B2BEC-CF82-4C09-9201-E8A94A91E37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75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496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5434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2502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6169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332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962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7057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112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1363" y="636430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363" y="311610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F22CF6-B432-4127-8727-92509BF66A0B}"/>
              </a:ext>
            </a:extLst>
          </p:cNvPr>
          <p:cNvSpPr/>
          <p:nvPr userDrawn="1"/>
        </p:nvSpPr>
        <p:spPr>
          <a:xfrm>
            <a:off x="34539" y="5218747"/>
            <a:ext cx="1686758" cy="15989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7435ED-A21A-4866-AA1D-EB145468B534}"/>
              </a:ext>
            </a:extLst>
          </p:cNvPr>
          <p:cNvSpPr/>
          <p:nvPr userDrawn="1"/>
        </p:nvSpPr>
        <p:spPr>
          <a:xfrm>
            <a:off x="34539" y="5590029"/>
            <a:ext cx="1331532" cy="12276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D59AAAB-7C6B-4DD6-B5A8-F045571820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" y="5621192"/>
            <a:ext cx="1127735" cy="9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C727EC0E-2A2F-4A67-9842-0111FD944C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05" y="5687254"/>
            <a:ext cx="1844980" cy="951318"/>
          </a:xfrm>
          <a:prstGeom prst="rect">
            <a:avLst/>
          </a:prstGeom>
        </p:spPr>
      </p:pic>
      <p:pic>
        <p:nvPicPr>
          <p:cNvPr id="17" name="Picture 2" descr="Home - The Data Lab">
            <a:extLst>
              <a:ext uri="{FF2B5EF4-FFF2-40B4-BE49-F238E27FC236}">
                <a16:creationId xmlns:a16="http://schemas.microsoft.com/office/drawing/2014/main" id="{095DCC10-2C73-4208-BFFA-01AA3F2BF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834" y="5735836"/>
            <a:ext cx="2425239" cy="7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6A54839-DD7D-4D43-B7B4-5A74388EC6DD}"/>
              </a:ext>
            </a:extLst>
          </p:cNvPr>
          <p:cNvSpPr/>
          <p:nvPr userDrawn="1"/>
        </p:nvSpPr>
        <p:spPr>
          <a:xfrm>
            <a:off x="0" y="5363483"/>
            <a:ext cx="12192000" cy="58277"/>
          </a:xfrm>
          <a:prstGeom prst="rect">
            <a:avLst/>
          </a:prstGeom>
          <a:ln>
            <a:solidFill>
              <a:srgbClr val="6A9CA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4C9410-0E98-42B6-9A7D-82908C7919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16" y="5621192"/>
            <a:ext cx="1922636" cy="85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26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12/01/2022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69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5183188" cy="2057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107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5183188" cy="2057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68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9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78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BBD0DA7-BBDB-4BF4-9DD1-BE8DCD03695B}"/>
              </a:ext>
            </a:extLst>
          </p:cNvPr>
          <p:cNvSpPr txBox="1">
            <a:spLocks/>
          </p:cNvSpPr>
          <p:nvPr userDrawn="1"/>
        </p:nvSpPr>
        <p:spPr>
          <a:xfrm>
            <a:off x="142043" y="365124"/>
            <a:ext cx="11913833" cy="1325563"/>
          </a:xfrm>
          <a:prstGeom prst="rect">
            <a:avLst/>
          </a:prstGeom>
          <a:noFill/>
          <a:ln w="38100">
            <a:solidFill>
              <a:srgbClr val="6A9CA1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12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FCF9DCF-4425-4748-A316-CF0BFB290CE0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6C587C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Definition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12/01/2022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1017B-A279-4B83-A84B-B79DBB7D7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27225"/>
            <a:ext cx="8686800" cy="4110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Graphic 10" descr="An open book">
            <a:extLst>
              <a:ext uri="{FF2B5EF4-FFF2-40B4-BE49-F238E27FC236}">
                <a16:creationId xmlns:a16="http://schemas.microsoft.com/office/drawing/2014/main" id="{C1209097-37ED-4D22-A6B8-01560ED36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8704" y="-19660"/>
            <a:ext cx="2095129" cy="209512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26216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12/01/2022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1C459A-0EA2-4F58-B130-CE5FAD9E3065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CE673B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5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D668AE1-2F2B-4D17-A393-76B469763C0F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EAC036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12/01/2022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Graphic 6" descr="Person with idea with solid fill">
            <a:extLst>
              <a:ext uri="{FF2B5EF4-FFF2-40B4-BE49-F238E27FC236}">
                <a16:creationId xmlns:a16="http://schemas.microsoft.com/office/drawing/2014/main" id="{E25AACE2-3951-471B-8CFA-5CCC751F5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3460" y="477175"/>
            <a:ext cx="1067540" cy="10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9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560192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Oval 6"/>
          <p:cNvSpPr/>
          <p:nvPr userDrawn="1"/>
        </p:nvSpPr>
        <p:spPr>
          <a:xfrm>
            <a:off x="698571" y="1052924"/>
            <a:ext cx="1371600" cy="136207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 userDrawn="1"/>
        </p:nvSpPr>
        <p:spPr>
          <a:xfrm>
            <a:off x="3629025" y="921544"/>
            <a:ext cx="1371600" cy="13620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9571">
            <a:off x="9045676" y="1244797"/>
            <a:ext cx="3517557" cy="1758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79" y="5631451"/>
            <a:ext cx="2389221" cy="106049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24BC5B0-ED93-4857-9385-89EF036174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79" y="5680255"/>
            <a:ext cx="1428592" cy="118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05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12/01/2022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0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12/01/2022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0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12/01/2022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5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6DF6F-4D60-4FD1-8EA1-73321BFA1540}" type="datetimeFigureOut">
              <a:rPr lang="en-GB" smtClean="0"/>
              <a:t>12/01/2022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48FEC-0018-4823-B398-ED9D6E1B44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62" r:id="rId2"/>
    <p:sldLayoutId id="2147483672" r:id="rId3"/>
    <p:sldLayoutId id="2147483674" r:id="rId4"/>
    <p:sldLayoutId id="2147483675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shivamb/netflix-show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shivamb/netflix-show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microsoft.com/office/2007/relationships/diagramDrawing" Target="../diagrams/drawing5.xml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29.png"/><Relationship Id="rId10" Type="http://schemas.openxmlformats.org/officeDocument/2006/relationships/diagramLayout" Target="../diagrams/layout5.xml"/><Relationship Id="rId4" Type="http://schemas.openxmlformats.org/officeDocument/2006/relationships/image" Target="../media/image28.svg"/><Relationship Id="rId9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3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microsoft.com/office/2007/relationships/diagramDrawing" Target="../diagrams/drawing7.xm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diagramQuickStyle" Target="../diagrams/quickStyle7.xml"/><Relationship Id="rId5" Type="http://schemas.openxmlformats.org/officeDocument/2006/relationships/image" Target="../media/image36.png"/><Relationship Id="rId10" Type="http://schemas.openxmlformats.org/officeDocument/2006/relationships/diagramLayout" Target="../diagrams/layout7.xml"/><Relationship Id="rId4" Type="http://schemas.openxmlformats.org/officeDocument/2006/relationships/image" Target="../media/image35.svg"/><Relationship Id="rId9" Type="http://schemas.openxmlformats.org/officeDocument/2006/relationships/diagramData" Target="../diagrams/data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1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microsoft.com/office/2007/relationships/diagramDrawing" Target="../diagrams/drawing10.xm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diagramColors" Target="../diagrams/colors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11" Type="http://schemas.openxmlformats.org/officeDocument/2006/relationships/diagramQuickStyle" Target="../diagrams/quickStyle10.xml"/><Relationship Id="rId5" Type="http://schemas.openxmlformats.org/officeDocument/2006/relationships/image" Target="../media/image44.png"/><Relationship Id="rId10" Type="http://schemas.openxmlformats.org/officeDocument/2006/relationships/diagramLayout" Target="../diagrams/layout10.xml"/><Relationship Id="rId4" Type="http://schemas.openxmlformats.org/officeDocument/2006/relationships/image" Target="../media/image43.svg"/><Relationship Id="rId9" Type="http://schemas.openxmlformats.org/officeDocument/2006/relationships/diagramData" Target="../diagrams/data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49.jp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microsoft.com/office/2007/relationships/diagramDrawing" Target="../diagrams/drawing12.xm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diagramColors" Target="../diagrams/colors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11" Type="http://schemas.openxmlformats.org/officeDocument/2006/relationships/diagramQuickStyle" Target="../diagrams/quickStyle12.xml"/><Relationship Id="rId5" Type="http://schemas.openxmlformats.org/officeDocument/2006/relationships/image" Target="../media/image52.png"/><Relationship Id="rId10" Type="http://schemas.openxmlformats.org/officeDocument/2006/relationships/diagramLayout" Target="../diagrams/layout12.xml"/><Relationship Id="rId4" Type="http://schemas.openxmlformats.org/officeDocument/2006/relationships/image" Target="../media/image51.svg"/><Relationship Id="rId9" Type="http://schemas.openxmlformats.org/officeDocument/2006/relationships/diagramData" Target="../diagrams/data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57.jp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9.jp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api.tech/" TargetMode="External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4.0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hyperlink" Target="https://creativecommons.org/licenses/by-nc/4.0/legalcod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hyperlink" Target="https://creativecommons.org/licenses/by-nc-sa/4.0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22.sv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21.png"/><Relationship Id="rId9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71991"/>
            <a:ext cx="9144000" cy="1019650"/>
          </a:xfrm>
        </p:spPr>
        <p:txBody>
          <a:bodyPr/>
          <a:lstStyle/>
          <a:p>
            <a:r>
              <a:rPr lang="en-GB" dirty="0"/>
              <a:t>The</a:t>
            </a:r>
            <a:r>
              <a:rPr lang="en-GB" dirty="0">
                <a:solidFill>
                  <a:schemeClr val="tx1"/>
                </a:solidFill>
              </a:rPr>
              <a:t> analysis process</a:t>
            </a:r>
          </a:p>
        </p:txBody>
      </p:sp>
    </p:spTree>
    <p:extLst>
      <p:ext uri="{BB962C8B-B14F-4D97-AF65-F5344CB8AC3E}">
        <p14:creationId xmlns:p14="http://schemas.microsoft.com/office/powerpoint/2010/main" val="333336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30A30-547C-45CE-A212-CD7F443E0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Show me….data understanding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AEE7D-410C-4013-B5FF-F5F0A7750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576472"/>
            <a:ext cx="11866123" cy="563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This is a section of a dataset showing the programs available on Netflix</a:t>
            </a:r>
          </a:p>
        </p:txBody>
      </p:sp>
      <p:pic>
        <p:nvPicPr>
          <p:cNvPr id="5" name="Picture 4" descr="Screenshot of a dataset containing a mix of numbers and strings">
            <a:extLst>
              <a:ext uri="{FF2B5EF4-FFF2-40B4-BE49-F238E27FC236}">
                <a16:creationId xmlns:a16="http://schemas.microsoft.com/office/drawing/2014/main" id="{7112B98A-AAA8-470D-9ECB-7E0E5E67F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70" t="4701" r="5532" b="32410"/>
          <a:stretch/>
        </p:blipFill>
        <p:spPr>
          <a:xfrm>
            <a:off x="2712492" y="2869754"/>
            <a:ext cx="6767016" cy="32278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10CEA2-756F-4BED-8F63-1932AB8E05FE}"/>
              </a:ext>
            </a:extLst>
          </p:cNvPr>
          <p:cNvSpPr txBox="1"/>
          <p:nvPr/>
        </p:nvSpPr>
        <p:spPr>
          <a:xfrm>
            <a:off x="166895" y="1746997"/>
            <a:ext cx="11439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 this dataset we can see there are mixture of </a:t>
            </a:r>
            <a:r>
              <a:rPr lang="en-GB" sz="2400" b="1" dirty="0"/>
              <a:t>quantitative </a:t>
            </a:r>
            <a:r>
              <a:rPr lang="en-GB" sz="2400" dirty="0"/>
              <a:t>and</a:t>
            </a:r>
            <a:r>
              <a:rPr lang="en-GB" sz="2400" b="1" dirty="0"/>
              <a:t> qualitative </a:t>
            </a:r>
            <a:r>
              <a:rPr lang="en-GB" sz="2400" dirty="0"/>
              <a:t>data items that would need to be handled differently.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02AFA-6DCE-4EC8-95DD-DBC799C67AB6}"/>
              </a:ext>
            </a:extLst>
          </p:cNvPr>
          <p:cNvSpPr txBox="1"/>
          <p:nvPr/>
        </p:nvSpPr>
        <p:spPr>
          <a:xfrm>
            <a:off x="5886759" y="6528408"/>
            <a:ext cx="44682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https://www.kaggle.com/shivamb/netflix-shows</a:t>
            </a:r>
            <a:r>
              <a:rPr lang="en-GB" sz="1600" dirty="0"/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C601B79-9BD1-49B2-9CF8-E10A64697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54890" y="3984133"/>
            <a:ext cx="1254868" cy="1138136"/>
          </a:xfrm>
          <a:prstGeom prst="ellipse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C2ED98-81C7-432E-BBF8-296AEF00C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36258" y="3858691"/>
            <a:ext cx="3706043" cy="1138136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A93744-7482-4F3B-A791-29CFEF2E9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" idx="7"/>
          </p:cNvCxnSpPr>
          <p:nvPr/>
        </p:nvCxnSpPr>
        <p:spPr>
          <a:xfrm flipH="1">
            <a:off x="3725987" y="2132688"/>
            <a:ext cx="2869368" cy="20181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316856-C503-4849-90D2-40AB7FA55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7789280" y="2169564"/>
            <a:ext cx="1016346" cy="16891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033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30A30-547C-45CE-A212-CD7F443E0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Show me….data understanding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AEE7D-410C-4013-B5FF-F5F0A7750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576472"/>
            <a:ext cx="11866123" cy="563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This is a section of a dataset showing the programs available on Netflix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12B98A-AAA8-470D-9ECB-7E0E5E67F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70" t="4701" r="5532" b="32410"/>
          <a:stretch/>
        </p:blipFill>
        <p:spPr>
          <a:xfrm>
            <a:off x="166895" y="2578843"/>
            <a:ext cx="6767016" cy="32278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10CEA2-756F-4BED-8F63-1932AB8E05FE}"/>
              </a:ext>
            </a:extLst>
          </p:cNvPr>
          <p:cNvSpPr txBox="1"/>
          <p:nvPr/>
        </p:nvSpPr>
        <p:spPr>
          <a:xfrm>
            <a:off x="166895" y="1746997"/>
            <a:ext cx="11439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Some of columns would need to be manipulated before any analysis could be performed.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02AFA-6DCE-4EC8-95DD-DBC799C67AB6}"/>
              </a:ext>
            </a:extLst>
          </p:cNvPr>
          <p:cNvSpPr txBox="1"/>
          <p:nvPr/>
        </p:nvSpPr>
        <p:spPr>
          <a:xfrm>
            <a:off x="5886759" y="6528408"/>
            <a:ext cx="44682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https://www.kaggle.com/shivamb/netflix-shows</a:t>
            </a:r>
            <a:r>
              <a:rPr lang="en-GB" sz="16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92F0D-A00B-43FE-BD59-FA7900BBCF7F}"/>
              </a:ext>
            </a:extLst>
          </p:cNvPr>
          <p:cNvSpPr txBox="1"/>
          <p:nvPr/>
        </p:nvSpPr>
        <p:spPr>
          <a:xfrm>
            <a:off x="7198371" y="2636586"/>
            <a:ext cx="4667752" cy="3170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rating</a:t>
            </a:r>
            <a:r>
              <a:rPr lang="en-GB" sz="2000" dirty="0"/>
              <a:t>:  categorical variables with fixed sets of valid values</a:t>
            </a:r>
          </a:p>
          <a:p>
            <a:endParaRPr lang="en-GB" sz="2000" dirty="0"/>
          </a:p>
          <a:p>
            <a:r>
              <a:rPr lang="en-GB" sz="2000" b="1" dirty="0"/>
              <a:t>duration</a:t>
            </a:r>
            <a:r>
              <a:rPr lang="en-GB" sz="2000" dirty="0"/>
              <a:t>: mixture of different time periods and would need to be manipulated to perform any analysis on it </a:t>
            </a:r>
          </a:p>
          <a:p>
            <a:endParaRPr lang="en-GB" sz="2000" dirty="0"/>
          </a:p>
          <a:p>
            <a:r>
              <a:rPr lang="en-GB" sz="2000" b="1" dirty="0"/>
              <a:t>description</a:t>
            </a:r>
            <a:r>
              <a:rPr lang="en-GB" sz="2000" dirty="0"/>
              <a:t>: free text and difficult to analyse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19936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CA8B-AC5B-4BCC-8506-3126E6E3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The analysis steps</a:t>
            </a:r>
          </a:p>
        </p:txBody>
      </p:sp>
      <p:graphicFrame>
        <p:nvGraphicFramePr>
          <p:cNvPr id="4" name="Diagram 3" descr="The analysis steps, data tidying and cleansing arrow highlighted.">
            <a:extLst>
              <a:ext uri="{FF2B5EF4-FFF2-40B4-BE49-F238E27FC236}">
                <a16:creationId xmlns:a16="http://schemas.microsoft.com/office/drawing/2014/main" id="{E10B40E3-5B8F-4D6A-ABE8-1316993478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3621620"/>
              </p:ext>
            </p:extLst>
          </p:nvPr>
        </p:nvGraphicFramePr>
        <p:xfrm>
          <a:off x="360947" y="1612866"/>
          <a:ext cx="11470105" cy="1723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C8162D4-8A2F-48F0-869E-CFF2ECABAFD3}"/>
              </a:ext>
            </a:extLst>
          </p:cNvPr>
          <p:cNvSpPr txBox="1"/>
          <p:nvPr/>
        </p:nvSpPr>
        <p:spPr>
          <a:xfrm>
            <a:off x="360947" y="3521414"/>
            <a:ext cx="706125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Tidy and clean the data so it's fit for purpose, such as,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Reformatting</a:t>
            </a:r>
            <a:r>
              <a:rPr lang="en-GB" sz="2400" dirty="0"/>
              <a:t>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Reviewing </a:t>
            </a:r>
            <a:r>
              <a:rPr lang="en-GB" sz="2400" b="1" dirty="0"/>
              <a:t>missing values </a:t>
            </a:r>
            <a:r>
              <a:rPr lang="en-GB" sz="2400" dirty="0"/>
              <a:t>and outliers</a:t>
            </a:r>
            <a:endParaRPr lang="en-GB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Removing </a:t>
            </a:r>
            <a:r>
              <a:rPr lang="en-GB" sz="2400" b="1" dirty="0"/>
              <a:t>duplicates</a:t>
            </a:r>
          </a:p>
        </p:txBody>
      </p:sp>
      <p:pic>
        <p:nvPicPr>
          <p:cNvPr id="6" name="Picture 5" descr="Top view of a wooden puzzle">
            <a:extLst>
              <a:ext uri="{FF2B5EF4-FFF2-40B4-BE49-F238E27FC236}">
                <a16:creationId xmlns:a16="http://schemas.microsoft.com/office/drawing/2014/main" id="{15216378-E185-4B23-BE20-83A3CCC2E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6676"/>
          <a:stretch/>
        </p:blipFill>
        <p:spPr>
          <a:xfrm>
            <a:off x="8085306" y="3387825"/>
            <a:ext cx="3093395" cy="3093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1396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Why data tidying and cleansing is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EB42A-4CD0-427C-BF64-B7828F596A7B}"/>
              </a:ext>
            </a:extLst>
          </p:cNvPr>
          <p:cNvSpPr txBox="1"/>
          <p:nvPr/>
        </p:nvSpPr>
        <p:spPr>
          <a:xfrm>
            <a:off x="2178456" y="2411981"/>
            <a:ext cx="9644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Keeping any duplicate rows could result in </a:t>
            </a:r>
            <a:r>
              <a:rPr lang="en-GB" sz="2400" b="1" dirty="0"/>
              <a:t>incorrect answers to calculations</a:t>
            </a:r>
          </a:p>
        </p:txBody>
      </p:sp>
      <p:pic>
        <p:nvPicPr>
          <p:cNvPr id="9" name="Graphic 8" descr="Cut with solid fill">
            <a:extLst>
              <a:ext uri="{FF2B5EF4-FFF2-40B4-BE49-F238E27FC236}">
                <a16:creationId xmlns:a16="http://schemas.microsoft.com/office/drawing/2014/main" id="{B5B688FC-F70E-4074-A2D1-E66EA9B1A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7807" y="4799503"/>
            <a:ext cx="916217" cy="916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1676F8-2E03-4A91-8E70-C24EE4F6D1F9}"/>
              </a:ext>
            </a:extLst>
          </p:cNvPr>
          <p:cNvSpPr txBox="1"/>
          <p:nvPr/>
        </p:nvSpPr>
        <p:spPr>
          <a:xfrm>
            <a:off x="2178456" y="3698148"/>
            <a:ext cx="8847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Reformatting data can make it </a:t>
            </a:r>
            <a:r>
              <a:rPr lang="en-GB" sz="2400" b="1" dirty="0"/>
              <a:t>easier to view </a:t>
            </a:r>
            <a:r>
              <a:rPr lang="en-GB" sz="2400" dirty="0"/>
              <a:t>the data</a:t>
            </a:r>
          </a:p>
        </p:txBody>
      </p:sp>
      <p:pic>
        <p:nvPicPr>
          <p:cNvPr id="11" name="Graphic 10" descr="Research with solid fill">
            <a:extLst>
              <a:ext uri="{FF2B5EF4-FFF2-40B4-BE49-F238E27FC236}">
                <a16:creationId xmlns:a16="http://schemas.microsoft.com/office/drawing/2014/main" id="{4B7CC3B8-EB8B-4E36-98CD-FAD767B1A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53375" y="3417565"/>
            <a:ext cx="916217" cy="916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E671A-13C5-47A6-AA08-4FAA1F4500DB}"/>
              </a:ext>
            </a:extLst>
          </p:cNvPr>
          <p:cNvSpPr txBox="1"/>
          <p:nvPr/>
        </p:nvSpPr>
        <p:spPr>
          <a:xfrm>
            <a:off x="2178456" y="4881106"/>
            <a:ext cx="88476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If you have any </a:t>
            </a:r>
            <a:r>
              <a:rPr lang="en-GB" sz="2400" b="1" dirty="0"/>
              <a:t>missing values</a:t>
            </a:r>
            <a:r>
              <a:rPr lang="en-GB" sz="2400" dirty="0"/>
              <a:t>, you can decide how you are going to handle them before performing any calculations e.g. remove the rows</a:t>
            </a:r>
          </a:p>
        </p:txBody>
      </p:sp>
      <p:pic>
        <p:nvPicPr>
          <p:cNvPr id="13" name="Graphic 12" descr="Bad Inventory outline">
            <a:extLst>
              <a:ext uri="{FF2B5EF4-FFF2-40B4-BE49-F238E27FC236}">
                <a16:creationId xmlns:a16="http://schemas.microsoft.com/office/drawing/2014/main" id="{CF26C939-E0AF-4376-8EC9-9B7CFE081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87807" y="2096649"/>
            <a:ext cx="916217" cy="916217"/>
          </a:xfrm>
          <a:prstGeom prst="rect">
            <a:avLst/>
          </a:prstGeom>
        </p:spPr>
      </p:pic>
      <p:graphicFrame>
        <p:nvGraphicFramePr>
          <p:cNvPr id="14" name="Diagram 13" descr="The analysis steps, data tidying and cleansing arrow highlighted.">
            <a:extLst>
              <a:ext uri="{FF2B5EF4-FFF2-40B4-BE49-F238E27FC236}">
                <a16:creationId xmlns:a16="http://schemas.microsoft.com/office/drawing/2014/main" id="{DCA76EA9-C29E-4DA2-AE39-B970ACE116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099977"/>
              </p:ext>
            </p:extLst>
          </p:nvPr>
        </p:nvGraphicFramePr>
        <p:xfrm>
          <a:off x="393487" y="6121681"/>
          <a:ext cx="11470105" cy="617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667199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30A30-547C-45CE-A212-CD7F443E0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Show me….data tidying and cleansing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421A97F-2BF0-439E-A12F-8FC93568F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379907"/>
              </p:ext>
            </p:extLst>
          </p:nvPr>
        </p:nvGraphicFramePr>
        <p:xfrm>
          <a:off x="354519" y="3150107"/>
          <a:ext cx="4067243" cy="2233322"/>
        </p:xfrm>
        <a:graphic>
          <a:graphicData uri="http://schemas.openxmlformats.org/drawingml/2006/table">
            <a:tbl>
              <a:tblPr firstRow="1"/>
              <a:tblGrid>
                <a:gridCol w="2001846">
                  <a:extLst>
                    <a:ext uri="{9D8B030D-6E8A-4147-A177-3AD203B41FA5}">
                      <a16:colId xmlns:a16="http://schemas.microsoft.com/office/drawing/2014/main" val="3091981854"/>
                    </a:ext>
                  </a:extLst>
                </a:gridCol>
                <a:gridCol w="2065397">
                  <a:extLst>
                    <a:ext uri="{9D8B030D-6E8A-4147-A177-3AD203B41FA5}">
                      <a16:colId xmlns:a16="http://schemas.microsoft.com/office/drawing/2014/main" val="3231406828"/>
                    </a:ext>
                  </a:extLst>
                </a:gridCol>
              </a:tblGrid>
              <a:tr h="31904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date_of_birth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459942"/>
                  </a:ext>
                </a:extLst>
              </a:tr>
              <a:tr h="31904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Taylor Swift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32,855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482944"/>
                  </a:ext>
                </a:extLst>
              </a:tr>
              <a:tr h="31904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Prince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21,343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20380"/>
                  </a:ext>
                </a:extLst>
              </a:tr>
              <a:tr h="31904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Britney Spears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29,922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757939"/>
                  </a:ext>
                </a:extLst>
              </a:tr>
              <a:tr h="31904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Madonna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21,413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354304"/>
                  </a:ext>
                </a:extLst>
              </a:tr>
              <a:tr h="31904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Lewis Capaldi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35,345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946616"/>
                  </a:ext>
                </a:extLst>
              </a:tr>
              <a:tr h="31904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Elvis Presley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12,792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11599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72A7B1-1AB3-4559-A9F4-2FA9BB583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741060"/>
              </p:ext>
            </p:extLst>
          </p:nvPr>
        </p:nvGraphicFramePr>
        <p:xfrm>
          <a:off x="8054502" y="3154144"/>
          <a:ext cx="3861881" cy="2229283"/>
        </p:xfrm>
        <a:graphic>
          <a:graphicData uri="http://schemas.openxmlformats.org/drawingml/2006/table">
            <a:tbl>
              <a:tblPr firstRow="1"/>
              <a:tblGrid>
                <a:gridCol w="1861936">
                  <a:extLst>
                    <a:ext uri="{9D8B030D-6E8A-4147-A177-3AD203B41FA5}">
                      <a16:colId xmlns:a16="http://schemas.microsoft.com/office/drawing/2014/main" val="3091981854"/>
                    </a:ext>
                  </a:extLst>
                </a:gridCol>
                <a:gridCol w="1999945">
                  <a:extLst>
                    <a:ext uri="{9D8B030D-6E8A-4147-A177-3AD203B41FA5}">
                      <a16:colId xmlns:a16="http://schemas.microsoft.com/office/drawing/2014/main" val="3231406828"/>
                    </a:ext>
                  </a:extLst>
                </a:gridCol>
              </a:tblGrid>
              <a:tr h="31846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date_of_birth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459942"/>
                  </a:ext>
                </a:extLst>
              </a:tr>
              <a:tr h="31846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Taylor Swift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December 1989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482944"/>
                  </a:ext>
                </a:extLst>
              </a:tr>
              <a:tr h="31846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Prince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 June 1958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20380"/>
                  </a:ext>
                </a:extLst>
              </a:tr>
              <a:tr h="31846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Britney Spears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 December 1981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757939"/>
                  </a:ext>
                </a:extLst>
              </a:tr>
              <a:tr h="31846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Madonna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August 1958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354304"/>
                  </a:ext>
                </a:extLst>
              </a:tr>
              <a:tr h="31846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Lewis Capaldi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 October 1996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946616"/>
                  </a:ext>
                </a:extLst>
              </a:tr>
              <a:tr h="31846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Elvis Presley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 January 1935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115996"/>
                  </a:ext>
                </a:extLst>
              </a:tr>
            </a:tbl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383DFBAB-B37A-430B-8D9E-6EFDD0653548}"/>
              </a:ext>
            </a:extLst>
          </p:cNvPr>
          <p:cNvSpPr/>
          <p:nvPr/>
        </p:nvSpPr>
        <p:spPr>
          <a:xfrm>
            <a:off x="4604966" y="3150107"/>
            <a:ext cx="3251200" cy="213035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Dataset tidied </a:t>
            </a:r>
            <a:r>
              <a:rPr lang="en-GB"/>
              <a:t>and cleansed </a:t>
            </a:r>
            <a:r>
              <a:rPr lang="en-GB" dirty="0"/>
              <a:t>through reformatting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C386A0-8B3E-4E97-B34E-D4008873FBC5}"/>
              </a:ext>
            </a:extLst>
          </p:cNvPr>
          <p:cNvSpPr txBox="1"/>
          <p:nvPr/>
        </p:nvSpPr>
        <p:spPr>
          <a:xfrm>
            <a:off x="612843" y="2033081"/>
            <a:ext cx="4067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</a:t>
            </a:r>
            <a:r>
              <a:rPr lang="en-GB" b="1" dirty="0"/>
              <a:t>date_of_birth </a:t>
            </a:r>
            <a:r>
              <a:rPr lang="en-GB" dirty="0"/>
              <a:t>is difficult to understand in this dataset…..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6664C0-12EC-424D-81B9-B2939CB2DBF0}"/>
              </a:ext>
            </a:extLst>
          </p:cNvPr>
          <p:cNvSpPr txBox="1"/>
          <p:nvPr/>
        </p:nvSpPr>
        <p:spPr>
          <a:xfrm>
            <a:off x="8206903" y="2097232"/>
            <a:ext cx="3573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… but now it has been reformatted it is easier to use.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80F30-41F2-4FD5-8FDF-34B6B2C6B194}"/>
              </a:ext>
            </a:extLst>
          </p:cNvPr>
          <p:cNvSpPr txBox="1"/>
          <p:nvPr/>
        </p:nvSpPr>
        <p:spPr>
          <a:xfrm>
            <a:off x="43775" y="6473516"/>
            <a:ext cx="12109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Reminder: dates are stored as the number of days or seconds passed the ‘epoch’ date. Reformatting changes the display format.</a:t>
            </a:r>
          </a:p>
        </p:txBody>
      </p:sp>
    </p:spTree>
    <p:extLst>
      <p:ext uri="{BB962C8B-B14F-4D97-AF65-F5344CB8AC3E}">
        <p14:creationId xmlns:p14="http://schemas.microsoft.com/office/powerpoint/2010/main" val="274145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CA8B-AC5B-4BCC-8506-3126E6E3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The analysis steps</a:t>
            </a:r>
          </a:p>
        </p:txBody>
      </p:sp>
      <p:graphicFrame>
        <p:nvGraphicFramePr>
          <p:cNvPr id="4" name="Diagram 3" descr="The analysis steps, data manipulation arrow highlighted.">
            <a:extLst>
              <a:ext uri="{FF2B5EF4-FFF2-40B4-BE49-F238E27FC236}">
                <a16:creationId xmlns:a16="http://schemas.microsoft.com/office/drawing/2014/main" id="{E10B40E3-5B8F-4D6A-ABE8-1316993478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1745135"/>
              </p:ext>
            </p:extLst>
          </p:nvPr>
        </p:nvGraphicFramePr>
        <p:xfrm>
          <a:off x="360947" y="1612866"/>
          <a:ext cx="11470105" cy="1723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C8162D4-8A2F-48F0-869E-CFF2ECABAFD3}"/>
              </a:ext>
            </a:extLst>
          </p:cNvPr>
          <p:cNvSpPr txBox="1"/>
          <p:nvPr/>
        </p:nvSpPr>
        <p:spPr>
          <a:xfrm>
            <a:off x="360947" y="3307405"/>
            <a:ext cx="63316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data manipulation can be done through processes such as,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Extracting</a:t>
            </a:r>
            <a:r>
              <a:rPr lang="en-GB" sz="2400" dirty="0"/>
              <a:t>, selecting and reordering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Summarising</a:t>
            </a:r>
            <a:r>
              <a:rPr lang="en-GB" sz="2400" dirty="0"/>
              <a:t> and grouping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Merging or </a:t>
            </a:r>
            <a:r>
              <a:rPr lang="en-GB" sz="2400" b="1" dirty="0"/>
              <a:t>joining</a:t>
            </a:r>
            <a:r>
              <a:rPr lang="en-GB" sz="2400" dirty="0"/>
              <a:t> data</a:t>
            </a:r>
          </a:p>
        </p:txBody>
      </p:sp>
      <p:pic>
        <p:nvPicPr>
          <p:cNvPr id="6" name="Picture 5" descr="Silhouette of a construction site">
            <a:extLst>
              <a:ext uri="{FF2B5EF4-FFF2-40B4-BE49-F238E27FC236}">
                <a16:creationId xmlns:a16="http://schemas.microsoft.com/office/drawing/2014/main" id="{15216378-E185-4B23-BE20-83A3CCC2E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/>
        </p:blipFill>
        <p:spPr>
          <a:xfrm>
            <a:off x="8085306" y="3387825"/>
            <a:ext cx="3093395" cy="3093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974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Why data manipulation is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EB42A-4CD0-427C-BF64-B7828F596A7B}"/>
              </a:ext>
            </a:extLst>
          </p:cNvPr>
          <p:cNvSpPr txBox="1"/>
          <p:nvPr/>
        </p:nvSpPr>
        <p:spPr>
          <a:xfrm>
            <a:off x="2178456" y="2181238"/>
            <a:ext cx="96444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Join and merging multiple datasets allows you </a:t>
            </a:r>
            <a:r>
              <a:rPr lang="en-GB" sz="2400" b="1" dirty="0"/>
              <a:t>bring together data </a:t>
            </a:r>
            <a:r>
              <a:rPr lang="en-GB" sz="2400" dirty="0"/>
              <a:t>from different tables into a single dataset</a:t>
            </a:r>
            <a:endParaRPr lang="en-GB" sz="2400" b="1" dirty="0"/>
          </a:p>
        </p:txBody>
      </p:sp>
      <p:pic>
        <p:nvPicPr>
          <p:cNvPr id="9" name="Graphic 8" descr="Building Brick Wall outline">
            <a:extLst>
              <a:ext uri="{FF2B5EF4-FFF2-40B4-BE49-F238E27FC236}">
                <a16:creationId xmlns:a16="http://schemas.microsoft.com/office/drawing/2014/main" id="{B5B688FC-F70E-4074-A2D1-E66EA9B1A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7807" y="4799503"/>
            <a:ext cx="916217" cy="916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1676F8-2E03-4A91-8E70-C24EE4F6D1F9}"/>
              </a:ext>
            </a:extLst>
          </p:cNvPr>
          <p:cNvSpPr txBox="1"/>
          <p:nvPr/>
        </p:nvSpPr>
        <p:spPr>
          <a:xfrm>
            <a:off x="2178457" y="3502785"/>
            <a:ext cx="884764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/>
              <a:t>Focusing on only the information you need can </a:t>
            </a:r>
            <a:r>
              <a:rPr lang="en-GB" sz="2400" b="1" dirty="0"/>
              <a:t>minimise mistakes </a:t>
            </a:r>
            <a:r>
              <a:rPr lang="en-GB" sz="2400" dirty="0"/>
              <a:t>and make any </a:t>
            </a:r>
            <a:r>
              <a:rPr lang="en-GB" sz="2400" b="1" dirty="0"/>
              <a:t>patterns easier to spot</a:t>
            </a:r>
          </a:p>
        </p:txBody>
      </p:sp>
      <p:pic>
        <p:nvPicPr>
          <p:cNvPr id="11" name="Graphic 10" descr="Eyes with solid fill">
            <a:extLst>
              <a:ext uri="{FF2B5EF4-FFF2-40B4-BE49-F238E27FC236}">
                <a16:creationId xmlns:a16="http://schemas.microsoft.com/office/drawing/2014/main" id="{4B7CC3B8-EB8B-4E36-98CD-FAD767B1A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53375" y="3417565"/>
            <a:ext cx="916217" cy="916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E671A-13C5-47A6-AA08-4FAA1F4500DB}"/>
              </a:ext>
            </a:extLst>
          </p:cNvPr>
          <p:cNvSpPr txBox="1"/>
          <p:nvPr/>
        </p:nvSpPr>
        <p:spPr>
          <a:xfrm>
            <a:off x="2178456" y="4881106"/>
            <a:ext cx="88476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Creating new variables through extracting or calculations allows you to </a:t>
            </a:r>
            <a:r>
              <a:rPr lang="en-GB" sz="2400" b="1" dirty="0"/>
              <a:t>understand more about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13" name="Graphic 12" descr="Rope Knot outline">
            <a:extLst>
              <a:ext uri="{FF2B5EF4-FFF2-40B4-BE49-F238E27FC236}">
                <a16:creationId xmlns:a16="http://schemas.microsoft.com/office/drawing/2014/main" id="{CF26C939-E0AF-4376-8EC9-9B7CFE081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87807" y="2096649"/>
            <a:ext cx="916217" cy="916217"/>
          </a:xfrm>
          <a:prstGeom prst="rect">
            <a:avLst/>
          </a:prstGeom>
        </p:spPr>
      </p:pic>
      <p:graphicFrame>
        <p:nvGraphicFramePr>
          <p:cNvPr id="14" name="Diagram 13" descr="The analysis steps, data manipulation arrow highlighted.">
            <a:extLst>
              <a:ext uri="{FF2B5EF4-FFF2-40B4-BE49-F238E27FC236}">
                <a16:creationId xmlns:a16="http://schemas.microsoft.com/office/drawing/2014/main" id="{DCA76EA9-C29E-4DA2-AE39-B970ACE116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45307"/>
              </p:ext>
            </p:extLst>
          </p:nvPr>
        </p:nvGraphicFramePr>
        <p:xfrm>
          <a:off x="393487" y="6121681"/>
          <a:ext cx="11470105" cy="617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216545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FD087-B303-4949-AB9D-29963F1D5E59}"/>
              </a:ext>
            </a:extLst>
          </p:cNvPr>
          <p:cNvSpPr txBox="1"/>
          <p:nvPr/>
        </p:nvSpPr>
        <p:spPr>
          <a:xfrm>
            <a:off x="179109" y="1932496"/>
            <a:ext cx="52975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Can you think of any processes you could use to </a:t>
            </a:r>
            <a:r>
              <a:rPr lang="en-GB" sz="2400" b="1" dirty="0"/>
              <a:t>manipulate the rows or columns </a:t>
            </a:r>
            <a:r>
              <a:rPr lang="en-GB" sz="2400" dirty="0"/>
              <a:t>in a dataset?</a:t>
            </a:r>
          </a:p>
          <a:p>
            <a:endParaRPr lang="en-GB" sz="2400" dirty="0"/>
          </a:p>
          <a:p>
            <a:r>
              <a:rPr lang="en-GB" sz="2400" dirty="0"/>
              <a:t>For example, you could ,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select</a:t>
            </a:r>
            <a:r>
              <a:rPr lang="en-GB" sz="2400" dirty="0"/>
              <a:t> (or choose to keep) only the columns you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create a new variable by extracting </a:t>
            </a:r>
            <a:r>
              <a:rPr lang="en-GB" sz="2400" dirty="0"/>
              <a:t>data items</a:t>
            </a:r>
          </a:p>
          <a:p>
            <a:endParaRPr lang="en-GB" sz="2400" dirty="0"/>
          </a:p>
        </p:txBody>
      </p:sp>
      <p:pic>
        <p:nvPicPr>
          <p:cNvPr id="6" name="Picture 5" descr="Empty speech bubbles">
            <a:extLst>
              <a:ext uri="{FF2B5EF4-FFF2-40B4-BE49-F238E27FC236}">
                <a16:creationId xmlns:a16="http://schemas.microsoft.com/office/drawing/2014/main" id="{0B88211E-8909-4783-94BA-EA4881877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54" y="2195989"/>
            <a:ext cx="5838662" cy="3891491"/>
          </a:xfrm>
          <a:prstGeom prst="roundRect">
            <a:avLst/>
          </a:prstGeom>
        </p:spPr>
      </p:pic>
      <p:graphicFrame>
        <p:nvGraphicFramePr>
          <p:cNvPr id="7" name="Diagram 6" descr="The analysis steps, data manipulation arrow highlighted.">
            <a:extLst>
              <a:ext uri="{FF2B5EF4-FFF2-40B4-BE49-F238E27FC236}">
                <a16:creationId xmlns:a16="http://schemas.microsoft.com/office/drawing/2014/main" id="{8991D8AD-1432-4A88-AED7-F0EDAE4232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0119008"/>
              </p:ext>
            </p:extLst>
          </p:nvPr>
        </p:nvGraphicFramePr>
        <p:xfrm>
          <a:off x="393487" y="6121681"/>
          <a:ext cx="11470105" cy="617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2156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FD087-B303-4949-AB9D-29963F1D5E59}"/>
              </a:ext>
            </a:extLst>
          </p:cNvPr>
          <p:cNvSpPr txBox="1"/>
          <p:nvPr/>
        </p:nvSpPr>
        <p:spPr>
          <a:xfrm>
            <a:off x="179109" y="1932496"/>
            <a:ext cx="11406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Here are some processes you could use to </a:t>
            </a:r>
            <a:r>
              <a:rPr lang="en-GB" sz="2400" b="1" dirty="0"/>
              <a:t>manipulate the rows or columns </a:t>
            </a:r>
            <a:r>
              <a:rPr lang="en-GB" sz="2400" dirty="0"/>
              <a:t>in a dataset.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CE555C-73E8-48AE-91BB-F7CDD6667592}"/>
              </a:ext>
            </a:extLst>
          </p:cNvPr>
          <p:cNvSpPr/>
          <p:nvPr/>
        </p:nvSpPr>
        <p:spPr>
          <a:xfrm>
            <a:off x="1113817" y="2515294"/>
            <a:ext cx="2889114" cy="102140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Select columns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4C4AD8-8EDF-42AA-8665-CBCF64883335}"/>
              </a:ext>
            </a:extLst>
          </p:cNvPr>
          <p:cNvSpPr/>
          <p:nvPr/>
        </p:nvSpPr>
        <p:spPr>
          <a:xfrm>
            <a:off x="350195" y="3880072"/>
            <a:ext cx="2558374" cy="102140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Reorder columns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686687-E3F2-42A6-86F9-32285024F4B1}"/>
              </a:ext>
            </a:extLst>
          </p:cNvPr>
          <p:cNvSpPr/>
          <p:nvPr/>
        </p:nvSpPr>
        <p:spPr>
          <a:xfrm>
            <a:off x="3262009" y="3880072"/>
            <a:ext cx="2558375" cy="102140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Reformat columns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82AB7C-E596-4AD2-8E24-37F214753025}"/>
              </a:ext>
            </a:extLst>
          </p:cNvPr>
          <p:cNvSpPr/>
          <p:nvPr/>
        </p:nvSpPr>
        <p:spPr>
          <a:xfrm>
            <a:off x="7650804" y="5247629"/>
            <a:ext cx="2889114" cy="102140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Group and summarise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9053AF-3DD4-4CF1-87A1-7771872E07F2}"/>
              </a:ext>
            </a:extLst>
          </p:cNvPr>
          <p:cNvSpPr/>
          <p:nvPr/>
        </p:nvSpPr>
        <p:spPr>
          <a:xfrm>
            <a:off x="9305510" y="3880072"/>
            <a:ext cx="2536295" cy="102140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Sort or filter rows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9B6EC7-1196-4897-9A15-E057BF5CD4C4}"/>
              </a:ext>
            </a:extLst>
          </p:cNvPr>
          <p:cNvSpPr/>
          <p:nvPr/>
        </p:nvSpPr>
        <p:spPr>
          <a:xfrm>
            <a:off x="7650804" y="2512515"/>
            <a:ext cx="2889114" cy="102140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Subset data items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FBCE62-EAE1-4381-873F-E7F2EE2434A8}"/>
              </a:ext>
            </a:extLst>
          </p:cNvPr>
          <p:cNvSpPr/>
          <p:nvPr/>
        </p:nvSpPr>
        <p:spPr>
          <a:xfrm>
            <a:off x="6371617" y="3880072"/>
            <a:ext cx="2558374" cy="102140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Remove duplicates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F95950-D027-4338-9312-D4774DC557E7}"/>
              </a:ext>
            </a:extLst>
          </p:cNvPr>
          <p:cNvSpPr/>
          <p:nvPr/>
        </p:nvSpPr>
        <p:spPr>
          <a:xfrm>
            <a:off x="4437819" y="2512515"/>
            <a:ext cx="2889114" cy="102140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Create new variable by calculation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A44A0C6-F83E-4018-973C-7B7CFA59C9E5}"/>
              </a:ext>
            </a:extLst>
          </p:cNvPr>
          <p:cNvSpPr/>
          <p:nvPr/>
        </p:nvSpPr>
        <p:spPr>
          <a:xfrm>
            <a:off x="1113817" y="5282034"/>
            <a:ext cx="2889114" cy="102140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Creating new variables by extracting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0A216E-C478-46C5-8189-9890B8D0D8B6}"/>
              </a:ext>
            </a:extLst>
          </p:cNvPr>
          <p:cNvSpPr/>
          <p:nvPr/>
        </p:nvSpPr>
        <p:spPr>
          <a:xfrm>
            <a:off x="4437819" y="5282034"/>
            <a:ext cx="2889114" cy="102140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Creating new variable by combining data items</a:t>
            </a:r>
          </a:p>
        </p:txBody>
      </p:sp>
    </p:spTree>
    <p:extLst>
      <p:ext uri="{BB962C8B-B14F-4D97-AF65-F5344CB8AC3E}">
        <p14:creationId xmlns:p14="http://schemas.microsoft.com/office/powerpoint/2010/main" val="19722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CA8B-AC5B-4BCC-8506-3126E6E3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The analysis steps</a:t>
            </a:r>
          </a:p>
        </p:txBody>
      </p:sp>
      <p:graphicFrame>
        <p:nvGraphicFramePr>
          <p:cNvPr id="4" name="Diagram 3" descr="The analysis steps, identifying patterns arrow highlighted.">
            <a:extLst>
              <a:ext uri="{FF2B5EF4-FFF2-40B4-BE49-F238E27FC236}">
                <a16:creationId xmlns:a16="http://schemas.microsoft.com/office/drawing/2014/main" id="{E10B40E3-5B8F-4D6A-ABE8-1316993478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5219469"/>
              </p:ext>
            </p:extLst>
          </p:nvPr>
        </p:nvGraphicFramePr>
        <p:xfrm>
          <a:off x="360947" y="1612866"/>
          <a:ext cx="11470105" cy="1723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C8162D4-8A2F-48F0-869E-CFF2ECABAFD3}"/>
              </a:ext>
            </a:extLst>
          </p:cNvPr>
          <p:cNvSpPr txBox="1"/>
          <p:nvPr/>
        </p:nvSpPr>
        <p:spPr>
          <a:xfrm>
            <a:off x="360947" y="3307405"/>
            <a:ext cx="7061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 this stage you look for </a:t>
            </a:r>
            <a:r>
              <a:rPr lang="en-GB" sz="2400" b="1" dirty="0"/>
              <a:t>relationships</a:t>
            </a:r>
            <a:r>
              <a:rPr lang="en-GB" sz="2400" dirty="0"/>
              <a:t> and </a:t>
            </a:r>
            <a:r>
              <a:rPr lang="en-GB" sz="2400" b="1" dirty="0"/>
              <a:t>patterns</a:t>
            </a:r>
            <a:r>
              <a:rPr lang="en-GB" sz="2400" dirty="0"/>
              <a:t> in the data. </a:t>
            </a:r>
          </a:p>
          <a:p>
            <a:endParaRPr lang="en-GB" sz="2400" dirty="0"/>
          </a:p>
          <a:p>
            <a:r>
              <a:rPr lang="en-GB" sz="2400" dirty="0"/>
              <a:t>This can be done through plotting graphs or using calculations designed to measure relationships.  </a:t>
            </a:r>
          </a:p>
          <a:p>
            <a:endParaRPr lang="en-GB" sz="2400" dirty="0"/>
          </a:p>
        </p:txBody>
      </p:sp>
      <p:pic>
        <p:nvPicPr>
          <p:cNvPr id="6" name="Picture 5" descr="Colorful pencils in a row to form a graph">
            <a:extLst>
              <a:ext uri="{FF2B5EF4-FFF2-40B4-BE49-F238E27FC236}">
                <a16:creationId xmlns:a16="http://schemas.microsoft.com/office/drawing/2014/main" id="{15216378-E185-4B23-BE20-83A3CCC2E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r="15591"/>
          <a:stretch/>
        </p:blipFill>
        <p:spPr>
          <a:xfrm>
            <a:off x="8085306" y="3399480"/>
            <a:ext cx="3093395" cy="3093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8811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C500-9482-4AC0-A364-6C6C3AF4C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Learning intentions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A5D003-952C-4CC8-8F5A-EC222DA6F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431955"/>
              </p:ext>
            </p:extLst>
          </p:nvPr>
        </p:nvGraphicFramePr>
        <p:xfrm>
          <a:off x="478677" y="2130604"/>
          <a:ext cx="11454353" cy="4547096"/>
        </p:xfrm>
        <a:graphic>
          <a:graphicData uri="http://schemas.openxmlformats.org/drawingml/2006/table">
            <a:tbl>
              <a:tblPr/>
              <a:tblGrid>
                <a:gridCol w="11454353">
                  <a:extLst>
                    <a:ext uri="{9D8B030D-6E8A-4147-A177-3AD203B41FA5}">
                      <a16:colId xmlns:a16="http://schemas.microsoft.com/office/drawing/2014/main" val="803942006"/>
                    </a:ext>
                  </a:extLst>
                </a:gridCol>
              </a:tblGrid>
              <a:tr h="4547096"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 will be learning what is involved in the analysis process, specifically,</a:t>
                      </a:r>
                    </a:p>
                    <a:p>
                      <a:endParaRPr lang="en-US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we 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mean by analysis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US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 structured way of performing analysis (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analysis steps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US" sz="2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to understand data through 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visual inspection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GB" sz="2800" noProof="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8344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676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Why identifying patterns is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EB42A-4CD0-427C-BF64-B7828F596A7B}"/>
              </a:ext>
            </a:extLst>
          </p:cNvPr>
          <p:cNvSpPr txBox="1"/>
          <p:nvPr/>
        </p:nvSpPr>
        <p:spPr>
          <a:xfrm>
            <a:off x="2178456" y="2411981"/>
            <a:ext cx="9644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You can </a:t>
            </a:r>
            <a:r>
              <a:rPr lang="en-GB" sz="2400" b="1" dirty="0"/>
              <a:t>test ideas for relationships </a:t>
            </a:r>
            <a:r>
              <a:rPr lang="en-GB" sz="2400" dirty="0"/>
              <a:t>or patterns in the datasets</a:t>
            </a:r>
            <a:endParaRPr lang="en-GB" sz="2400" b="1" dirty="0"/>
          </a:p>
        </p:txBody>
      </p:sp>
      <p:pic>
        <p:nvPicPr>
          <p:cNvPr id="9" name="Graphic 8" descr="Pandemic flattening curve line graph outline">
            <a:extLst>
              <a:ext uri="{FF2B5EF4-FFF2-40B4-BE49-F238E27FC236}">
                <a16:creationId xmlns:a16="http://schemas.microsoft.com/office/drawing/2014/main" id="{B5B688FC-F70E-4074-A2D1-E66EA9B1A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7807" y="4799503"/>
            <a:ext cx="916217" cy="916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1676F8-2E03-4A91-8E70-C24EE4F6D1F9}"/>
              </a:ext>
            </a:extLst>
          </p:cNvPr>
          <p:cNvSpPr txBox="1"/>
          <p:nvPr/>
        </p:nvSpPr>
        <p:spPr>
          <a:xfrm>
            <a:off x="2178457" y="3646543"/>
            <a:ext cx="8847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Identify trends </a:t>
            </a:r>
            <a:r>
              <a:rPr lang="en-GB" sz="2400" dirty="0"/>
              <a:t>in a dataset</a:t>
            </a:r>
            <a:endParaRPr lang="en-GB" sz="2400" b="1" dirty="0"/>
          </a:p>
        </p:txBody>
      </p:sp>
      <p:pic>
        <p:nvPicPr>
          <p:cNvPr id="11" name="Graphic 10" descr="Bar graph with upward trend with solid fill">
            <a:extLst>
              <a:ext uri="{FF2B5EF4-FFF2-40B4-BE49-F238E27FC236}">
                <a16:creationId xmlns:a16="http://schemas.microsoft.com/office/drawing/2014/main" id="{4B7CC3B8-EB8B-4E36-98CD-FAD767B1A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53375" y="3417565"/>
            <a:ext cx="916217" cy="916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E671A-13C5-47A6-AA08-4FAA1F4500DB}"/>
              </a:ext>
            </a:extLst>
          </p:cNvPr>
          <p:cNvSpPr txBox="1"/>
          <p:nvPr/>
        </p:nvSpPr>
        <p:spPr>
          <a:xfrm>
            <a:off x="2178456" y="4881106"/>
            <a:ext cx="88476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Spot unusual data items that might </a:t>
            </a:r>
            <a:r>
              <a:rPr lang="en-GB" sz="2400" b="1" dirty="0"/>
              <a:t>need more investigation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13" name="Graphic 12" descr="Test Dummy outline">
            <a:extLst>
              <a:ext uri="{FF2B5EF4-FFF2-40B4-BE49-F238E27FC236}">
                <a16:creationId xmlns:a16="http://schemas.microsoft.com/office/drawing/2014/main" id="{CF26C939-E0AF-4376-8EC9-9B7CFE081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87807" y="2096649"/>
            <a:ext cx="916217" cy="916217"/>
          </a:xfrm>
          <a:prstGeom prst="rect">
            <a:avLst/>
          </a:prstGeom>
        </p:spPr>
      </p:pic>
      <p:graphicFrame>
        <p:nvGraphicFramePr>
          <p:cNvPr id="14" name="Diagram 13" descr="The analysis steps, identifying patterns arrow highlighted.">
            <a:extLst>
              <a:ext uri="{FF2B5EF4-FFF2-40B4-BE49-F238E27FC236}">
                <a16:creationId xmlns:a16="http://schemas.microsoft.com/office/drawing/2014/main" id="{DCA76EA9-C29E-4DA2-AE39-B970ACE116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0056029"/>
              </p:ext>
            </p:extLst>
          </p:nvPr>
        </p:nvGraphicFramePr>
        <p:xfrm>
          <a:off x="393487" y="6121681"/>
          <a:ext cx="11470105" cy="617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138985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30A30-547C-45CE-A212-CD7F443E0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Show me….identifying patterns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0CC0F-F714-4EFA-A299-65CC42772AA2}"/>
              </a:ext>
            </a:extLst>
          </p:cNvPr>
          <p:cNvSpPr txBox="1"/>
          <p:nvPr/>
        </p:nvSpPr>
        <p:spPr>
          <a:xfrm>
            <a:off x="448496" y="2726715"/>
            <a:ext cx="50475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graph shows the fertility rate in India over the last 60 years. </a:t>
            </a:r>
          </a:p>
          <a:p>
            <a:endParaRPr lang="en-US" sz="2400" dirty="0"/>
          </a:p>
          <a:p>
            <a:r>
              <a:rPr lang="en-US" sz="2400" dirty="0"/>
              <a:t>This would have been created during the </a:t>
            </a:r>
            <a:r>
              <a:rPr lang="en-US" sz="2400" b="1" dirty="0"/>
              <a:t>identifying patterns </a:t>
            </a:r>
            <a:r>
              <a:rPr lang="en-US" sz="2400" dirty="0"/>
              <a:t>of the analysis steps.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2" descr="Graph showing the fertility rate in India over the last 60 years.">
            <a:extLst>
              <a:ext uri="{FF2B5EF4-FFF2-40B4-BE49-F238E27FC236}">
                <a16:creationId xmlns:a16="http://schemas.microsoft.com/office/drawing/2014/main" id="{E0A4991C-E3C0-424D-BCB0-D24439407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10" y="2262841"/>
            <a:ext cx="5047566" cy="360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978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CA8B-AC5B-4BCC-8506-3126E6E3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The analysis steps</a:t>
            </a:r>
          </a:p>
        </p:txBody>
      </p:sp>
      <p:graphicFrame>
        <p:nvGraphicFramePr>
          <p:cNvPr id="4" name="Diagram 3" descr="The analysis steps, extracting insights arrow highlighted.">
            <a:extLst>
              <a:ext uri="{FF2B5EF4-FFF2-40B4-BE49-F238E27FC236}">
                <a16:creationId xmlns:a16="http://schemas.microsoft.com/office/drawing/2014/main" id="{E10B40E3-5B8F-4D6A-ABE8-1316993478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8952359"/>
              </p:ext>
            </p:extLst>
          </p:nvPr>
        </p:nvGraphicFramePr>
        <p:xfrm>
          <a:off x="360947" y="1612866"/>
          <a:ext cx="11470105" cy="1723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Complete puzzle with one piece lit up">
            <a:extLst>
              <a:ext uri="{FF2B5EF4-FFF2-40B4-BE49-F238E27FC236}">
                <a16:creationId xmlns:a16="http://schemas.microsoft.com/office/drawing/2014/main" id="{15216378-E185-4B23-BE20-83A3CCC2E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8085306" y="3399480"/>
            <a:ext cx="3093395" cy="3093395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547992-93B2-4738-A6AC-0879758DE12F}"/>
              </a:ext>
            </a:extLst>
          </p:cNvPr>
          <p:cNvSpPr txBox="1"/>
          <p:nvPr/>
        </p:nvSpPr>
        <p:spPr>
          <a:xfrm>
            <a:off x="466928" y="3091805"/>
            <a:ext cx="67704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At this stage you need to highlight any patterns/relationships that will allow someone to </a:t>
            </a:r>
            <a:r>
              <a:rPr lang="en-GB" sz="2400" b="1" dirty="0"/>
              <a:t>take action to solve the problem </a:t>
            </a:r>
            <a:r>
              <a:rPr lang="en-GB" sz="2400" dirty="0"/>
              <a:t>you are investigating. </a:t>
            </a:r>
          </a:p>
          <a:p>
            <a:endParaRPr lang="en-GB" sz="2400" dirty="0"/>
          </a:p>
          <a:p>
            <a:r>
              <a:rPr lang="en-GB" sz="2400" dirty="0"/>
              <a:t>All patterns/relationships should be double checked to see if insights are true in other datasets or time frames. Also that no mistakes have been made during any of the analysis stages.</a:t>
            </a:r>
          </a:p>
        </p:txBody>
      </p:sp>
    </p:spTree>
    <p:extLst>
      <p:ext uri="{BB962C8B-B14F-4D97-AF65-F5344CB8AC3E}">
        <p14:creationId xmlns:p14="http://schemas.microsoft.com/office/powerpoint/2010/main" val="1914144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Why extracting insights is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EB42A-4CD0-427C-BF64-B7828F596A7B}"/>
              </a:ext>
            </a:extLst>
          </p:cNvPr>
          <p:cNvSpPr txBox="1"/>
          <p:nvPr/>
        </p:nvSpPr>
        <p:spPr>
          <a:xfrm>
            <a:off x="2178456" y="2411981"/>
            <a:ext cx="9644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Turns </a:t>
            </a:r>
            <a:r>
              <a:rPr lang="en-GB" sz="2400" b="1" dirty="0"/>
              <a:t>data into actions </a:t>
            </a:r>
            <a:r>
              <a:rPr lang="en-GB" sz="2400" dirty="0"/>
              <a:t>that can solve problems</a:t>
            </a:r>
          </a:p>
        </p:txBody>
      </p:sp>
      <p:pic>
        <p:nvPicPr>
          <p:cNvPr id="9" name="Graphic 8" descr="Badge Tick1 with solid fill">
            <a:extLst>
              <a:ext uri="{FF2B5EF4-FFF2-40B4-BE49-F238E27FC236}">
                <a16:creationId xmlns:a16="http://schemas.microsoft.com/office/drawing/2014/main" id="{B5B688FC-F70E-4074-A2D1-E66EA9B1A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7807" y="4799503"/>
            <a:ext cx="916217" cy="916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1676F8-2E03-4A91-8E70-C24EE4F6D1F9}"/>
              </a:ext>
            </a:extLst>
          </p:cNvPr>
          <p:cNvSpPr txBox="1"/>
          <p:nvPr/>
        </p:nvSpPr>
        <p:spPr>
          <a:xfrm>
            <a:off x="2178457" y="3502785"/>
            <a:ext cx="8847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Allows you </a:t>
            </a:r>
            <a:r>
              <a:rPr lang="en-GB" sz="2400" b="1" dirty="0"/>
              <a:t>check your conclusions in different datasets</a:t>
            </a:r>
            <a:r>
              <a:rPr lang="en-GB" sz="2400" dirty="0"/>
              <a:t>/time frames so you are confident in the results</a:t>
            </a:r>
          </a:p>
        </p:txBody>
      </p:sp>
      <p:pic>
        <p:nvPicPr>
          <p:cNvPr id="11" name="Graphic 10" descr="Clipboard Checked outline">
            <a:extLst>
              <a:ext uri="{FF2B5EF4-FFF2-40B4-BE49-F238E27FC236}">
                <a16:creationId xmlns:a16="http://schemas.microsoft.com/office/drawing/2014/main" id="{4B7CC3B8-EB8B-4E36-98CD-FAD767B1A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53375" y="3417565"/>
            <a:ext cx="916217" cy="916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E671A-13C5-47A6-AA08-4FAA1F4500DB}"/>
              </a:ext>
            </a:extLst>
          </p:cNvPr>
          <p:cNvSpPr txBox="1"/>
          <p:nvPr/>
        </p:nvSpPr>
        <p:spPr>
          <a:xfrm>
            <a:off x="2178456" y="4996899"/>
            <a:ext cx="8847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Sense </a:t>
            </a:r>
            <a:r>
              <a:rPr lang="en-GB" sz="2400" b="1" dirty="0"/>
              <a:t>check your results against how you expect </a:t>
            </a:r>
            <a:r>
              <a:rPr lang="en-GB" sz="2400" dirty="0"/>
              <a:t>them to look</a:t>
            </a:r>
          </a:p>
        </p:txBody>
      </p:sp>
      <p:pic>
        <p:nvPicPr>
          <p:cNvPr id="13" name="Graphic 12" descr="Group brainstorm outline">
            <a:extLst>
              <a:ext uri="{FF2B5EF4-FFF2-40B4-BE49-F238E27FC236}">
                <a16:creationId xmlns:a16="http://schemas.microsoft.com/office/drawing/2014/main" id="{CF26C939-E0AF-4376-8EC9-9B7CFE081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87807" y="2096649"/>
            <a:ext cx="916217" cy="916217"/>
          </a:xfrm>
          <a:prstGeom prst="rect">
            <a:avLst/>
          </a:prstGeom>
        </p:spPr>
      </p:pic>
      <p:graphicFrame>
        <p:nvGraphicFramePr>
          <p:cNvPr id="14" name="Diagram 13" descr="The analysis steps, extracting insights arrow highlighted.">
            <a:extLst>
              <a:ext uri="{FF2B5EF4-FFF2-40B4-BE49-F238E27FC236}">
                <a16:creationId xmlns:a16="http://schemas.microsoft.com/office/drawing/2014/main" id="{DCA76EA9-C29E-4DA2-AE39-B970ACE116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4059854"/>
              </p:ext>
            </p:extLst>
          </p:nvPr>
        </p:nvGraphicFramePr>
        <p:xfrm>
          <a:off x="393487" y="6121681"/>
          <a:ext cx="11470105" cy="617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817095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FD087-B303-4949-AB9D-29963F1D5E59}"/>
              </a:ext>
            </a:extLst>
          </p:cNvPr>
          <p:cNvSpPr txBox="1"/>
          <p:nvPr/>
        </p:nvSpPr>
        <p:spPr>
          <a:xfrm>
            <a:off x="255171" y="1816236"/>
            <a:ext cx="69181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Imagine you are given a dataset that looks at the average temperature of the world by year to analyse.</a:t>
            </a:r>
          </a:p>
          <a:p>
            <a:endParaRPr lang="en-GB" sz="2400" dirty="0"/>
          </a:p>
          <a:p>
            <a:r>
              <a:rPr lang="en-GB" sz="2400" dirty="0"/>
              <a:t>You are told it is ready for the </a:t>
            </a:r>
            <a:r>
              <a:rPr lang="en-GB" sz="2400" b="1" dirty="0"/>
              <a:t>identifying patterns</a:t>
            </a:r>
            <a:r>
              <a:rPr lang="en-GB" sz="2400" dirty="0"/>
              <a:t> analysis step. </a:t>
            </a:r>
          </a:p>
          <a:p>
            <a:endParaRPr lang="en-GB" sz="2400" dirty="0"/>
          </a:p>
          <a:p>
            <a:r>
              <a:rPr lang="en-GB" sz="2400" dirty="0"/>
              <a:t>However it contains </a:t>
            </a:r>
            <a:r>
              <a:rPr lang="en-GB" sz="2400" b="1" dirty="0"/>
              <a:t>duplicate rows </a:t>
            </a:r>
            <a:r>
              <a:rPr lang="en-GB" sz="2400" dirty="0"/>
              <a:t>as the </a:t>
            </a:r>
            <a:r>
              <a:rPr lang="en-GB" sz="2400" b="1" dirty="0"/>
              <a:t>data cleansing and tidying step was missed. </a:t>
            </a:r>
          </a:p>
          <a:p>
            <a:endParaRPr lang="en-GB" sz="2400" dirty="0"/>
          </a:p>
          <a:p>
            <a:r>
              <a:rPr lang="en-GB" sz="2400" dirty="0"/>
              <a:t>What impact do you think this could have on the results of the analysis? </a:t>
            </a:r>
          </a:p>
          <a:p>
            <a:endParaRPr lang="en-GB" sz="2400" dirty="0"/>
          </a:p>
        </p:txBody>
      </p:sp>
      <p:pic>
        <p:nvPicPr>
          <p:cNvPr id="10" name="Picture 9" descr="Three polar bears by a log on a beach">
            <a:extLst>
              <a:ext uri="{FF2B5EF4-FFF2-40B4-BE49-F238E27FC236}">
                <a16:creationId xmlns:a16="http://schemas.microsoft.com/office/drawing/2014/main" id="{1A46E512-F74E-4BB5-BBD4-FC793B4B4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2" r="18042"/>
          <a:stretch/>
        </p:blipFill>
        <p:spPr>
          <a:xfrm>
            <a:off x="7531742" y="1909192"/>
            <a:ext cx="4046706" cy="4046706"/>
          </a:xfrm>
          <a:prstGeom prst="ellipse">
            <a:avLst/>
          </a:prstGeom>
        </p:spPr>
      </p:pic>
      <p:graphicFrame>
        <p:nvGraphicFramePr>
          <p:cNvPr id="5" name="Diagram 4" descr="The analysis steps. Data understanding &gt; Data tidying and cleansing &gt; Data manipulation &gt; Identifying patterns &gt; Extracting insights">
            <a:extLst>
              <a:ext uri="{FF2B5EF4-FFF2-40B4-BE49-F238E27FC236}">
                <a16:creationId xmlns:a16="http://schemas.microsoft.com/office/drawing/2014/main" id="{14718D06-C0CA-495D-ABAF-494D5E1FC6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3311832"/>
              </p:ext>
            </p:extLst>
          </p:nvPr>
        </p:nvGraphicFramePr>
        <p:xfrm>
          <a:off x="0" y="6245157"/>
          <a:ext cx="12192000" cy="612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847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FD087-B303-4949-AB9D-29963F1D5E59}"/>
              </a:ext>
            </a:extLst>
          </p:cNvPr>
          <p:cNvSpPr txBox="1"/>
          <p:nvPr/>
        </p:nvSpPr>
        <p:spPr>
          <a:xfrm>
            <a:off x="579565" y="2022080"/>
            <a:ext cx="61827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Some of the issues could be,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Calculations give the wrong answers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Incorrect patterns/relationships identified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Propose the wrong action to solve the problem.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10" name="Picture 9" descr="Three polar bears by a log on a beach">
            <a:extLst>
              <a:ext uri="{FF2B5EF4-FFF2-40B4-BE49-F238E27FC236}">
                <a16:creationId xmlns:a16="http://schemas.microsoft.com/office/drawing/2014/main" id="{1A46E512-F74E-4BB5-BBD4-FC793B4B4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2" r="18042"/>
          <a:stretch/>
        </p:blipFill>
        <p:spPr>
          <a:xfrm>
            <a:off x="7384915" y="2130358"/>
            <a:ext cx="4046706" cy="40467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5794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92C-E215-4310-A2C7-8CDA22E5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5694B-21FC-45EF-8E25-F23193A478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Complete </a:t>
            </a:r>
            <a:r>
              <a:rPr lang="en-GB" sz="3600" b="1" dirty="0"/>
              <a:t>sections 1 and 2 </a:t>
            </a:r>
            <a:r>
              <a:rPr lang="en-GB" sz="3600" dirty="0"/>
              <a:t>of the </a:t>
            </a:r>
          </a:p>
          <a:p>
            <a:pPr marL="0" indent="0" algn="ctr">
              <a:buNone/>
            </a:pPr>
            <a:r>
              <a:rPr lang="en-GB" sz="3600" dirty="0"/>
              <a:t>‘The analysis process’ workbook.</a:t>
            </a:r>
          </a:p>
          <a:p>
            <a:pPr marL="0" indent="0" algn="ctr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53135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CA8B-AC5B-4BCC-8506-3126E6E3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Data understanding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AFCF91-756C-44FC-9A07-98E2B52C56F8}"/>
              </a:ext>
            </a:extLst>
          </p:cNvPr>
          <p:cNvSpPr txBox="1"/>
          <p:nvPr/>
        </p:nvSpPr>
        <p:spPr>
          <a:xfrm>
            <a:off x="360947" y="1775297"/>
            <a:ext cx="7207172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0" i="0" dirty="0">
                <a:effectLst/>
              </a:rPr>
              <a:t>All analysis activities should start with an understanding of the data being analysed.</a:t>
            </a:r>
          </a:p>
          <a:p>
            <a:endParaRPr lang="en-GB" sz="2400" dirty="0"/>
          </a:p>
          <a:p>
            <a:r>
              <a:rPr lang="en-GB" sz="2400" dirty="0"/>
              <a:t>This involves</a:t>
            </a:r>
          </a:p>
          <a:p>
            <a:endParaRPr lang="en-GB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Visual inspection </a:t>
            </a:r>
            <a:r>
              <a:rPr lang="en-GB" sz="2400" dirty="0"/>
              <a:t>of the dataset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Reviewing any associated </a:t>
            </a:r>
            <a:r>
              <a:rPr lang="en-GB" sz="2400" b="1" dirty="0"/>
              <a:t>data dictionaries </a:t>
            </a:r>
            <a:r>
              <a:rPr lang="en-GB" sz="2400" dirty="0"/>
              <a:t>for the dataset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Understanding the </a:t>
            </a:r>
            <a:r>
              <a:rPr lang="en-GB" sz="2400" b="1" dirty="0"/>
              <a:t>size and shape 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Identifying any </a:t>
            </a:r>
            <a:r>
              <a:rPr lang="en-GB" sz="2400" b="1" dirty="0"/>
              <a:t>obvious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Calculating </a:t>
            </a:r>
            <a:r>
              <a:rPr lang="en-GB" sz="2400" b="1" dirty="0"/>
              <a:t>summary statistics </a:t>
            </a:r>
            <a:r>
              <a:rPr lang="en-GB" sz="2400" dirty="0"/>
              <a:t>(e.g. count, max, mean)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graphicFrame>
        <p:nvGraphicFramePr>
          <p:cNvPr id="4" name="Diagram 3" descr="The analysis steps. Data understanding arrow highlighted">
            <a:extLst>
              <a:ext uri="{FF2B5EF4-FFF2-40B4-BE49-F238E27FC236}">
                <a16:creationId xmlns:a16="http://schemas.microsoft.com/office/drawing/2014/main" id="{927378DF-6220-4D44-A5F9-43C4D4CBC1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8314197"/>
              </p:ext>
            </p:extLst>
          </p:nvPr>
        </p:nvGraphicFramePr>
        <p:xfrm>
          <a:off x="360947" y="6205909"/>
          <a:ext cx="11470105" cy="573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Blue push pin surrounded by circle of red push pins">
            <a:extLst>
              <a:ext uri="{FF2B5EF4-FFF2-40B4-BE49-F238E27FC236}">
                <a16:creationId xmlns:a16="http://schemas.microsoft.com/office/drawing/2014/main" id="{7111277F-E35E-4B52-B5B4-10E288403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698" y="2509409"/>
            <a:ext cx="4317724" cy="28777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71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CA8B-AC5B-4BCC-8506-3126E6E3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Data understanding through visual inspection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AFCF91-756C-44FC-9A07-98E2B52C56F8}"/>
              </a:ext>
            </a:extLst>
          </p:cNvPr>
          <p:cNvSpPr txBox="1"/>
          <p:nvPr/>
        </p:nvSpPr>
        <p:spPr>
          <a:xfrm>
            <a:off x="360946" y="2699424"/>
            <a:ext cx="573505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In this lesson we are now going to look at </a:t>
            </a:r>
            <a:r>
              <a:rPr lang="en-GB" sz="2400" b="1" dirty="0"/>
              <a:t>visual inspection part of data understanding</a:t>
            </a:r>
            <a:r>
              <a:rPr lang="en-GB" sz="2400" dirty="0"/>
              <a:t>. </a:t>
            </a:r>
          </a:p>
          <a:p>
            <a:endParaRPr lang="en-GB" sz="2400" dirty="0"/>
          </a:p>
          <a:p>
            <a:r>
              <a:rPr lang="en-GB" sz="2400" dirty="0"/>
              <a:t>Visual inspection can be done without writing any code or creating new datasets. </a:t>
            </a:r>
          </a:p>
        </p:txBody>
      </p:sp>
      <p:graphicFrame>
        <p:nvGraphicFramePr>
          <p:cNvPr id="4" name="Diagram 3" descr="The analysis steps. Data understanding arrow highlighted">
            <a:extLst>
              <a:ext uri="{FF2B5EF4-FFF2-40B4-BE49-F238E27FC236}">
                <a16:creationId xmlns:a16="http://schemas.microsoft.com/office/drawing/2014/main" id="{927378DF-6220-4D44-A5F9-43C4D4CBC1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8100723"/>
              </p:ext>
            </p:extLst>
          </p:nvPr>
        </p:nvGraphicFramePr>
        <p:xfrm>
          <a:off x="360947" y="6205909"/>
          <a:ext cx="11470105" cy="573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Person on a swing">
            <a:extLst>
              <a:ext uri="{FF2B5EF4-FFF2-40B4-BE49-F238E27FC236}">
                <a16:creationId xmlns:a16="http://schemas.microsoft.com/office/drawing/2014/main" id="{9103ED20-F24E-49A8-8D7D-F20E72BE6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286017" y="1946154"/>
            <a:ext cx="3814863" cy="38148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4200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46AF-5B6D-4AC6-89AE-7B017DFE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Definition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EE77C6-342E-4404-A252-5458BF8BA351}"/>
              </a:ext>
            </a:extLst>
          </p:cNvPr>
          <p:cNvSpPr txBox="1"/>
          <p:nvPr/>
        </p:nvSpPr>
        <p:spPr>
          <a:xfrm>
            <a:off x="2175753" y="2736437"/>
            <a:ext cx="7840493" cy="2434709"/>
          </a:xfrm>
          <a:prstGeom prst="roundRect">
            <a:avLst/>
          </a:prstGeom>
          <a:noFill/>
          <a:ln>
            <a:solidFill>
              <a:srgbClr val="EAC036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4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Visual inspection</a:t>
            </a:r>
          </a:p>
          <a:p>
            <a:pPr algn="ctr">
              <a:spcAft>
                <a:spcPts val="600"/>
              </a:spcAft>
            </a:pPr>
            <a:r>
              <a:rPr lang="en-US" sz="4400" b="0" i="0" dirty="0">
                <a:effectLst/>
              </a:rPr>
              <a:t>To get a </a:t>
            </a:r>
            <a:r>
              <a:rPr lang="en-US" sz="4400" dirty="0"/>
              <a:t>basic understanding</a:t>
            </a:r>
            <a:r>
              <a:rPr lang="en-US" sz="4400" b="0" i="0" dirty="0">
                <a:effectLst/>
              </a:rPr>
              <a:t> of a dataset by looking at it</a:t>
            </a:r>
            <a:endParaRPr lang="en-GB" sz="4400" dirty="0">
              <a:effectLst/>
              <a:ea typeface="Calibri" panose="020F0502020204030204" pitchFamily="34" charset="0"/>
              <a:cs typeface="Times New Roman (Body CS)"/>
            </a:endParaRPr>
          </a:p>
        </p:txBody>
      </p:sp>
    </p:spTree>
    <p:extLst>
      <p:ext uri="{BB962C8B-B14F-4D97-AF65-F5344CB8AC3E}">
        <p14:creationId xmlns:p14="http://schemas.microsoft.com/office/powerpoint/2010/main" val="1730274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CA8B-AC5B-4BCC-8506-3126E6E3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Background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570BA-EE72-4E29-9933-A8AE14BAFE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8514" y="1935805"/>
            <a:ext cx="5415331" cy="4348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0" i="0" dirty="0">
                <a:effectLst/>
              </a:rPr>
              <a:t>Data </a:t>
            </a:r>
            <a:r>
              <a:rPr lang="en-US" sz="2400" dirty="0"/>
              <a:t>science is about </a:t>
            </a:r>
            <a:r>
              <a:rPr lang="en-US" sz="2400" b="0" i="0" dirty="0">
                <a:effectLst/>
              </a:rPr>
              <a:t>trying to solve a problem.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Making sure that you are </a:t>
            </a:r>
            <a:r>
              <a:rPr lang="en-GB" sz="2400" dirty="0"/>
              <a:t>analysing</a:t>
            </a:r>
            <a:r>
              <a:rPr lang="en-US" sz="2400" dirty="0"/>
              <a:t> the data </a:t>
            </a:r>
            <a:r>
              <a:rPr lang="en-GB" sz="2400" dirty="0"/>
              <a:t>in</a:t>
            </a:r>
            <a:r>
              <a:rPr lang="en-US" sz="2400" dirty="0"/>
              <a:t> the most efficient and accurate way possible to solve the problem is very important.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In this lesson, we will look at what is involved in </a:t>
            </a:r>
            <a:r>
              <a:rPr lang="en-GB" sz="2400" b="1" dirty="0"/>
              <a:t>analysing</a:t>
            </a:r>
            <a:r>
              <a:rPr lang="en-US" sz="2400" b="1" dirty="0"/>
              <a:t> data </a:t>
            </a:r>
            <a:r>
              <a:rPr lang="en-US" sz="2400" dirty="0"/>
              <a:t>and </a:t>
            </a:r>
            <a:r>
              <a:rPr lang="en-US" sz="2400" b="1" dirty="0"/>
              <a:t>steps you can follow</a:t>
            </a:r>
            <a:r>
              <a:rPr lang="en-US" sz="2400" dirty="0"/>
              <a:t> to complete your analysis.</a:t>
            </a:r>
          </a:p>
          <a:p>
            <a:pPr marL="0" indent="0">
              <a:buNone/>
            </a:pPr>
            <a:endParaRPr lang="en-US" sz="2400" b="0" i="0" dirty="0">
              <a:effectLst/>
            </a:endParaRPr>
          </a:p>
        </p:txBody>
      </p:sp>
      <p:pic>
        <p:nvPicPr>
          <p:cNvPr id="8" name="Picture 7" descr="PPDAC cycle (Problem, Plan, Data, Analysis, Conclusion)&#10;">
            <a:extLst>
              <a:ext uri="{FF2B5EF4-FFF2-40B4-BE49-F238E27FC236}">
                <a16:creationId xmlns:a16="http://schemas.microsoft.com/office/drawing/2014/main" id="{97AE6F32-95F0-4510-B63A-23A98FE70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1" y="1935805"/>
            <a:ext cx="4752975" cy="441007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A7BDA7-6813-46D2-9670-C41BD4FEE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81801" y="3249039"/>
            <a:ext cx="1515893" cy="2684834"/>
          </a:xfrm>
          <a:prstGeom prst="roundRect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745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36AE-067E-4B29-BE0F-2977EA44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Show me…</a:t>
            </a:r>
            <a:endParaRPr lang="en-GB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A2516-61EB-4C79-9C34-ABF03E7EA6F8}"/>
              </a:ext>
            </a:extLst>
          </p:cNvPr>
          <p:cNvSpPr txBox="1"/>
          <p:nvPr/>
        </p:nvSpPr>
        <p:spPr>
          <a:xfrm>
            <a:off x="207849" y="1928382"/>
            <a:ext cx="11102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Through a visual inspection of this dataset we can see,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A4AAD-C8EF-4040-AED5-9207B60FC2AF}"/>
              </a:ext>
            </a:extLst>
          </p:cNvPr>
          <p:cNvSpPr txBox="1"/>
          <p:nvPr/>
        </p:nvSpPr>
        <p:spPr>
          <a:xfrm>
            <a:off x="207849" y="2627741"/>
            <a:ext cx="39069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Mix of string and numeric data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There are missing values (NA) in the </a:t>
            </a:r>
            <a:r>
              <a:rPr lang="en-GB" sz="2400" b="1" dirty="0"/>
              <a:t>hair_colour </a:t>
            </a:r>
            <a:r>
              <a:rPr lang="en-GB" sz="2400" dirty="0"/>
              <a:t>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Hair and skin colours can take multiple values. </a:t>
            </a:r>
          </a:p>
        </p:txBody>
      </p:sp>
      <p:pic>
        <p:nvPicPr>
          <p:cNvPr id="8" name="Picture 7" descr="Dataset with details of the characters from Star Wars. Including their name, height, mass, hair_colour, skin_colour, gender, homeworld and species. ">
            <a:extLst>
              <a:ext uri="{FF2B5EF4-FFF2-40B4-BE49-F238E27FC236}">
                <a16:creationId xmlns:a16="http://schemas.microsoft.com/office/drawing/2014/main" id="{757B65DA-DE6E-4858-9362-6D1CD607E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689" y="2508894"/>
            <a:ext cx="7170822" cy="3654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CEAD2A-E5A5-4CF3-A1E9-9028040DCD47}"/>
              </a:ext>
            </a:extLst>
          </p:cNvPr>
          <p:cNvSpPr txBox="1"/>
          <p:nvPr/>
        </p:nvSpPr>
        <p:spPr>
          <a:xfrm>
            <a:off x="4387175" y="6559950"/>
            <a:ext cx="7461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33333"/>
                </a:solidFill>
              </a:rPr>
              <a:t>S</a:t>
            </a:r>
            <a:r>
              <a:rPr lang="en-US" sz="1400" b="0" i="0" dirty="0">
                <a:solidFill>
                  <a:srgbClr val="333333"/>
                </a:solidFill>
                <a:effectLst/>
              </a:rPr>
              <a:t>ample of information about Star Wars© characters from </a:t>
            </a:r>
            <a:r>
              <a:rPr lang="en-US" sz="1400" b="0" i="0" u="none" strike="noStrike" dirty="0">
                <a:solidFill>
                  <a:srgbClr val="337AB7"/>
                </a:solidFill>
                <a:effectLst/>
                <a:hlinkClick r:id="rId3"/>
              </a:rPr>
              <a:t>SWAPI</a:t>
            </a:r>
            <a:r>
              <a:rPr lang="en-US" sz="1400" u="none" strike="noStrike" dirty="0">
                <a:solidFill>
                  <a:srgbClr val="333333"/>
                </a:solidFill>
              </a:rPr>
              <a:t> (www.swapi.tech)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462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D36AE-067E-4B29-BE0F-2977EA44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Show me…</a:t>
            </a:r>
            <a:endParaRPr lang="en-GB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A2516-61EB-4C79-9C34-ABF03E7EA6F8}"/>
              </a:ext>
            </a:extLst>
          </p:cNvPr>
          <p:cNvSpPr txBox="1"/>
          <p:nvPr/>
        </p:nvSpPr>
        <p:spPr>
          <a:xfrm>
            <a:off x="207849" y="1928382"/>
            <a:ext cx="11102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Through a visual inspection of this dataset we can see,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A4AAD-C8EF-4040-AED5-9207B60FC2AF}"/>
              </a:ext>
            </a:extLst>
          </p:cNvPr>
          <p:cNvSpPr txBox="1"/>
          <p:nvPr/>
        </p:nvSpPr>
        <p:spPr>
          <a:xfrm>
            <a:off x="360249" y="2890484"/>
            <a:ext cx="4603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Mix of </a:t>
            </a:r>
            <a:r>
              <a:rPr lang="en-GB" sz="2400" b="1" dirty="0"/>
              <a:t>string</a:t>
            </a:r>
            <a:r>
              <a:rPr lang="en-GB" sz="2400" dirty="0"/>
              <a:t> and </a:t>
            </a:r>
            <a:r>
              <a:rPr lang="en-GB" sz="2400" b="1" dirty="0"/>
              <a:t>numeric</a:t>
            </a:r>
            <a:r>
              <a:rPr lang="en-GB" sz="2400" dirty="0"/>
              <a:t> data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There are </a:t>
            </a:r>
            <a:r>
              <a:rPr lang="en-GB" sz="2400" b="1" dirty="0"/>
              <a:t>duplicate rows </a:t>
            </a:r>
            <a:r>
              <a:rPr lang="en-GB" sz="2400" dirty="0"/>
              <a:t>that would need to be handled in the data tidying and cleansing step.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1FC7E38-76A5-4B60-BAEA-8894DDEBC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50375"/>
              </p:ext>
            </p:extLst>
          </p:nvPr>
        </p:nvGraphicFramePr>
        <p:xfrm>
          <a:off x="6445249" y="2689980"/>
          <a:ext cx="4603752" cy="2709333"/>
        </p:xfrm>
        <a:graphic>
          <a:graphicData uri="http://schemas.openxmlformats.org/drawingml/2006/table">
            <a:tbl>
              <a:tblPr firstRow="1"/>
              <a:tblGrid>
                <a:gridCol w="1740174">
                  <a:extLst>
                    <a:ext uri="{9D8B030D-6E8A-4147-A177-3AD203B41FA5}">
                      <a16:colId xmlns:a16="http://schemas.microsoft.com/office/drawing/2014/main" val="1849947828"/>
                    </a:ext>
                  </a:extLst>
                </a:gridCol>
                <a:gridCol w="1365706">
                  <a:extLst>
                    <a:ext uri="{9D8B030D-6E8A-4147-A177-3AD203B41FA5}">
                      <a16:colId xmlns:a16="http://schemas.microsoft.com/office/drawing/2014/main" val="3158857954"/>
                    </a:ext>
                  </a:extLst>
                </a:gridCol>
                <a:gridCol w="1497872">
                  <a:extLst>
                    <a:ext uri="{9D8B030D-6E8A-4147-A177-3AD203B41FA5}">
                      <a16:colId xmlns:a16="http://schemas.microsoft.com/office/drawing/2014/main" val="117983332"/>
                    </a:ext>
                  </a:extLst>
                </a:gridCol>
              </a:tblGrid>
              <a:tr h="59963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year_birth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also_known_as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791083"/>
                  </a:ext>
                </a:extLst>
              </a:tr>
              <a:tr h="30138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Macbeth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Red King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307112"/>
                  </a:ext>
                </a:extLst>
              </a:tr>
              <a:tr h="30138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William I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Rough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699228"/>
                  </a:ext>
                </a:extLst>
              </a:tr>
              <a:tr h="30138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Malcolm III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Great Chief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739122"/>
                  </a:ext>
                </a:extLst>
              </a:tr>
              <a:tr h="30138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David I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Saint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492527"/>
                  </a:ext>
                </a:extLst>
              </a:tr>
              <a:tr h="30138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William I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Rough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418868"/>
                  </a:ext>
                </a:extLst>
              </a:tr>
              <a:tr h="30138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Malcolm III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Great Chief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810082"/>
                  </a:ext>
                </a:extLst>
              </a:tr>
              <a:tr h="30138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David I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Saint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739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558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FD087-B303-4949-AB9D-29963F1D5E59}"/>
              </a:ext>
            </a:extLst>
          </p:cNvPr>
          <p:cNvSpPr txBox="1"/>
          <p:nvPr/>
        </p:nvSpPr>
        <p:spPr>
          <a:xfrm>
            <a:off x="179109" y="1932496"/>
            <a:ext cx="51321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By looking at this dataset, what can you see about the,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Data types?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Any missing values?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Any duplicate rows? </a:t>
            </a:r>
          </a:p>
          <a:p>
            <a:endParaRPr lang="en-GB" sz="2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0C69AC3-006D-4175-8863-F5078385D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989823"/>
              </p:ext>
            </p:extLst>
          </p:nvPr>
        </p:nvGraphicFramePr>
        <p:xfrm>
          <a:off x="5496128" y="2603838"/>
          <a:ext cx="6040876" cy="328697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26390">
                  <a:extLst>
                    <a:ext uri="{9D8B030D-6E8A-4147-A177-3AD203B41FA5}">
                      <a16:colId xmlns:a16="http://schemas.microsoft.com/office/drawing/2014/main" val="3841766578"/>
                    </a:ext>
                  </a:extLst>
                </a:gridCol>
                <a:gridCol w="1626390">
                  <a:extLst>
                    <a:ext uri="{9D8B030D-6E8A-4147-A177-3AD203B41FA5}">
                      <a16:colId xmlns:a16="http://schemas.microsoft.com/office/drawing/2014/main" val="3333212065"/>
                    </a:ext>
                  </a:extLst>
                </a:gridCol>
                <a:gridCol w="1394048">
                  <a:extLst>
                    <a:ext uri="{9D8B030D-6E8A-4147-A177-3AD203B41FA5}">
                      <a16:colId xmlns:a16="http://schemas.microsoft.com/office/drawing/2014/main" val="2040423641"/>
                    </a:ext>
                  </a:extLst>
                </a:gridCol>
                <a:gridCol w="1394048">
                  <a:extLst>
                    <a:ext uri="{9D8B030D-6E8A-4147-A177-3AD203B41FA5}">
                      <a16:colId xmlns:a16="http://schemas.microsoft.com/office/drawing/2014/main" val="1309162006"/>
                    </a:ext>
                  </a:extLst>
                </a:gridCol>
              </a:tblGrid>
              <a:tr h="4506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location</a:t>
                      </a:r>
                      <a:endParaRPr lang="en-GB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temperature</a:t>
                      </a:r>
                      <a:endParaRPr lang="en-GB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dawn</a:t>
                      </a:r>
                      <a:endParaRPr lang="en-GB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dusk</a:t>
                      </a:r>
                      <a:endParaRPr lang="en-GB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120135"/>
                  </a:ext>
                </a:extLst>
              </a:tr>
              <a:tr h="5705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Edinburgh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03:30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22:50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47852"/>
                  </a:ext>
                </a:extLst>
              </a:tr>
              <a:tr h="5542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Paris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05:09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22:28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97491"/>
                  </a:ext>
                </a:extLst>
              </a:tr>
              <a:tr h="5705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Sydney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06:25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17:21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688784"/>
                  </a:ext>
                </a:extLst>
              </a:tr>
              <a:tr h="5705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New York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04:54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20:55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01727"/>
                  </a:ext>
                </a:extLst>
              </a:tr>
              <a:tr h="5705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Edinburgh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03:30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22:50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011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549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D6C8-86C0-4EF1-8236-5D61543C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turn…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FD087-B303-4949-AB9D-29963F1D5E59}"/>
              </a:ext>
            </a:extLst>
          </p:cNvPr>
          <p:cNvSpPr txBox="1"/>
          <p:nvPr/>
        </p:nvSpPr>
        <p:spPr>
          <a:xfrm>
            <a:off x="179109" y="1800500"/>
            <a:ext cx="48987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Data 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Mix of string, numeric and 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u="sng" dirty="0"/>
              <a:t>Any missing 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There is a missing </a:t>
            </a:r>
            <a:r>
              <a:rPr lang="en-GB" sz="2400" b="1" dirty="0"/>
              <a:t>temperature</a:t>
            </a:r>
            <a:r>
              <a:rPr lang="en-GB" sz="2400" dirty="0"/>
              <a:t> for New York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u="sng" dirty="0"/>
              <a:t>Any duplicate rows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row containing Edinburgh is in the dataset twice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0C69AC3-006D-4175-8863-F5078385D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562301"/>
              </p:ext>
            </p:extLst>
          </p:nvPr>
        </p:nvGraphicFramePr>
        <p:xfrm>
          <a:off x="5496128" y="2603838"/>
          <a:ext cx="6040876" cy="328697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26390">
                  <a:extLst>
                    <a:ext uri="{9D8B030D-6E8A-4147-A177-3AD203B41FA5}">
                      <a16:colId xmlns:a16="http://schemas.microsoft.com/office/drawing/2014/main" val="3841766578"/>
                    </a:ext>
                  </a:extLst>
                </a:gridCol>
                <a:gridCol w="1626390">
                  <a:extLst>
                    <a:ext uri="{9D8B030D-6E8A-4147-A177-3AD203B41FA5}">
                      <a16:colId xmlns:a16="http://schemas.microsoft.com/office/drawing/2014/main" val="3333212065"/>
                    </a:ext>
                  </a:extLst>
                </a:gridCol>
                <a:gridCol w="1394048">
                  <a:extLst>
                    <a:ext uri="{9D8B030D-6E8A-4147-A177-3AD203B41FA5}">
                      <a16:colId xmlns:a16="http://schemas.microsoft.com/office/drawing/2014/main" val="2040423641"/>
                    </a:ext>
                  </a:extLst>
                </a:gridCol>
                <a:gridCol w="1394048">
                  <a:extLst>
                    <a:ext uri="{9D8B030D-6E8A-4147-A177-3AD203B41FA5}">
                      <a16:colId xmlns:a16="http://schemas.microsoft.com/office/drawing/2014/main" val="1309162006"/>
                    </a:ext>
                  </a:extLst>
                </a:gridCol>
              </a:tblGrid>
              <a:tr h="4506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location</a:t>
                      </a:r>
                      <a:endParaRPr lang="en-GB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temperature</a:t>
                      </a:r>
                      <a:endParaRPr lang="en-GB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dawn</a:t>
                      </a:r>
                      <a:endParaRPr lang="en-GB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dusk</a:t>
                      </a:r>
                      <a:endParaRPr lang="en-GB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0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120135"/>
                  </a:ext>
                </a:extLst>
              </a:tr>
              <a:tr h="5705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Edinburgh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03:30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22:50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47852"/>
                  </a:ext>
                </a:extLst>
              </a:tr>
              <a:tr h="55425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Paris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05:09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22:28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97491"/>
                  </a:ext>
                </a:extLst>
              </a:tr>
              <a:tr h="5705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Sydney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06:25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17:21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688784"/>
                  </a:ext>
                </a:extLst>
              </a:tr>
              <a:tr h="5705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New York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04:54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20:55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01727"/>
                  </a:ext>
                </a:extLst>
              </a:tr>
              <a:tr h="57051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Edinburgh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03:30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22:50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011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196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92C-E215-4310-A2C7-8CDA22E5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5694B-21FC-45EF-8E25-F23193A478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Complete </a:t>
            </a:r>
            <a:r>
              <a:rPr lang="en-GB" sz="3600" b="1" dirty="0"/>
              <a:t>section 3 and 4 </a:t>
            </a:r>
            <a:r>
              <a:rPr lang="en-GB" sz="3600" dirty="0"/>
              <a:t>of the </a:t>
            </a:r>
          </a:p>
          <a:p>
            <a:pPr marL="0" indent="0" algn="ctr">
              <a:buNone/>
            </a:pPr>
            <a:r>
              <a:rPr lang="en-GB" sz="3600" dirty="0"/>
              <a:t>‘The analysis process’ workbook.</a:t>
            </a:r>
          </a:p>
          <a:p>
            <a:pPr marL="0" indent="0" algn="ctr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08530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94A5D-F656-493D-B36B-DD86FC9B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Learning checklist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9083A8-7E23-4175-A518-798A5861F404}"/>
              </a:ext>
            </a:extLst>
          </p:cNvPr>
          <p:cNvSpPr txBox="1"/>
          <p:nvPr/>
        </p:nvSpPr>
        <p:spPr>
          <a:xfrm>
            <a:off x="507459" y="1771799"/>
            <a:ext cx="11000362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endParaRPr lang="en-GB" sz="2800" b="0" i="0" dirty="0">
              <a:effectLst/>
            </a:endParaRPr>
          </a:p>
          <a:p>
            <a:pPr algn="l"/>
            <a:r>
              <a:rPr lang="en-US" sz="2800" b="0" i="0" dirty="0">
                <a:effectLst/>
              </a:rPr>
              <a:t>I can </a:t>
            </a:r>
            <a:r>
              <a:rPr lang="en-US" sz="2800" b="0" i="1" dirty="0">
                <a:effectLst/>
              </a:rPr>
              <a:t>describe </a:t>
            </a:r>
            <a:r>
              <a:rPr lang="en-US" sz="2800" b="0" i="0" dirty="0">
                <a:effectLst/>
              </a:rPr>
              <a:t>what is meant by analysis</a:t>
            </a:r>
          </a:p>
          <a:p>
            <a:pPr algn="l"/>
            <a:endParaRPr lang="en-US" sz="2800" b="0" i="0" dirty="0">
              <a:effectLst/>
            </a:endParaRPr>
          </a:p>
          <a:p>
            <a:pPr algn="l"/>
            <a:r>
              <a:rPr lang="en-US" sz="2800" b="0" i="0" dirty="0">
                <a:effectLst/>
              </a:rPr>
              <a:t>I can </a:t>
            </a:r>
            <a:r>
              <a:rPr lang="en-US" sz="2800" b="0" i="1" dirty="0">
                <a:effectLst/>
              </a:rPr>
              <a:t>describe/explain</a:t>
            </a:r>
            <a:r>
              <a:rPr lang="en-US" sz="2800" b="0" i="0" dirty="0">
                <a:effectLst/>
              </a:rPr>
              <a:t> </a:t>
            </a:r>
            <a:r>
              <a:rPr lang="en-US" sz="2800" dirty="0"/>
              <a:t>a structured way of performing analysis (the</a:t>
            </a:r>
            <a:r>
              <a:rPr lang="en-US" sz="2800" b="0" i="0" dirty="0">
                <a:effectLst/>
              </a:rPr>
              <a:t> analysis steps)</a:t>
            </a:r>
          </a:p>
          <a:p>
            <a:pPr algn="l"/>
            <a:endParaRPr lang="en-US" sz="2800" b="0" i="0" dirty="0">
              <a:effectLst/>
            </a:endParaRPr>
          </a:p>
          <a:p>
            <a:pPr algn="l"/>
            <a:r>
              <a:rPr lang="en-US" sz="2800" b="0" i="0" dirty="0">
                <a:effectLst/>
              </a:rPr>
              <a:t>I can </a:t>
            </a:r>
            <a:r>
              <a:rPr lang="en-US" sz="2800" b="0" i="1" dirty="0">
                <a:effectLst/>
              </a:rPr>
              <a:t>describe</a:t>
            </a:r>
            <a:r>
              <a:rPr lang="en-US" sz="2800" b="0" i="0" dirty="0">
                <a:effectLst/>
              </a:rPr>
              <a:t> what it means to visually inspect data as part of the data understanding step</a:t>
            </a:r>
          </a:p>
          <a:p>
            <a:pPr algn="l"/>
            <a:endParaRPr lang="en-US" sz="2800" b="0" i="0" dirty="0">
              <a:effectLst/>
            </a:endParaRPr>
          </a:p>
          <a:p>
            <a:pPr algn="l"/>
            <a:r>
              <a:rPr lang="en-US" sz="2800" b="0" i="0" dirty="0">
                <a:effectLst/>
              </a:rPr>
              <a:t>I can </a:t>
            </a:r>
            <a:r>
              <a:rPr lang="en-US" sz="2800" b="0" i="1" dirty="0">
                <a:effectLst/>
              </a:rPr>
              <a:t>perform </a:t>
            </a:r>
            <a:r>
              <a:rPr lang="en-US" sz="2800" b="0" i="0" dirty="0">
                <a:effectLst/>
              </a:rPr>
              <a:t>a </a:t>
            </a:r>
            <a:r>
              <a:rPr lang="en-US" sz="2800" dirty="0"/>
              <a:t>visual</a:t>
            </a:r>
            <a:r>
              <a:rPr lang="en-US" sz="2800" b="0" i="0" dirty="0">
                <a:effectLst/>
              </a:rPr>
              <a:t> inspection of a simple dataset</a:t>
            </a:r>
            <a:endParaRPr lang="en-US" sz="2800" b="0" i="0" dirty="0">
              <a:effectLst/>
              <a:cs typeface="Calibri"/>
            </a:endParaRPr>
          </a:p>
          <a:p>
            <a:pPr algn="l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18714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C500-9482-4AC0-A364-6C6C3AF4C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you can use this lesson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23C89-4329-452C-A897-296AF15B4A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3314" y="4824975"/>
            <a:ext cx="10734675" cy="45731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600" dirty="0"/>
              <a:t>© 2021. This work is licensed under a </a:t>
            </a:r>
            <a:r>
              <a:rPr lang="en-US" sz="1600" b="0" i="1" u="none" strike="noStrike" dirty="0">
                <a:solidFill>
                  <a:srgbClr val="049CCF"/>
                </a:solidFill>
                <a:effectLst/>
                <a:latin typeface="source sans pro" panose="020B0604020202020204" pitchFamily="34" charset="0"/>
                <a:hlinkClick r:id="rId2"/>
              </a:rPr>
              <a:t>CC BY-NC-SA 4.0 license</a:t>
            </a:r>
            <a:r>
              <a:rPr lang="en-US" sz="1600" b="0" i="1" dirty="0">
                <a:solidFill>
                  <a:srgbClr val="464646"/>
                </a:solidFill>
                <a:effectLst/>
                <a:latin typeface="source sans pro" panose="020B0604020202020204" pitchFamily="34" charset="0"/>
              </a:rPr>
              <a:t>. </a:t>
            </a:r>
            <a:endParaRPr lang="en-US" sz="1600" b="0" i="0" dirty="0">
              <a:effectLst/>
            </a:endParaRPr>
          </a:p>
          <a:p>
            <a:pPr marL="0" indent="0" algn="l">
              <a:buNone/>
            </a:pPr>
            <a:endParaRPr lang="en-US" sz="1600" b="0" i="0" dirty="0">
              <a:effectLst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E9C027-9220-4418-A3A3-A835D282F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" y="5845313"/>
            <a:ext cx="1127735" cy="9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B7D941-002C-41BF-B09E-50D1CF70F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769" y="5915876"/>
            <a:ext cx="1675683" cy="864024"/>
          </a:xfrm>
          <a:prstGeom prst="rect">
            <a:avLst/>
          </a:prstGeom>
        </p:spPr>
      </p:pic>
      <p:pic>
        <p:nvPicPr>
          <p:cNvPr id="6" name="Picture 2" descr="Home - The Data Lab">
            <a:extLst>
              <a:ext uri="{FF2B5EF4-FFF2-40B4-BE49-F238E27FC236}">
                <a16:creationId xmlns:a16="http://schemas.microsoft.com/office/drawing/2014/main" id="{7994E953-212C-4BD8-90C1-1A2DE97D4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66" y="6014035"/>
            <a:ext cx="2425239" cy="7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74880-B990-4DFC-A8EA-6E77ABEB6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16" y="5926505"/>
            <a:ext cx="1922636" cy="853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5FE8AF-312A-432D-AD26-BF735E87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976" y="532652"/>
            <a:ext cx="3018389" cy="10560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7C6DFE-5008-4454-B9B1-12B8D87988FA}"/>
              </a:ext>
            </a:extLst>
          </p:cNvPr>
          <p:cNvSpPr txBox="1"/>
          <p:nvPr/>
        </p:nvSpPr>
        <p:spPr>
          <a:xfrm>
            <a:off x="303314" y="1857448"/>
            <a:ext cx="11753567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You are free to: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Share</a:t>
            </a:r>
            <a:r>
              <a:rPr lang="en-GB" dirty="0"/>
              <a:t> – copy and redistribute the material in any medium or format</a:t>
            </a:r>
            <a:endParaRPr lang="en-GB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Adapt</a:t>
            </a:r>
            <a:r>
              <a:rPr lang="en-GB" dirty="0"/>
              <a:t> – remix, transform and build upon the material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r>
              <a:rPr lang="en-GB" dirty="0"/>
              <a:t>Under the following terms: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</a:rPr>
              <a:t>Attribution</a:t>
            </a:r>
            <a:r>
              <a:rPr lang="en-US" b="0" i="0" dirty="0">
                <a:effectLst/>
              </a:rPr>
              <a:t> — You must give </a:t>
            </a:r>
            <a:r>
              <a:rPr lang="en-US" dirty="0">
                <a:latin typeface="source sans pro"/>
                <a:ea typeface="source sans pro"/>
                <a:hlinkClick r:id="rId8"/>
              </a:rPr>
              <a:t>appropriate credit</a:t>
            </a:r>
            <a:r>
              <a:rPr lang="en-US" b="0" i="0" dirty="0">
                <a:effectLst/>
                <a:latin typeface="source sans pro"/>
                <a:ea typeface="source sans pro"/>
              </a:rPr>
              <a:t>, </a:t>
            </a:r>
            <a:r>
              <a:rPr lang="en-US" b="0" i="0" dirty="0">
                <a:effectLst/>
              </a:rPr>
              <a:t>provide a link to the license, and </a:t>
            </a:r>
            <a:r>
              <a:rPr lang="en-US" b="0" i="0" u="none" strike="noStrike" dirty="0">
                <a:solidFill>
                  <a:srgbClr val="049CCF"/>
                </a:solidFill>
                <a:effectLst/>
                <a:latin typeface="source sans pro"/>
                <a:ea typeface="source sans pro"/>
                <a:hlinkClick r:id="rId8"/>
              </a:rPr>
              <a:t>indicate if changes were made</a:t>
            </a:r>
            <a:r>
              <a:rPr lang="en-US" b="0" i="0" dirty="0">
                <a:effectLst/>
                <a:latin typeface="source sans pro"/>
                <a:ea typeface="source sans pro"/>
              </a:rPr>
              <a:t>. </a:t>
            </a:r>
            <a:r>
              <a:rPr lang="en-US" b="0" i="0" dirty="0">
                <a:effectLst/>
              </a:rPr>
              <a:t>You may do so in any reasonable manner, but not in any way that suggests the licensor endorses you or your use.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</a:rPr>
              <a:t>NonCommercial</a:t>
            </a:r>
            <a:r>
              <a:rPr lang="en-US" b="0" i="0" dirty="0">
                <a:effectLst/>
              </a:rPr>
              <a:t> — You may not use the material for </a:t>
            </a:r>
            <a:r>
              <a:rPr lang="en-US" b="0" i="0" u="none" strike="noStrike" dirty="0">
                <a:solidFill>
                  <a:srgbClr val="049CCF"/>
                </a:solidFill>
                <a:effectLst/>
                <a:latin typeface="source sans pro" panose="020B0503030403020204" pitchFamily="34" charset="0"/>
                <a:hlinkClick r:id="rId8"/>
              </a:rPr>
              <a:t>commercial purposes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ShareAlike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— If you remix, transform, or build upon the material, you must distribute your contributions under the </a:t>
            </a:r>
            <a:r>
              <a:rPr lang="en-US" b="0" i="0" u="none" strike="noStrike" dirty="0">
                <a:solidFill>
                  <a:srgbClr val="049CCF"/>
                </a:solidFill>
                <a:effectLst/>
                <a:latin typeface="source sans pro" panose="020B0503030403020204" pitchFamily="34" charset="0"/>
                <a:hlinkClick r:id="rId9"/>
              </a:rPr>
              <a:t>same license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as the original.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3AE9AC-5815-414D-B0E2-07B76DB71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755413"/>
            <a:ext cx="12192000" cy="58277"/>
          </a:xfrm>
          <a:prstGeom prst="rect">
            <a:avLst/>
          </a:prstGeom>
          <a:ln>
            <a:solidFill>
              <a:srgbClr val="6A9CA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0E1F8C-2EB8-4FB9-A221-93EB4D5C52AB}"/>
              </a:ext>
            </a:extLst>
          </p:cNvPr>
          <p:cNvSpPr txBox="1">
            <a:spLocks/>
          </p:cNvSpPr>
          <p:nvPr/>
        </p:nvSpPr>
        <p:spPr>
          <a:xfrm>
            <a:off x="303314" y="5282288"/>
            <a:ext cx="11888686" cy="4573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Created by Effini in partnership with Data Education in Schools, The Data Lab and Data Skills for Work, with funding from the Scottish Government. </a:t>
            </a:r>
          </a:p>
        </p:txBody>
      </p:sp>
    </p:spTree>
    <p:extLst>
      <p:ext uri="{BB962C8B-B14F-4D97-AF65-F5344CB8AC3E}">
        <p14:creationId xmlns:p14="http://schemas.microsoft.com/office/powerpoint/2010/main" val="1357656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46AF-5B6D-4AC6-89AE-7B017DFE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Definition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EE77C6-342E-4404-A252-5458BF8BA351}"/>
              </a:ext>
            </a:extLst>
          </p:cNvPr>
          <p:cNvSpPr txBox="1"/>
          <p:nvPr/>
        </p:nvSpPr>
        <p:spPr>
          <a:xfrm>
            <a:off x="1387642" y="2479594"/>
            <a:ext cx="9416716" cy="3183850"/>
          </a:xfrm>
          <a:prstGeom prst="roundRect">
            <a:avLst/>
          </a:prstGeom>
          <a:noFill/>
          <a:ln>
            <a:solidFill>
              <a:srgbClr val="EAC036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4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Data analysis</a:t>
            </a:r>
          </a:p>
          <a:p>
            <a:pPr algn="ctr">
              <a:spcAft>
                <a:spcPts val="600"/>
              </a:spcAft>
            </a:pPr>
            <a:r>
              <a:rPr lang="en-US" sz="4400" dirty="0"/>
              <a:t>The process of examining data to identify patterns and draw conclusions that will inform decision-making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030923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B6891-5F83-4422-BE88-E65E0CEE3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What do we mean by analysis?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877C5-C95A-4EE0-BE23-F88F5E887BC4}"/>
              </a:ext>
            </a:extLst>
          </p:cNvPr>
          <p:cNvSpPr txBox="1"/>
          <p:nvPr/>
        </p:nvSpPr>
        <p:spPr>
          <a:xfrm>
            <a:off x="282102" y="1819073"/>
            <a:ext cx="8696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0" i="0" dirty="0">
                <a:effectLst/>
              </a:rPr>
              <a:t>Data analysis essentially involves the </a:t>
            </a:r>
            <a:r>
              <a:rPr lang="en-GB" sz="2400" b="1" i="0" dirty="0">
                <a:effectLst/>
              </a:rPr>
              <a:t>transformation of raw data into useful information </a:t>
            </a:r>
            <a:r>
              <a:rPr lang="en-GB" sz="2400" b="0" i="0" dirty="0">
                <a:effectLst/>
              </a:rPr>
              <a:t>or insight in a structured and organised way. </a:t>
            </a:r>
          </a:p>
          <a:p>
            <a:pPr algn="l"/>
            <a:endParaRPr lang="en-GB" sz="2400" dirty="0"/>
          </a:p>
          <a:p>
            <a:pPr algn="l"/>
            <a:r>
              <a:rPr lang="en-GB" sz="2400" b="0" i="0" dirty="0">
                <a:effectLst/>
              </a:rPr>
              <a:t>This could involve any of the following processes:</a:t>
            </a:r>
          </a:p>
          <a:p>
            <a:pPr algn="l"/>
            <a:endParaRPr lang="en-GB" sz="2400" b="0" i="0" dirty="0"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Reformatting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Aggregating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Cleansing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Summarising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Modelling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Visualising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</a:rPr>
              <a:t>Interpreting</a:t>
            </a:r>
          </a:p>
        </p:txBody>
      </p:sp>
      <p:pic>
        <p:nvPicPr>
          <p:cNvPr id="5" name="Picture 4" descr="Blurred financial stock market data and graph">
            <a:extLst>
              <a:ext uri="{FF2B5EF4-FFF2-40B4-BE49-F238E27FC236}">
                <a16:creationId xmlns:a16="http://schemas.microsoft.com/office/drawing/2014/main" id="{B63EC717-E934-4376-82BF-1F42EBB71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r="16064"/>
          <a:stretch/>
        </p:blipFill>
        <p:spPr>
          <a:xfrm>
            <a:off x="7785370" y="2882585"/>
            <a:ext cx="3725694" cy="37256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288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B6891-5F83-4422-BE88-E65E0CEE3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The analysis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67257E-9A8F-4E8E-8BE7-5D0E9618BEDA}"/>
              </a:ext>
            </a:extLst>
          </p:cNvPr>
          <p:cNvSpPr txBox="1"/>
          <p:nvPr/>
        </p:nvSpPr>
        <p:spPr>
          <a:xfrm>
            <a:off x="214008" y="1867711"/>
            <a:ext cx="11617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It can be helpful to breakdown the analysis process into these 5 steps,</a:t>
            </a:r>
          </a:p>
        </p:txBody>
      </p:sp>
      <p:graphicFrame>
        <p:nvGraphicFramePr>
          <p:cNvPr id="6" name="Diagram 5" descr="Data understanding &gt; Data tidying and cleansing &gt; Data manipulation &gt; Identifying patterns &gt; Extracting patterns">
            <a:extLst>
              <a:ext uri="{FF2B5EF4-FFF2-40B4-BE49-F238E27FC236}">
                <a16:creationId xmlns:a16="http://schemas.microsoft.com/office/drawing/2014/main" id="{9FC8E157-5A37-4F80-84CE-342F595920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3832876"/>
              </p:ext>
            </p:extLst>
          </p:nvPr>
        </p:nvGraphicFramePr>
        <p:xfrm>
          <a:off x="360947" y="2643998"/>
          <a:ext cx="11470105" cy="3017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224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18BDAE-D4B6-4652-9828-66F760E82A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7D8BC79-8A14-4784-A9BC-79222363F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728D26-AAEE-4B2A-9B2D-4C26363007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332B943-0E1C-4214-B5EB-8F9751C4F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0C58E7-7E93-4A65-BCDC-CCF0C6DA70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Why use the analysis steps?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7A8423-7E43-427B-9E92-3C8DB9E4736B}"/>
              </a:ext>
            </a:extLst>
          </p:cNvPr>
          <p:cNvSpPr txBox="1"/>
          <p:nvPr/>
        </p:nvSpPr>
        <p:spPr>
          <a:xfrm>
            <a:off x="367547" y="1898995"/>
            <a:ext cx="6287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Some benefits of following the analysis steps are: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EB42A-4CD0-427C-BF64-B7828F596A7B}"/>
              </a:ext>
            </a:extLst>
          </p:cNvPr>
          <p:cNvSpPr txBox="1"/>
          <p:nvPr/>
        </p:nvSpPr>
        <p:spPr>
          <a:xfrm>
            <a:off x="2228850" y="283415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effectLst/>
              </a:rPr>
              <a:t>Minimise </a:t>
            </a:r>
            <a:r>
              <a:rPr lang="en-GB" sz="2400" i="0" dirty="0">
                <a:effectLst/>
              </a:rPr>
              <a:t>mistakes</a:t>
            </a:r>
            <a:endParaRPr lang="en-GB" sz="2400" b="0" i="0" dirty="0">
              <a:effectLst/>
            </a:endParaRPr>
          </a:p>
        </p:txBody>
      </p:sp>
      <p:pic>
        <p:nvPicPr>
          <p:cNvPr id="9" name="Graphic 8" descr="Classroom with solid fill">
            <a:extLst>
              <a:ext uri="{FF2B5EF4-FFF2-40B4-BE49-F238E27FC236}">
                <a16:creationId xmlns:a16="http://schemas.microsoft.com/office/drawing/2014/main" id="{B5B688FC-F70E-4074-A2D1-E66EA9B1A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5399433"/>
            <a:ext cx="916217" cy="916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1676F8-2E03-4A91-8E70-C24EE4F6D1F9}"/>
              </a:ext>
            </a:extLst>
          </p:cNvPr>
          <p:cNvSpPr txBox="1"/>
          <p:nvPr/>
        </p:nvSpPr>
        <p:spPr>
          <a:xfrm>
            <a:off x="2228849" y="3966285"/>
            <a:ext cx="8847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effectLst/>
              </a:rPr>
              <a:t>Easier to </a:t>
            </a:r>
            <a:r>
              <a:rPr lang="en-GB" sz="2400" b="1" i="0" dirty="0">
                <a:effectLst/>
              </a:rPr>
              <a:t>reproduce/share work </a:t>
            </a:r>
            <a:r>
              <a:rPr lang="en-GB" sz="2400" b="0" i="0" dirty="0">
                <a:effectLst/>
              </a:rPr>
              <a:t>with others if you use a structured approach </a:t>
            </a:r>
            <a:endParaRPr lang="en-GB" sz="2400" b="1" i="0" dirty="0">
              <a:effectLst/>
            </a:endParaRPr>
          </a:p>
        </p:txBody>
      </p:sp>
      <p:pic>
        <p:nvPicPr>
          <p:cNvPr id="11" name="Graphic 10" descr="Dance steps outline">
            <a:extLst>
              <a:ext uri="{FF2B5EF4-FFF2-40B4-BE49-F238E27FC236}">
                <a16:creationId xmlns:a16="http://schemas.microsoft.com/office/drawing/2014/main" id="{4B7CC3B8-EB8B-4E36-98CD-FAD767B1A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63100" y="3881065"/>
            <a:ext cx="916217" cy="916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E671A-13C5-47A6-AA08-4FAA1F4500DB}"/>
              </a:ext>
            </a:extLst>
          </p:cNvPr>
          <p:cNvSpPr txBox="1"/>
          <p:nvPr/>
        </p:nvSpPr>
        <p:spPr>
          <a:xfrm>
            <a:off x="2228849" y="5481036"/>
            <a:ext cx="88476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M</a:t>
            </a:r>
            <a:r>
              <a:rPr lang="en-GB" sz="2400" b="1" i="0" dirty="0">
                <a:effectLst/>
              </a:rPr>
              <a:t>aximise the confidence of the conclusions </a:t>
            </a:r>
            <a:r>
              <a:rPr lang="en-GB" sz="2400" b="0" i="0" dirty="0">
                <a:effectLst/>
              </a:rPr>
              <a:t>or insights extracted from the data</a:t>
            </a:r>
            <a:endParaRPr lang="en-GB" sz="2400" b="1" i="0" dirty="0">
              <a:effectLst/>
            </a:endParaRPr>
          </a:p>
        </p:txBody>
      </p:sp>
      <p:pic>
        <p:nvPicPr>
          <p:cNvPr id="13" name="Graphic 12" descr="Clipboard Mixed with solid fill">
            <a:extLst>
              <a:ext uri="{FF2B5EF4-FFF2-40B4-BE49-F238E27FC236}">
                <a16:creationId xmlns:a16="http://schemas.microsoft.com/office/drawing/2014/main" id="{CF26C939-E0AF-4376-8EC9-9B7CFE0810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97534" y="2518826"/>
            <a:ext cx="916217" cy="91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72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CA8B-AC5B-4BCC-8506-3126E6E3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The analysis steps</a:t>
            </a:r>
          </a:p>
        </p:txBody>
      </p:sp>
      <p:graphicFrame>
        <p:nvGraphicFramePr>
          <p:cNvPr id="4" name="Diagram 3" descr="The analysis steps, first arrow is Data understanding">
            <a:extLst>
              <a:ext uri="{FF2B5EF4-FFF2-40B4-BE49-F238E27FC236}">
                <a16:creationId xmlns:a16="http://schemas.microsoft.com/office/drawing/2014/main" id="{E10B40E3-5B8F-4D6A-ABE8-1316993478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2855433"/>
              </p:ext>
            </p:extLst>
          </p:nvPr>
        </p:nvGraphicFramePr>
        <p:xfrm>
          <a:off x="360947" y="1612866"/>
          <a:ext cx="11470105" cy="1723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C8162D4-8A2F-48F0-869E-CFF2ECABAFD3}"/>
              </a:ext>
            </a:extLst>
          </p:cNvPr>
          <p:cNvSpPr txBox="1"/>
          <p:nvPr/>
        </p:nvSpPr>
        <p:spPr>
          <a:xfrm>
            <a:off x="360947" y="3521414"/>
            <a:ext cx="7061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are looking to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get a </a:t>
            </a:r>
            <a:r>
              <a:rPr lang="en-US" sz="2400" b="1" dirty="0"/>
              <a:t>feel</a:t>
            </a:r>
            <a:r>
              <a:rPr lang="en-US" sz="2400" dirty="0"/>
              <a:t> for the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understand its </a:t>
            </a:r>
            <a:r>
              <a:rPr lang="en-US" sz="2400" b="1" dirty="0"/>
              <a:t>size</a:t>
            </a:r>
            <a:r>
              <a:rPr lang="en-US" sz="2400" dirty="0"/>
              <a:t> and </a:t>
            </a:r>
            <a:r>
              <a:rPr lang="en-US" sz="2400" b="1" dirty="0"/>
              <a:t>shape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identify any </a:t>
            </a:r>
            <a:r>
              <a:rPr lang="en-US" sz="2400" b="1" dirty="0"/>
              <a:t>obvious issues </a:t>
            </a:r>
            <a:r>
              <a:rPr lang="en-US" sz="2400" dirty="0"/>
              <a:t>with the data that may need to be addressed.</a:t>
            </a:r>
            <a:endParaRPr lang="en-GB" sz="2400" dirty="0"/>
          </a:p>
        </p:txBody>
      </p:sp>
      <p:pic>
        <p:nvPicPr>
          <p:cNvPr id="6" name="Picture 5" descr="Person on a swing">
            <a:extLst>
              <a:ext uri="{FF2B5EF4-FFF2-40B4-BE49-F238E27FC236}">
                <a16:creationId xmlns:a16="http://schemas.microsoft.com/office/drawing/2014/main" id="{15216378-E185-4B23-BE20-83A3CCC2EA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8085306" y="3387825"/>
            <a:ext cx="3093395" cy="3093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0068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Why data understanding is important?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EB42A-4CD0-427C-BF64-B7828F596A7B}"/>
              </a:ext>
            </a:extLst>
          </p:cNvPr>
          <p:cNvSpPr txBox="1"/>
          <p:nvPr/>
        </p:nvSpPr>
        <p:spPr>
          <a:xfrm>
            <a:off x="2178456" y="2199463"/>
            <a:ext cx="96444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GB" sz="2400" dirty="0"/>
              <a:t>Makes sure the calculations you are planning to use are suitable for different </a:t>
            </a:r>
            <a:r>
              <a:rPr lang="en-GB" sz="2400" b="1" dirty="0"/>
              <a:t>data types</a:t>
            </a:r>
            <a:endParaRPr lang="en-GB" sz="24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5B688FC-F70E-4074-A2D1-E66EA9B1A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07" y="4799503"/>
            <a:ext cx="916217" cy="916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1676F8-2E03-4A91-8E70-C24EE4F6D1F9}"/>
              </a:ext>
            </a:extLst>
          </p:cNvPr>
          <p:cNvSpPr txBox="1"/>
          <p:nvPr/>
        </p:nvSpPr>
        <p:spPr>
          <a:xfrm>
            <a:off x="2178457" y="3648939"/>
            <a:ext cx="8847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Checks that the</a:t>
            </a:r>
            <a:r>
              <a:rPr lang="en-GB" sz="2400" b="0" i="0" dirty="0">
                <a:effectLst/>
              </a:rPr>
              <a:t> data has the </a:t>
            </a:r>
            <a:r>
              <a:rPr lang="en-GB" sz="2400" b="1" i="0" dirty="0">
                <a:effectLst/>
              </a:rPr>
              <a:t>number of rows and columns </a:t>
            </a:r>
            <a:r>
              <a:rPr lang="en-GB" sz="2400" b="0" i="0" dirty="0">
                <a:effectLst/>
              </a:rPr>
              <a:t>you are expecting</a:t>
            </a:r>
            <a:endParaRPr lang="en-GB" sz="2400" b="1" i="0" dirty="0">
              <a:effectLst/>
            </a:endParaRPr>
          </a:p>
        </p:txBody>
      </p:sp>
      <p:pic>
        <p:nvPicPr>
          <p:cNvPr id="11" name="Graphic 10" descr="Tally outline">
            <a:extLst>
              <a:ext uri="{FF2B5EF4-FFF2-40B4-BE49-F238E27FC236}">
                <a16:creationId xmlns:a16="http://schemas.microsoft.com/office/drawing/2014/main" id="{4B7CC3B8-EB8B-4E36-98CD-FAD767B1A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87807" y="3606328"/>
            <a:ext cx="916217" cy="916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E671A-13C5-47A6-AA08-4FAA1F4500DB}"/>
              </a:ext>
            </a:extLst>
          </p:cNvPr>
          <p:cNvSpPr txBox="1"/>
          <p:nvPr/>
        </p:nvSpPr>
        <p:spPr>
          <a:xfrm>
            <a:off x="2178456" y="5030877"/>
            <a:ext cx="8847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GB" sz="2400" dirty="0"/>
              <a:t>Helps you </a:t>
            </a:r>
            <a:r>
              <a:rPr lang="en-GB" sz="2400" b="1" dirty="0"/>
              <a:t>identify any missing values</a:t>
            </a:r>
            <a:endParaRPr lang="en-GB" sz="240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26C939-E0AF-4376-8EC9-9B7CFE081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7807" y="2096649"/>
            <a:ext cx="916217" cy="916217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CA76EA9-C29E-4DA2-AE39-B970ACE11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2401195"/>
              </p:ext>
            </p:extLst>
          </p:nvPr>
        </p:nvGraphicFramePr>
        <p:xfrm>
          <a:off x="393487" y="6121681"/>
          <a:ext cx="11470105" cy="617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3477262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Data Education in School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4049"/>
      </a:accent1>
      <a:accent2>
        <a:srgbClr val="EAC036"/>
      </a:accent2>
      <a:accent3>
        <a:srgbClr val="6C587C"/>
      </a:accent3>
      <a:accent4>
        <a:srgbClr val="CE673B"/>
      </a:accent4>
      <a:accent5>
        <a:srgbClr val="6A9CA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_POWERPOINT_LESSON_TEMPLATE.docx" id="{C9ED7C33-DC77-4FA5-86DD-0A034F8A2FB7}" vid="{358AFC5C-2C86-4A96-95F1-D4B4C4DB4B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030EE94CCDFA4C88D8D33A29A81B8D" ma:contentTypeVersion="11" ma:contentTypeDescription="Create a new document." ma:contentTypeScope="" ma:versionID="98aef29cb8176f72c0e9e7cecfed2d21">
  <xsd:schema xmlns:xsd="http://www.w3.org/2001/XMLSchema" xmlns:xs="http://www.w3.org/2001/XMLSchema" xmlns:p="http://schemas.microsoft.com/office/2006/metadata/properties" xmlns:ns2="4297454b-9d9d-4311-9194-cdf6c01c0e73" targetNamespace="http://schemas.microsoft.com/office/2006/metadata/properties" ma:root="true" ma:fieldsID="a761e8550470d16bb342baae9d7e143c" ns2:_="">
    <xsd:import namespace="4297454b-9d9d-4311-9194-cdf6c01c0e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97454b-9d9d-4311-9194-cdf6c01c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25AA9C-9F86-4D11-A33A-8432D73D97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97454b-9d9d-4311-9194-cdf6c01c0e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E9DB8A-6628-413F-BA4F-19B2DD611012}">
  <ds:schemaRefs>
    <ds:schemaRef ds:uri="http://schemas.microsoft.com/office/infopath/2007/PartnerControls"/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4297454b-9d9d-4311-9194-cdf6c01c0e73"/>
  </ds:schemaRefs>
</ds:datastoreItem>
</file>

<file path=customXml/itemProps3.xml><?xml version="1.0" encoding="utf-8"?>
<ds:datastoreItem xmlns:ds="http://schemas.openxmlformats.org/officeDocument/2006/customXml" ds:itemID="{574F55CF-142F-4BED-8679-60542D3DE2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1901</TotalTime>
  <Words>1939</Words>
  <Application>Microsoft Office PowerPoint</Application>
  <PresentationFormat>Widescreen</PresentationFormat>
  <Paragraphs>406</Paragraphs>
  <Slides>36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source sans pro</vt:lpstr>
      <vt:lpstr>1_Office Theme</vt:lpstr>
      <vt:lpstr>The analysis process</vt:lpstr>
      <vt:lpstr>Learning intentions</vt:lpstr>
      <vt:lpstr>Background</vt:lpstr>
      <vt:lpstr>Definition</vt:lpstr>
      <vt:lpstr>What do we mean by analysis?</vt:lpstr>
      <vt:lpstr>The analysis steps</vt:lpstr>
      <vt:lpstr>Why use the analysis steps?</vt:lpstr>
      <vt:lpstr>The analysis steps</vt:lpstr>
      <vt:lpstr>Why data understanding is important?</vt:lpstr>
      <vt:lpstr>Show me….data understanding</vt:lpstr>
      <vt:lpstr>Show me….data understanding</vt:lpstr>
      <vt:lpstr>The analysis steps</vt:lpstr>
      <vt:lpstr>Why data tidying and cleansing is important?</vt:lpstr>
      <vt:lpstr>Show me….data tidying and cleansing</vt:lpstr>
      <vt:lpstr>The analysis steps</vt:lpstr>
      <vt:lpstr>Why data manipulation is important?</vt:lpstr>
      <vt:lpstr>Your turn…</vt:lpstr>
      <vt:lpstr>Your turn…</vt:lpstr>
      <vt:lpstr>The analysis steps</vt:lpstr>
      <vt:lpstr>Why identifying patterns is important?</vt:lpstr>
      <vt:lpstr>Show me….identifying patterns</vt:lpstr>
      <vt:lpstr>The analysis steps</vt:lpstr>
      <vt:lpstr>Why extracting insights is important?</vt:lpstr>
      <vt:lpstr>Your turn…</vt:lpstr>
      <vt:lpstr>Your turn…</vt:lpstr>
      <vt:lpstr>Next steps</vt:lpstr>
      <vt:lpstr>Data understanding</vt:lpstr>
      <vt:lpstr>Data understanding through visual inspection</vt:lpstr>
      <vt:lpstr>Definition</vt:lpstr>
      <vt:lpstr>Show me…</vt:lpstr>
      <vt:lpstr>Show me…</vt:lpstr>
      <vt:lpstr>Your turn…</vt:lpstr>
      <vt:lpstr>Your turn…</vt:lpstr>
      <vt:lpstr>Next steps</vt:lpstr>
      <vt:lpstr>Learning checklist</vt:lpstr>
      <vt:lpstr>How you can use this lesson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Nylk</dc:creator>
  <cp:lastModifiedBy>Emma Nylk</cp:lastModifiedBy>
  <cp:revision>32</cp:revision>
  <dcterms:created xsi:type="dcterms:W3CDTF">2021-04-26T06:41:53Z</dcterms:created>
  <dcterms:modified xsi:type="dcterms:W3CDTF">2022-01-12T06:48:02Z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0x010100C4030EE94CCDFA4C88D8D33A29A81B8D</vt:lpwstr>
  </property>
</Properties>
</file>