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ssistant SemiBold"/>
      <p:regular r:id="rId11"/>
      <p:bold r:id="rId12"/>
    </p:embeddedFont>
    <p:embeddedFont>
      <p:font typeface="Assistant"/>
      <p:regular r:id="rId13"/>
      <p:bold r:id="rId14"/>
    </p:embeddedFont>
    <p:embeddedFont>
      <p:font typeface="Assistant ExtraBold"/>
      <p:bold r:id="rId15"/>
    </p:embeddedFont>
    <p:embeddedFont>
      <p:font typeface="Cambria Math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hHrXfKEx+dFYc0ByVZ9s96OnQw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B5DC27E-8107-4433-89C4-21D4849537F9}">
  <a:tblStyle styleId="{2B5DC27E-8107-4433-89C4-21D4849537F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SemiBold-regular.fntdata"/><Relationship Id="rId10" Type="http://schemas.openxmlformats.org/officeDocument/2006/relationships/slide" Target="slides/slide5.xml"/><Relationship Id="rId13" Type="http://schemas.openxmlformats.org/officeDocument/2006/relationships/font" Target="fonts/Assistant-regular.fntdata"/><Relationship Id="rId12" Type="http://schemas.openxmlformats.org/officeDocument/2006/relationships/font" Target="fonts/Assistant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ssistantExtraBold-bold.fntdata"/><Relationship Id="rId14" Type="http://schemas.openxmlformats.org/officeDocument/2006/relationships/font" Target="fonts/Assistant-bold.fntdata"/><Relationship Id="rId17" Type="http://customschemas.google.com/relationships/presentationmetadata" Target="metadata"/><Relationship Id="rId16" Type="http://schemas.openxmlformats.org/officeDocument/2006/relationships/font" Target="fonts/CambriaMath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" name="Google Shape;4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חסרון למספר בפורמט טקסט – לא ניתן לבצע עליו פעולות חשבון.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יתרון למספר בפורמט טקסט – לא ניתן לבצע עליו פעולות חשבון.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זה מאוד תלוי הקשר. אם המספר מייצג כמות, נרצה לבצע עליו פעולות חשבון. אם הוא מייצג מספר סידורי – נרצה ממש להימנע מזה.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10.png"/><Relationship Id="rId6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hyperlink" Target="https://learn.microsoft.com/en-us/sql/t-sql/functions/string-functions-transact-sql?view=sql-server-ver16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842933" y="2053027"/>
            <a:ext cx="36030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SQL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Data Types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161272" y="4009724"/>
            <a:ext cx="52848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24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Data Types - Text</a:t>
            </a:r>
            <a:endParaRPr b="0" i="0" sz="24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עירא יערי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תוכן עניינים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727364" y="1626016"/>
            <a:ext cx="68826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מהם Text Variables?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פונקציות טקסט שימושיות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תנאי Like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/>
          <p:nvPr/>
        </p:nvSpPr>
        <p:spPr>
          <a:xfrm>
            <a:off x="4343400" y="508132"/>
            <a:ext cx="4370563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משתני טקסט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50" name="Google Shape;5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40699" y="1285762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2"/>
          <p:cNvSpPr txBox="1"/>
          <p:nvPr/>
        </p:nvSpPr>
        <p:spPr>
          <a:xfrm>
            <a:off x="658092" y="1199365"/>
            <a:ext cx="68826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Text Variables הם משתנים המכילים ערכים מילוליים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למשל – שמות, כתובת, תיאורים.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שימו לב שגם מספרים יכולים להיראות כטקסט. יש לזה יתרונות וחסרונות.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הפעולות שנבצע על טקסט שונות מאלה שנבצע על מספרים: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חיתוך טקסט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איחוד טקסטים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מציאת אורך טקסט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52" name="Google Shape;5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1039" y="1763160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3" name="Google Shape;5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1039" y="2227545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4" name="Google Shape;5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40699" y="2733486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5" name="Google Shape;5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1040" y="3207024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6" name="Google Shape;5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1040" y="368393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7" name="Google Shape;5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51039" y="4160842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62" name="Google Shape;6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9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טקסט – מבנה ודוגמאות שימושיות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4" name="Google Shape;64;p19"/>
          <p:cNvSpPr txBox="1"/>
          <p:nvPr/>
        </p:nvSpPr>
        <p:spPr>
          <a:xfrm>
            <a:off x="6494399" y="3941505"/>
            <a:ext cx="1450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שם הפונקציה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5" name="Google Shape;65;p19"/>
          <p:cNvSpPr txBox="1"/>
          <p:nvPr/>
        </p:nvSpPr>
        <p:spPr>
          <a:xfrm>
            <a:off x="5822534" y="4285736"/>
            <a:ext cx="212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משתנה טקסט או טקסט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6" name="Google Shape;66;p19"/>
          <p:cNvSpPr txBox="1"/>
          <p:nvPr/>
        </p:nvSpPr>
        <p:spPr>
          <a:xfrm>
            <a:off x="6574278" y="4629968"/>
            <a:ext cx="1370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תנאים נוספים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7" name="Google Shape;67;p19"/>
          <p:cNvSpPr txBox="1"/>
          <p:nvPr/>
        </p:nvSpPr>
        <p:spPr>
          <a:xfrm>
            <a:off x="173182" y="1138613"/>
            <a:ext cx="8540782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אין מבנה אחיד לפונקציות טקסט, לכן חשוב לדעת איך כל פונקציה עובדת: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68" name="Google Shape;68;p19"/>
          <p:cNvGraphicFramePr/>
          <p:nvPr/>
        </p:nvGraphicFramePr>
        <p:xfrm>
          <a:off x="110837" y="15665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{2B5DC27E-8107-4433-89C4-21D4849537F9}</a:tableStyleId>
              </a:tblPr>
              <a:tblGrid>
                <a:gridCol w="3269675"/>
                <a:gridCol w="2667000"/>
                <a:gridCol w="2985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iw-IL" sz="16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דוגמה</a:t>
                      </a:r>
                      <a:endParaRPr b="1" i="0" sz="16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iw-IL" sz="1600" u="none" cap="none" strike="noStrike"/>
                        <a:t>שימוש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iw-IL" sz="1600" u="none" cap="none" strike="noStrike"/>
                        <a:t>מבנה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 LEN(‘Iron Man’) → 8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מדידת אורך הטקסט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LEN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string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LOWER(‘Iron Man’)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‘iron man’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החזרת הטקסט באותיות קטנות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LOWER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string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lang="iw-IL"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SUBSTRING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(‘Iron Man’, 4, 3)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‘</a:t>
                      </a:r>
                      <a:r>
                        <a:rPr lang="iw-IL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n M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’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החזרת </a:t>
                      </a:r>
                      <a:r>
                        <a:rPr lang="iw-IL"/>
                        <a:t>length אותיות מ-string, החל מ-start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lang="iw-IL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SUBSTRING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string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,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lang="iw-IL">
                          <a:solidFill>
                            <a:srgbClr val="232752"/>
                          </a:solidFill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start, lengh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REPLACE(‘Iron Man’, ‘Iron’, ‘Ant’)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‘Ant Man’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החלפת חלק מהטקסט בטקסט אחר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REPLACE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string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,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rgbClr val="232752"/>
                          </a:solidFill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to_replace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,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rgbClr val="232752"/>
                          </a:solidFill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replace_with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69" name="Google Shape;69;p19"/>
          <p:cNvSpPr txBox="1"/>
          <p:nvPr/>
        </p:nvSpPr>
        <p:spPr>
          <a:xfrm>
            <a:off x="1017346" y="3941505"/>
            <a:ext cx="24108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הערה: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יש פונקציות טקסט נוספות, ניתן למצוא רשימה </a:t>
            </a: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כאן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/>
          <p:nvPr/>
        </p:nvSpPr>
        <p:spPr>
          <a:xfrm>
            <a:off x="4343400" y="508132"/>
            <a:ext cx="4370563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תנאי Like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75" name="Google Shape;7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40599" y="1151592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"/>
          <p:cNvSpPr txBox="1"/>
          <p:nvPr/>
        </p:nvSpPr>
        <p:spPr>
          <a:xfrm>
            <a:off x="658092" y="1034295"/>
            <a:ext cx="6882501" cy="1569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נוסף על פונקציות ספציפיות לטקסט, יש גם אפשרות לתנאי ספציפי לטקסט.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תנאי זה מאפשר לחפש שורות כאשר הטקסט במשתנה דומה או מכיל טקסט אחר: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658092" y="2044560"/>
            <a:ext cx="4849091" cy="129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select </a:t>
            </a:r>
            <a:r>
              <a:rPr b="1" i="0" lang="iw-IL" sz="14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 </a:t>
            </a:r>
            <a:r>
              <a:rPr b="1" i="0" lang="iw-IL" sz="14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from </a:t>
            </a:r>
            <a:r>
              <a:rPr b="1" i="0" lang="iw-IL" sz="14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your_table</a:t>
            </a:r>
            <a:endParaRPr b="1" i="0" sz="14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where </a:t>
            </a:r>
            <a:r>
              <a:rPr b="1" i="0" lang="iw-IL" sz="14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LIKE ‘</a:t>
            </a:r>
            <a:r>
              <a:rPr b="1" i="0" lang="iw-IL" sz="14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%</a:t>
            </a:r>
            <a:r>
              <a:rPr b="0" i="0" lang="iw-IL" sz="14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string</a:t>
            </a:r>
            <a:r>
              <a:rPr b="1" i="0" lang="iw-IL" sz="14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%</a:t>
            </a:r>
            <a:r>
              <a:rPr b="0" i="0" lang="iw-IL" sz="18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’</a:t>
            </a:r>
            <a:endParaRPr b="0" i="0" sz="1400" u="none" cap="none" strike="noStrike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6169884" y="3510649"/>
            <a:ext cx="1370709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משתנים וטבלה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6055897" y="3854880"/>
            <a:ext cx="1484696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סימונים מיוחדים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6169885" y="4199112"/>
            <a:ext cx="1370708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טקסט לסינון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81" name="Google Shape;81;p3"/>
          <p:cNvSpPr txBox="1"/>
          <p:nvPr/>
        </p:nvSpPr>
        <p:spPr>
          <a:xfrm>
            <a:off x="2900229" y="3437676"/>
            <a:ext cx="2426966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w-IL" sz="16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var_1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 </a:t>
            </a:r>
            <a:r>
              <a:rPr b="1" i="0" lang="iw-IL" sz="16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var_2</a:t>
            </a:r>
            <a:r>
              <a:rPr b="0" i="0" lang="iw-IL" sz="20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</a:t>
            </a:r>
            <a:r>
              <a:rPr b="1" i="0" lang="iw-IL" sz="1600" u="none" cap="none" strike="noStrike">
                <a:solidFill>
                  <a:srgbClr val="FEC224"/>
                </a:solidFill>
                <a:latin typeface="Assistant"/>
                <a:ea typeface="Assistant"/>
                <a:cs typeface="Assistant"/>
                <a:sym typeface="Assistant"/>
              </a:rPr>
              <a:t> your_table</a:t>
            </a:r>
            <a:endParaRPr b="1" i="0" sz="1600" u="none" cap="none" strike="noStrike">
              <a:solidFill>
                <a:srgbClr val="FEC224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2900230" y="3806968"/>
            <a:ext cx="2426400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1" i="0" lang="iw-IL" sz="16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%</a:t>
            </a:r>
            <a:r>
              <a:rPr b="0" i="0" lang="iw-IL" sz="1600" u="none" cap="none" strike="noStrike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,</a:t>
            </a:r>
            <a:r>
              <a:rPr b="1" i="0" lang="iw-IL" sz="1600" u="none" cap="none" strike="noStrike">
                <a:solidFill>
                  <a:srgbClr val="00B0F0"/>
                </a:solidFill>
                <a:latin typeface="Assistant"/>
                <a:ea typeface="Assistant"/>
                <a:cs typeface="Assistant"/>
                <a:sym typeface="Assistant"/>
              </a:rPr>
              <a:t> _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2900230" y="4156917"/>
            <a:ext cx="2426400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string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84" name="Google Shape;84;p3"/>
          <p:cNvSpPr/>
          <p:nvPr/>
        </p:nvSpPr>
        <p:spPr>
          <a:xfrm flipH="1" rot="10800000">
            <a:off x="5418142" y="3536537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FEC2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"/>
          <p:cNvSpPr/>
          <p:nvPr/>
        </p:nvSpPr>
        <p:spPr>
          <a:xfrm flipH="1" rot="10800000">
            <a:off x="5418142" y="3875052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3"/>
          <p:cNvSpPr/>
          <p:nvPr/>
        </p:nvSpPr>
        <p:spPr>
          <a:xfrm flipH="1" rot="10800000">
            <a:off x="5411503" y="4235803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23275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" id="87" name="Google Shape;8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3580154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88" name="Google Shape;8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40599" y="1614616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3"/>
          <p:cNvSpPr/>
          <p:nvPr/>
        </p:nvSpPr>
        <p:spPr>
          <a:xfrm flipH="1">
            <a:off x="2456030" y="3875052"/>
            <a:ext cx="350504" cy="263899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311727" y="3840994"/>
            <a:ext cx="2050607" cy="892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% - </a:t>
            </a:r>
            <a:r>
              <a:rPr b="0" i="0" lang="iw-IL" sz="12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כל מספר של תווים לפני או אחרי הטקסט, כולל 0.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2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_ - תו יחיד במיקום מסוים, שיכול להיות שונה.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