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63" r:id="rId5"/>
    <p:sldId id="350" r:id="rId6"/>
    <p:sldId id="551" r:id="rId7"/>
    <p:sldId id="559" r:id="rId8"/>
    <p:sldId id="526" r:id="rId9"/>
    <p:sldId id="506" r:id="rId10"/>
    <p:sldId id="560" r:id="rId11"/>
    <p:sldId id="503" r:id="rId12"/>
    <p:sldId id="566" r:id="rId13"/>
    <p:sldId id="565" r:id="rId14"/>
    <p:sldId id="564" r:id="rId15"/>
    <p:sldId id="563" r:id="rId16"/>
    <p:sldId id="570" r:id="rId17"/>
    <p:sldId id="509" r:id="rId18"/>
    <p:sldId id="523" r:id="rId19"/>
    <p:sldId id="532" r:id="rId20"/>
    <p:sldId id="533" r:id="rId21"/>
    <p:sldId id="534" r:id="rId22"/>
    <p:sldId id="535" r:id="rId23"/>
    <p:sldId id="536" r:id="rId24"/>
    <p:sldId id="537" r:id="rId25"/>
    <p:sldId id="538" r:id="rId26"/>
    <p:sldId id="517" r:id="rId27"/>
    <p:sldId id="552" r:id="rId28"/>
    <p:sldId id="554" r:id="rId29"/>
    <p:sldId id="555" r:id="rId30"/>
    <p:sldId id="556" r:id="rId31"/>
    <p:sldId id="557" r:id="rId32"/>
    <p:sldId id="572" r:id="rId33"/>
    <p:sldId id="571" r:id="rId34"/>
    <p:sldId id="573" r:id="rId35"/>
    <p:sldId id="575" r:id="rId36"/>
    <p:sldId id="574" r:id="rId37"/>
    <p:sldId id="577" r:id="rId38"/>
    <p:sldId id="578" r:id="rId39"/>
    <p:sldId id="579" r:id="rId40"/>
    <p:sldId id="348" r:id="rId41"/>
    <p:sldId id="35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10" clrIdx="0">
    <p:extLst>
      <p:ext uri="{19B8F6BF-5375-455C-9EA6-DF929625EA0E}">
        <p15:presenceInfo xmlns:p15="http://schemas.microsoft.com/office/powerpoint/2012/main" userId="Emma Nylk" providerId="None"/>
      </p:ext>
    </p:extLst>
  </p:cmAuthor>
  <p:cmAuthor id="2" name="John Bell" initials="JB" lastIdx="8" clrIdx="1">
    <p:extLst>
      <p:ext uri="{19B8F6BF-5375-455C-9EA6-DF929625EA0E}">
        <p15:presenceInfo xmlns:p15="http://schemas.microsoft.com/office/powerpoint/2012/main" userId="S::john@effini.com::f70f6676-4d37-4a98-a7ac-a82923374731" providerId="AD"/>
      </p:ext>
    </p:extLst>
  </p:cmAuthor>
  <p:cmAuthor id="3" name="Emma Nylk" initials="EN [2]" lastIdx="1" clrIdx="2">
    <p:extLst>
      <p:ext uri="{19B8F6BF-5375-455C-9EA6-DF929625EA0E}">
        <p15:presenceInfo xmlns:p15="http://schemas.microsoft.com/office/powerpoint/2012/main" userId="S::emma@effini.com::55b2440a-9e28-4c70-bd2e-709c92f993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036"/>
    <a:srgbClr val="CE673B"/>
    <a:srgbClr val="6A9CA1"/>
    <a:srgbClr val="6C587C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89816-4EFE-4CBB-A147-4D39DBD4CA40}" v="26" dt="2021-11-10T06:57:36.581"/>
    <p1510:client id="{44961531-03BD-694C-999E-3F8483E28B06}" v="1" dt="2021-11-10T12:15:11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4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Nylk" userId="55b2440a-9e28-4c70-bd2e-709c92f993be" providerId="ADAL" clId="{35289816-4EFE-4CBB-A147-4D39DBD4CA40}"/>
    <pc:docChg chg="custSel addSld modSld delMainMaster modMainMaster">
      <pc:chgData name="Emma Nylk" userId="55b2440a-9e28-4c70-bd2e-709c92f993be" providerId="ADAL" clId="{35289816-4EFE-4CBB-A147-4D39DBD4CA40}" dt="2021-11-10T06:57:36.581" v="23"/>
      <pc:docMkLst>
        <pc:docMk/>
      </pc:docMkLst>
      <pc:sldChg chg="add">
        <pc:chgData name="Emma Nylk" userId="55b2440a-9e28-4c70-bd2e-709c92f993be" providerId="ADAL" clId="{35289816-4EFE-4CBB-A147-4D39DBD4CA40}" dt="2021-11-10T06:57:36.581" v="23"/>
        <pc:sldMkLst>
          <pc:docMk/>
          <pc:sldMk cId="1357656189" sldId="351"/>
        </pc:sldMkLst>
      </pc:sldChg>
      <pc:sldMasterChg chg="delSldLayout modSldLayout">
        <pc:chgData name="Emma Nylk" userId="55b2440a-9e28-4c70-bd2e-709c92f993be" providerId="ADAL" clId="{35289816-4EFE-4CBB-A147-4D39DBD4CA40}" dt="2021-11-07T13:32:04.683" v="22" actId="2696"/>
        <pc:sldMasterMkLst>
          <pc:docMk/>
          <pc:sldMasterMk cId="36006160" sldId="2147483660"/>
        </pc:sldMasterMkLst>
        <pc:sldLayoutChg chg="del">
          <pc:chgData name="Emma Nylk" userId="55b2440a-9e28-4c70-bd2e-709c92f993be" providerId="ADAL" clId="{35289816-4EFE-4CBB-A147-4D39DBD4CA40}" dt="2021-11-07T13:32:04.619" v="14" actId="2696"/>
          <pc:sldLayoutMkLst>
            <pc:docMk/>
            <pc:sldMasterMk cId="36006160" sldId="2147483660"/>
            <pc:sldLayoutMk cId="1580054257" sldId="2147483663"/>
          </pc:sldLayoutMkLst>
        </pc:sldLayoutChg>
        <pc:sldLayoutChg chg="del">
          <pc:chgData name="Emma Nylk" userId="55b2440a-9e28-4c70-bd2e-709c92f993be" providerId="ADAL" clId="{35289816-4EFE-4CBB-A147-4D39DBD4CA40}" dt="2021-11-07T13:32:04.627" v="15" actId="2696"/>
          <pc:sldLayoutMkLst>
            <pc:docMk/>
            <pc:sldMasterMk cId="36006160" sldId="2147483660"/>
            <pc:sldLayoutMk cId="1420206646" sldId="2147483664"/>
          </pc:sldLayoutMkLst>
        </pc:sldLayoutChg>
        <pc:sldLayoutChg chg="del">
          <pc:chgData name="Emma Nylk" userId="55b2440a-9e28-4c70-bd2e-709c92f993be" providerId="ADAL" clId="{35289816-4EFE-4CBB-A147-4D39DBD4CA40}" dt="2021-11-07T13:32:04.635" v="16" actId="2696"/>
          <pc:sldLayoutMkLst>
            <pc:docMk/>
            <pc:sldMasterMk cId="36006160" sldId="2147483660"/>
            <pc:sldLayoutMk cId="2029305404" sldId="2147483665"/>
          </pc:sldLayoutMkLst>
        </pc:sldLayoutChg>
        <pc:sldLayoutChg chg="del">
          <pc:chgData name="Emma Nylk" userId="55b2440a-9e28-4c70-bd2e-709c92f993be" providerId="ADAL" clId="{35289816-4EFE-4CBB-A147-4D39DBD4CA40}" dt="2021-11-07T13:32:04.643" v="17" actId="2696"/>
          <pc:sldLayoutMkLst>
            <pc:docMk/>
            <pc:sldMasterMk cId="36006160" sldId="2147483660"/>
            <pc:sldLayoutMk cId="895152172" sldId="2147483666"/>
          </pc:sldLayoutMkLst>
        </pc:sldLayoutChg>
        <pc:sldLayoutChg chg="del">
          <pc:chgData name="Emma Nylk" userId="55b2440a-9e28-4c70-bd2e-709c92f993be" providerId="ADAL" clId="{35289816-4EFE-4CBB-A147-4D39DBD4CA40}" dt="2021-11-07T13:32:04.651" v="18" actId="2696"/>
          <pc:sldLayoutMkLst>
            <pc:docMk/>
            <pc:sldMasterMk cId="36006160" sldId="2147483660"/>
            <pc:sldLayoutMk cId="2535690641" sldId="2147483667"/>
          </pc:sldLayoutMkLst>
        </pc:sldLayoutChg>
        <pc:sldLayoutChg chg="del">
          <pc:chgData name="Emma Nylk" userId="55b2440a-9e28-4c70-bd2e-709c92f993be" providerId="ADAL" clId="{35289816-4EFE-4CBB-A147-4D39DBD4CA40}" dt="2021-11-07T13:32:04.659" v="19" actId="2696"/>
          <pc:sldLayoutMkLst>
            <pc:docMk/>
            <pc:sldMasterMk cId="36006160" sldId="2147483660"/>
            <pc:sldLayoutMk cId="2798107922" sldId="2147483668"/>
          </pc:sldLayoutMkLst>
        </pc:sldLayoutChg>
        <pc:sldLayoutChg chg="del">
          <pc:chgData name="Emma Nylk" userId="55b2440a-9e28-4c70-bd2e-709c92f993be" providerId="ADAL" clId="{35289816-4EFE-4CBB-A147-4D39DBD4CA40}" dt="2021-11-07T13:32:04.667" v="20" actId="2696"/>
          <pc:sldLayoutMkLst>
            <pc:docMk/>
            <pc:sldMasterMk cId="36006160" sldId="2147483660"/>
            <pc:sldLayoutMk cId="297668960" sldId="2147483669"/>
          </pc:sldLayoutMkLst>
        </pc:sldLayoutChg>
        <pc:sldLayoutChg chg="del">
          <pc:chgData name="Emma Nylk" userId="55b2440a-9e28-4c70-bd2e-709c92f993be" providerId="ADAL" clId="{35289816-4EFE-4CBB-A147-4D39DBD4CA40}" dt="2021-11-07T13:32:04.675" v="21" actId="2696"/>
          <pc:sldLayoutMkLst>
            <pc:docMk/>
            <pc:sldMasterMk cId="36006160" sldId="2147483660"/>
            <pc:sldLayoutMk cId="1786892211" sldId="2147483670"/>
          </pc:sldLayoutMkLst>
        </pc:sldLayoutChg>
        <pc:sldLayoutChg chg="del">
          <pc:chgData name="Emma Nylk" userId="55b2440a-9e28-4c70-bd2e-709c92f993be" providerId="ADAL" clId="{35289816-4EFE-4CBB-A147-4D39DBD4CA40}" dt="2021-11-07T13:32:04.683" v="22" actId="2696"/>
          <pc:sldLayoutMkLst>
            <pc:docMk/>
            <pc:sldMasterMk cId="36006160" sldId="2147483660"/>
            <pc:sldLayoutMk cId="165789048" sldId="2147483671"/>
          </pc:sldLayoutMkLst>
        </pc:sldLayoutChg>
        <pc:sldLayoutChg chg="addSp delSp modSp mod">
          <pc:chgData name="Emma Nylk" userId="55b2440a-9e28-4c70-bd2e-709c92f993be" providerId="ADAL" clId="{35289816-4EFE-4CBB-A147-4D39DBD4CA40}" dt="2021-11-01T06:49:32.368" v="1"/>
          <pc:sldLayoutMkLst>
            <pc:docMk/>
            <pc:sldMasterMk cId="36006160" sldId="2147483660"/>
            <pc:sldLayoutMk cId="4045526812" sldId="2147483689"/>
          </pc:sldLayoutMkLst>
          <pc:picChg chg="add mod">
            <ac:chgData name="Emma Nylk" userId="55b2440a-9e28-4c70-bd2e-709c92f993be" providerId="ADAL" clId="{35289816-4EFE-4CBB-A147-4D39DBD4CA40}" dt="2021-11-01T06:49:32.368" v="1"/>
            <ac:picMkLst>
              <pc:docMk/>
              <pc:sldMasterMk cId="36006160" sldId="2147483660"/>
              <pc:sldLayoutMk cId="4045526812" sldId="2147483689"/>
              <ac:picMk id="11" creationId="{AC04E017-DC3C-472D-AB27-D067A11C20A6}"/>
            </ac:picMkLst>
          </pc:picChg>
          <pc:picChg chg="del">
            <ac:chgData name="Emma Nylk" userId="55b2440a-9e28-4c70-bd2e-709c92f993be" providerId="ADAL" clId="{35289816-4EFE-4CBB-A147-4D39DBD4CA40}" dt="2021-11-01T06:49:31.738" v="0" actId="478"/>
            <ac:picMkLst>
              <pc:docMk/>
              <pc:sldMasterMk cId="36006160" sldId="2147483660"/>
              <pc:sldLayoutMk cId="4045526812" sldId="2147483689"/>
              <ac:picMk id="13" creationId="{33DD3613-DB99-4AFB-88EC-B63012AB79D7}"/>
            </ac:picMkLst>
          </pc:picChg>
        </pc:sldLayoutChg>
      </pc:sldMasterChg>
      <pc:sldMasterChg chg="del delSldLayout">
        <pc:chgData name="Emma Nylk" userId="55b2440a-9e28-4c70-bd2e-709c92f993be" providerId="ADAL" clId="{35289816-4EFE-4CBB-A147-4D39DBD4CA40}" dt="2021-11-07T13:31:52.263" v="13" actId="2696"/>
        <pc:sldMasterMkLst>
          <pc:docMk/>
          <pc:sldMasterMk cId="3389144130" sldId="2147483676"/>
        </pc:sldMasterMkLst>
        <pc:sldLayoutChg chg="del">
          <pc:chgData name="Emma Nylk" userId="55b2440a-9e28-4c70-bd2e-709c92f993be" providerId="ADAL" clId="{35289816-4EFE-4CBB-A147-4D39DBD4CA40}" dt="2021-11-07T13:31:52.242" v="2" actId="2696"/>
          <pc:sldLayoutMkLst>
            <pc:docMk/>
            <pc:sldMasterMk cId="3389144130" sldId="2147483676"/>
            <pc:sldLayoutMk cId="1542693483" sldId="2147483678"/>
          </pc:sldLayoutMkLst>
        </pc:sldLayoutChg>
        <pc:sldLayoutChg chg="del">
          <pc:chgData name="Emma Nylk" userId="55b2440a-9e28-4c70-bd2e-709c92f993be" providerId="ADAL" clId="{35289816-4EFE-4CBB-A147-4D39DBD4CA40}" dt="2021-11-07T13:31:52.242" v="3" actId="2696"/>
          <pc:sldLayoutMkLst>
            <pc:docMk/>
            <pc:sldMasterMk cId="3389144130" sldId="2147483676"/>
            <pc:sldLayoutMk cId="1926055562" sldId="2147483679"/>
          </pc:sldLayoutMkLst>
        </pc:sldLayoutChg>
        <pc:sldLayoutChg chg="del">
          <pc:chgData name="Emma Nylk" userId="55b2440a-9e28-4c70-bd2e-709c92f993be" providerId="ADAL" clId="{35289816-4EFE-4CBB-A147-4D39DBD4CA40}" dt="2021-11-07T13:31:52.250" v="4" actId="2696"/>
          <pc:sldLayoutMkLst>
            <pc:docMk/>
            <pc:sldMasterMk cId="3389144130" sldId="2147483676"/>
            <pc:sldLayoutMk cId="2104893183" sldId="2147483680"/>
          </pc:sldLayoutMkLst>
        </pc:sldLayoutChg>
        <pc:sldLayoutChg chg="del">
          <pc:chgData name="Emma Nylk" userId="55b2440a-9e28-4c70-bd2e-709c92f993be" providerId="ADAL" clId="{35289816-4EFE-4CBB-A147-4D39DBD4CA40}" dt="2021-11-07T13:31:52.250" v="5" actId="2696"/>
          <pc:sldLayoutMkLst>
            <pc:docMk/>
            <pc:sldMasterMk cId="3389144130" sldId="2147483676"/>
            <pc:sldLayoutMk cId="1669338054" sldId="2147483681"/>
          </pc:sldLayoutMkLst>
        </pc:sldLayoutChg>
        <pc:sldLayoutChg chg="del">
          <pc:chgData name="Emma Nylk" userId="55b2440a-9e28-4c70-bd2e-709c92f993be" providerId="ADAL" clId="{35289816-4EFE-4CBB-A147-4D39DBD4CA40}" dt="2021-11-07T13:31:52.254" v="6" actId="2696"/>
          <pc:sldLayoutMkLst>
            <pc:docMk/>
            <pc:sldMasterMk cId="3389144130" sldId="2147483676"/>
            <pc:sldLayoutMk cId="132703081" sldId="2147483682"/>
          </pc:sldLayoutMkLst>
        </pc:sldLayoutChg>
        <pc:sldLayoutChg chg="del">
          <pc:chgData name="Emma Nylk" userId="55b2440a-9e28-4c70-bd2e-709c92f993be" providerId="ADAL" clId="{35289816-4EFE-4CBB-A147-4D39DBD4CA40}" dt="2021-11-07T13:31:52.255" v="7" actId="2696"/>
          <pc:sldLayoutMkLst>
            <pc:docMk/>
            <pc:sldMasterMk cId="3389144130" sldId="2147483676"/>
            <pc:sldLayoutMk cId="326910836" sldId="2147483683"/>
          </pc:sldLayoutMkLst>
        </pc:sldLayoutChg>
        <pc:sldLayoutChg chg="del">
          <pc:chgData name="Emma Nylk" userId="55b2440a-9e28-4c70-bd2e-709c92f993be" providerId="ADAL" clId="{35289816-4EFE-4CBB-A147-4D39DBD4CA40}" dt="2021-11-07T13:31:52.255" v="8" actId="2696"/>
          <pc:sldLayoutMkLst>
            <pc:docMk/>
            <pc:sldMasterMk cId="3389144130" sldId="2147483676"/>
            <pc:sldLayoutMk cId="3344028637" sldId="2147483684"/>
          </pc:sldLayoutMkLst>
        </pc:sldLayoutChg>
        <pc:sldLayoutChg chg="del">
          <pc:chgData name="Emma Nylk" userId="55b2440a-9e28-4c70-bd2e-709c92f993be" providerId="ADAL" clId="{35289816-4EFE-4CBB-A147-4D39DBD4CA40}" dt="2021-11-07T13:31:52.255" v="9" actId="2696"/>
          <pc:sldLayoutMkLst>
            <pc:docMk/>
            <pc:sldMasterMk cId="3389144130" sldId="2147483676"/>
            <pc:sldLayoutMk cId="2109394646" sldId="2147483685"/>
          </pc:sldLayoutMkLst>
        </pc:sldLayoutChg>
        <pc:sldLayoutChg chg="del">
          <pc:chgData name="Emma Nylk" userId="55b2440a-9e28-4c70-bd2e-709c92f993be" providerId="ADAL" clId="{35289816-4EFE-4CBB-A147-4D39DBD4CA40}" dt="2021-11-07T13:31:52.255" v="10" actId="2696"/>
          <pc:sldLayoutMkLst>
            <pc:docMk/>
            <pc:sldMasterMk cId="3389144130" sldId="2147483676"/>
            <pc:sldLayoutMk cId="4187978491" sldId="2147483686"/>
          </pc:sldLayoutMkLst>
        </pc:sldLayoutChg>
        <pc:sldLayoutChg chg="del">
          <pc:chgData name="Emma Nylk" userId="55b2440a-9e28-4c70-bd2e-709c92f993be" providerId="ADAL" clId="{35289816-4EFE-4CBB-A147-4D39DBD4CA40}" dt="2021-11-07T13:31:52.255" v="11" actId="2696"/>
          <pc:sldLayoutMkLst>
            <pc:docMk/>
            <pc:sldMasterMk cId="3389144130" sldId="2147483676"/>
            <pc:sldLayoutMk cId="4219289768" sldId="2147483687"/>
          </pc:sldLayoutMkLst>
        </pc:sldLayoutChg>
        <pc:sldLayoutChg chg="del">
          <pc:chgData name="Emma Nylk" userId="55b2440a-9e28-4c70-bd2e-709c92f993be" providerId="ADAL" clId="{35289816-4EFE-4CBB-A147-4D39DBD4CA40}" dt="2021-11-07T13:31:52.255" v="12" actId="2696"/>
          <pc:sldLayoutMkLst>
            <pc:docMk/>
            <pc:sldMasterMk cId="3389144130" sldId="2147483676"/>
            <pc:sldLayoutMk cId="204067408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12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12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6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50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1A06AF-0F7F-41F9-AB22-B8FE5BD93D26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E989D2D2-E96D-43E9-A3AC-9751B4AB74E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200" y="5621192"/>
            <a:ext cx="1055043" cy="10331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87B5A3C-DB28-46B2-816C-FF706B23D1A3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6C5F780-C58D-475D-96E5-7C523B3A3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268C6B5-AACB-41B7-8440-085EA31DAF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38" y="5687254"/>
            <a:ext cx="1844980" cy="951318"/>
          </a:xfrm>
          <a:prstGeom prst="rect">
            <a:avLst/>
          </a:prstGeom>
        </p:spPr>
      </p:pic>
      <p:pic>
        <p:nvPicPr>
          <p:cNvPr id="16" name="Picture 2" descr="Home - The Data Lab">
            <a:extLst>
              <a:ext uri="{FF2B5EF4-FFF2-40B4-BE49-F238E27FC236}">
                <a16:creationId xmlns:a16="http://schemas.microsoft.com/office/drawing/2014/main" id="{5CC93EA9-A732-44E6-ABFD-3DC3ADD28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25" y="5735836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2605B2A-EAC9-401D-AD9B-CEC862ACC725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Graphic 6" descr="Person with idea with solid fill">
            <a:extLst>
              <a:ext uri="{FF2B5EF4-FFF2-40B4-BE49-F238E27FC236}">
                <a16:creationId xmlns:a16="http://schemas.microsoft.com/office/drawing/2014/main" id="{E25AACE2-3951-471B-8CFA-5CCC751F5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Graphic 6" descr="Person with idea with solid fill">
            <a:extLst>
              <a:ext uri="{FF2B5EF4-FFF2-40B4-BE49-F238E27FC236}">
                <a16:creationId xmlns:a16="http://schemas.microsoft.com/office/drawing/2014/main" id="{E25AACE2-3951-471B-8CFA-5CCC751F5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Graphic 7" descr="Laptop with phone and calculator">
            <a:extLst>
              <a:ext uri="{FF2B5EF4-FFF2-40B4-BE49-F238E27FC236}">
                <a16:creationId xmlns:a16="http://schemas.microsoft.com/office/drawing/2014/main" id="{8D3DC25F-F35E-4DE4-9331-F5BAE53A7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12" b="4412"/>
          <a:stretch/>
        </p:blipFill>
        <p:spPr>
          <a:xfrm>
            <a:off x="10635448" y="461425"/>
            <a:ext cx="1242603" cy="113296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435ED-A21A-4866-AA1D-EB145468B534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D59AAAB-7C6B-4DD6-B5A8-F04557182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727EC0E-2A2F-4A67-9842-0111FD944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38" y="5687254"/>
            <a:ext cx="1844980" cy="951318"/>
          </a:xfrm>
          <a:prstGeom prst="rect">
            <a:avLst/>
          </a:prstGeom>
        </p:spPr>
      </p:pic>
      <p:pic>
        <p:nvPicPr>
          <p:cNvPr id="17" name="Picture 2" descr="Home - The Data Lab">
            <a:extLst>
              <a:ext uri="{FF2B5EF4-FFF2-40B4-BE49-F238E27FC236}">
                <a16:creationId xmlns:a16="http://schemas.microsoft.com/office/drawing/2014/main" id="{095DCC10-2C73-4208-BFFA-01AA3F2BF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25" y="5735836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A54839-DD7D-4D43-B7B4-5A74388EC6DD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04E017-DC3C-472D-AB27-D067A11C20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21192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7ECF9-DF2E-451D-9EAB-ADD157F1FBAC}"/>
              </a:ext>
            </a:extLst>
          </p:cNvPr>
          <p:cNvSpPr txBox="1">
            <a:spLocks/>
          </p:cNvSpPr>
          <p:nvPr userDrawn="1"/>
        </p:nvSpPr>
        <p:spPr>
          <a:xfrm>
            <a:off x="838199" y="365124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Your turn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51C6C5E8-6F4F-4B39-AC8F-C2BAEABB8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Your turn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Graphic 7" descr="Laptop with phone and calculator">
            <a:extLst>
              <a:ext uri="{FF2B5EF4-FFF2-40B4-BE49-F238E27FC236}">
                <a16:creationId xmlns:a16="http://schemas.microsoft.com/office/drawing/2014/main" id="{8D3DC25F-F35E-4DE4-9331-F5BAE53A7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12" b="4412"/>
          <a:stretch/>
        </p:blipFill>
        <p:spPr>
          <a:xfrm>
            <a:off x="10635448" y="461425"/>
            <a:ext cx="1242603" cy="113296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9" r:id="rId2"/>
    <p:sldLayoutId id="2147483662" r:id="rId3"/>
    <p:sldLayoutId id="2147483694" r:id="rId4"/>
    <p:sldLayoutId id="2147483705" r:id="rId5"/>
    <p:sldLayoutId id="2147483692" r:id="rId6"/>
    <p:sldLayoutId id="2147483693" r:id="rId7"/>
    <p:sldLayoutId id="2147483672" r:id="rId8"/>
    <p:sldLayoutId id="2147483709" r:id="rId9"/>
    <p:sldLayoutId id="2147483674" r:id="rId10"/>
    <p:sldLayoutId id="2147483708" r:id="rId11"/>
    <p:sldLayoutId id="2147483675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exce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combine-text-from-two-or-more-cells-into-one-cell-81ba0946-ce78-42ed-b3c3-21340eb164a6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461" y="1131216"/>
            <a:ext cx="9301112" cy="3016577"/>
          </a:xfrm>
        </p:spPr>
        <p:txBody>
          <a:bodyPr>
            <a:normAutofit/>
          </a:bodyPr>
          <a:lstStyle/>
          <a:p>
            <a:r>
              <a:rPr lang="en-US" dirty="0"/>
              <a:t>Creating variables by extracting and combing </a:t>
            </a:r>
            <a:br>
              <a:rPr lang="en-US" dirty="0"/>
            </a:br>
            <a:r>
              <a:rPr lang="en-US" dirty="0"/>
              <a:t>in Excel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976C3-3E39-4926-A5DF-FCC2BA31B156}"/>
              </a:ext>
            </a:extLst>
          </p:cNvPr>
          <p:cNvSpPr txBox="1"/>
          <p:nvPr/>
        </p:nvSpPr>
        <p:spPr>
          <a:xfrm>
            <a:off x="1263192" y="4061221"/>
            <a:ext cx="1220771" cy="5107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400" dirty="0"/>
              <a:t>Friday!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8C881-9DD5-4F52-BF60-459B4DC95FB8}"/>
              </a:ext>
            </a:extLst>
          </p:cNvPr>
          <p:cNvSpPr txBox="1"/>
          <p:nvPr/>
        </p:nvSpPr>
        <p:spPr>
          <a:xfrm>
            <a:off x="4945926" y="2918749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Friday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6AD89-A789-4D7A-8C3A-A2F75EF7D144}"/>
              </a:ext>
            </a:extLst>
          </p:cNvPr>
          <p:cNvSpPr txBox="1"/>
          <p:nvPr/>
        </p:nvSpPr>
        <p:spPr>
          <a:xfrm>
            <a:off x="4945927" y="3522334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E0633-BA4C-4657-BD01-AA1A1CBCAA22}"/>
              </a:ext>
            </a:extLst>
          </p:cNvPr>
          <p:cNvSpPr txBox="1"/>
          <p:nvPr/>
        </p:nvSpPr>
        <p:spPr>
          <a:xfrm>
            <a:off x="4945925" y="4887354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day!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909D2F-473B-4E60-B9A3-E65511C38215}"/>
              </a:ext>
            </a:extLst>
          </p:cNvPr>
          <p:cNvSpPr txBox="1"/>
          <p:nvPr/>
        </p:nvSpPr>
        <p:spPr>
          <a:xfrm>
            <a:off x="4945925" y="4217302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E0644-01D7-402D-840C-3F4CD691BA3B}"/>
              </a:ext>
            </a:extLst>
          </p:cNvPr>
          <p:cNvSpPr txBox="1"/>
          <p:nvPr/>
        </p:nvSpPr>
        <p:spPr>
          <a:xfrm>
            <a:off x="4945925" y="5557406"/>
            <a:ext cx="2121031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iday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2EF018-9176-4FCD-8BFC-AFF5ED0FDA41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2483963" y="3174138"/>
            <a:ext cx="2461963" cy="11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1FA1-F7F6-4F04-AF8B-0981C94F666A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2483963" y="3777723"/>
            <a:ext cx="2461964" cy="53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F8EBD6-F5ED-4150-B20E-551CB724A51D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>
            <a:off x="2483963" y="4316610"/>
            <a:ext cx="2461962" cy="15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A3EAF6-CCFC-4744-BE66-E8F13C3A4A04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2483963" y="4316610"/>
            <a:ext cx="2461962" cy="82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CD0200B-BBF4-408F-99D0-D442757279FA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>
            <a:off x="2483963" y="4316610"/>
            <a:ext cx="2461962" cy="149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9E3BA1D-FCDA-41B9-B3B1-189C8C7F9600}"/>
              </a:ext>
            </a:extLst>
          </p:cNvPr>
          <p:cNvSpPr txBox="1"/>
          <p:nvPr/>
        </p:nvSpPr>
        <p:spPr>
          <a:xfrm>
            <a:off x="7941291" y="457537"/>
            <a:ext cx="3963186" cy="1140738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Reminder</a:t>
            </a:r>
          </a:p>
          <a:p>
            <a:endParaRPr lang="en-GB" sz="700" b="1" dirty="0"/>
          </a:p>
          <a:p>
            <a:r>
              <a:rPr lang="en-GB" dirty="0"/>
              <a:t>A string is </a:t>
            </a:r>
            <a:r>
              <a:rPr lang="en-US" dirty="0"/>
              <a:t>a collection of characters combined to create alphanumeric text​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B6CD9F2-5FE6-4D02-BD4A-3AB83ADD0264}"/>
              </a:ext>
            </a:extLst>
          </p:cNvPr>
          <p:cNvSpPr/>
          <p:nvPr/>
        </p:nvSpPr>
        <p:spPr>
          <a:xfrm>
            <a:off x="838200" y="2196444"/>
            <a:ext cx="2394408" cy="4006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0E95FCF-BA4D-4A1A-9D62-51DB3EDAEEA3}"/>
              </a:ext>
            </a:extLst>
          </p:cNvPr>
          <p:cNvSpPr/>
          <p:nvPr/>
        </p:nvSpPr>
        <p:spPr>
          <a:xfrm>
            <a:off x="4012673" y="2196442"/>
            <a:ext cx="3054284" cy="4006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Substring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9622DB-BF27-40A5-8F25-C3233A78949E}"/>
              </a:ext>
            </a:extLst>
          </p:cNvPr>
          <p:cNvSpPr txBox="1"/>
          <p:nvPr/>
        </p:nvSpPr>
        <p:spPr>
          <a:xfrm>
            <a:off x="7582685" y="2907059"/>
            <a:ext cx="4250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substring is any sequence of characters that are inside the original text.</a:t>
            </a:r>
          </a:p>
          <a:p>
            <a:endParaRPr lang="en-GB" sz="2400" dirty="0"/>
          </a:p>
          <a:p>
            <a:r>
              <a:rPr lang="en-GB" sz="2400" dirty="0"/>
              <a:t>We can use the substring text to create new variables.</a:t>
            </a:r>
          </a:p>
        </p:txBody>
      </p:sp>
    </p:spTree>
    <p:extLst>
      <p:ext uri="{BB962C8B-B14F-4D97-AF65-F5344CB8AC3E}">
        <p14:creationId xmlns:p14="http://schemas.microsoft.com/office/powerpoint/2010/main" val="107284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20EE5-7FDD-4565-98A7-6436292A4D36}"/>
              </a:ext>
            </a:extLst>
          </p:cNvPr>
          <p:cNvSpPr txBox="1"/>
          <p:nvPr/>
        </p:nvSpPr>
        <p:spPr>
          <a:xfrm>
            <a:off x="195942" y="1987421"/>
            <a:ext cx="1172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think of some examples of substrings in this string?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2566F0-2B2D-425E-A80A-199D7FD88F09}"/>
              </a:ext>
            </a:extLst>
          </p:cNvPr>
          <p:cNvSpPr/>
          <p:nvPr/>
        </p:nvSpPr>
        <p:spPr>
          <a:xfrm>
            <a:off x="4128155" y="2745819"/>
            <a:ext cx="4205139" cy="1138024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"Hello world"</a:t>
            </a:r>
          </a:p>
        </p:txBody>
      </p:sp>
    </p:spTree>
    <p:extLst>
      <p:ext uri="{BB962C8B-B14F-4D97-AF65-F5344CB8AC3E}">
        <p14:creationId xmlns:p14="http://schemas.microsoft.com/office/powerpoint/2010/main" val="372546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623515-2922-48CD-81A0-58C769FD2E46}"/>
              </a:ext>
            </a:extLst>
          </p:cNvPr>
          <p:cNvSpPr/>
          <p:nvPr/>
        </p:nvSpPr>
        <p:spPr>
          <a:xfrm>
            <a:off x="8144758" y="509203"/>
            <a:ext cx="3823573" cy="103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Substring</a:t>
            </a:r>
            <a:endParaRPr lang="en-GB" sz="16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A sequence of characters that exist inside a string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20EE5-7FDD-4565-98A7-6436292A4D36}"/>
              </a:ext>
            </a:extLst>
          </p:cNvPr>
          <p:cNvSpPr txBox="1"/>
          <p:nvPr/>
        </p:nvSpPr>
        <p:spPr>
          <a:xfrm>
            <a:off x="129955" y="1818339"/>
            <a:ext cx="366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are some examples of substrings in this string.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2566F0-2B2D-425E-A80A-199D7FD88F09}"/>
              </a:ext>
            </a:extLst>
          </p:cNvPr>
          <p:cNvSpPr/>
          <p:nvPr/>
        </p:nvSpPr>
        <p:spPr>
          <a:xfrm>
            <a:off x="4264141" y="1938808"/>
            <a:ext cx="4205139" cy="1138024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"Hello world"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454268-55F9-4505-B3B7-E3DA373518C8}"/>
              </a:ext>
            </a:extLst>
          </p:cNvPr>
          <p:cNvSpPr/>
          <p:nvPr/>
        </p:nvSpPr>
        <p:spPr>
          <a:xfrm>
            <a:off x="286625" y="3412492"/>
            <a:ext cx="2808402" cy="700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"Hello"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45C6AA-0C87-4412-AB52-8C2CBC7D7AB0}"/>
              </a:ext>
            </a:extLst>
          </p:cNvPr>
          <p:cNvSpPr/>
          <p:nvPr/>
        </p:nvSpPr>
        <p:spPr>
          <a:xfrm>
            <a:off x="1329523" y="5117873"/>
            <a:ext cx="2808402" cy="700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"world"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42A4AB-5F03-4179-A549-9E6159D674D6}"/>
              </a:ext>
            </a:extLst>
          </p:cNvPr>
          <p:cNvSpPr/>
          <p:nvPr/>
        </p:nvSpPr>
        <p:spPr>
          <a:xfrm>
            <a:off x="4962510" y="6059601"/>
            <a:ext cx="2808402" cy="700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"Hello wor"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5A2B34-1232-4834-A0D4-2092B3FB0AC3}"/>
              </a:ext>
            </a:extLst>
          </p:cNvPr>
          <p:cNvSpPr/>
          <p:nvPr/>
        </p:nvSpPr>
        <p:spPr>
          <a:xfrm>
            <a:off x="9201564" y="3494808"/>
            <a:ext cx="2808402" cy="700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"Hell"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85E8AE-1C32-4C32-8574-2533BC7A8475}"/>
              </a:ext>
            </a:extLst>
          </p:cNvPr>
          <p:cNvSpPr/>
          <p:nvPr/>
        </p:nvSpPr>
        <p:spPr>
          <a:xfrm>
            <a:off x="8235441" y="5117873"/>
            <a:ext cx="2808402" cy="700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"llo world"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A53AEF-72F5-4F5C-AF5A-FB4E2413A2CE}"/>
              </a:ext>
            </a:extLst>
          </p:cNvPr>
          <p:cNvCxnSpPr>
            <a:cxnSpLocks/>
            <a:stCxn id="6" idx="2"/>
            <a:endCxn id="9" idx="3"/>
          </p:cNvCxnSpPr>
          <p:nvPr/>
        </p:nvCxnSpPr>
        <p:spPr>
          <a:xfrm flipH="1">
            <a:off x="3095027" y="3076832"/>
            <a:ext cx="3271684" cy="68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261337-50D4-4875-911E-7683A754677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733724" y="3076832"/>
            <a:ext cx="3632987" cy="2041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A0B2E3-09B0-462A-828B-91A491F93312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6366711" y="3076832"/>
            <a:ext cx="0" cy="2982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C71F2A-3654-4AE1-9B6F-C3AA5199C30D}"/>
              </a:ext>
            </a:extLst>
          </p:cNvPr>
          <p:cNvCxnSpPr>
            <a:cxnSpLocks/>
            <a:stCxn id="6" idx="2"/>
            <a:endCxn id="13" idx="1"/>
          </p:cNvCxnSpPr>
          <p:nvPr/>
        </p:nvCxnSpPr>
        <p:spPr>
          <a:xfrm>
            <a:off x="6366711" y="3076832"/>
            <a:ext cx="2834853" cy="768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D9FFA0-CF1E-4647-A939-FB8F2CE43FB1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6366711" y="3076832"/>
            <a:ext cx="3272931" cy="2041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1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3729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of extracting from a string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92EDA-1AD6-4679-B48B-0A2BD786377A}"/>
              </a:ext>
            </a:extLst>
          </p:cNvPr>
          <p:cNvSpPr txBox="1"/>
          <p:nvPr/>
        </p:nvSpPr>
        <p:spPr>
          <a:xfrm>
            <a:off x="251927" y="1844640"/>
            <a:ext cx="1139017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The Community Health Index Number (CHI) helps NHS Scotland uniquely identify patients. The </a:t>
            </a:r>
            <a:r>
              <a:rPr lang="en-US" sz="2000" b="1" dirty="0"/>
              <a:t>first 6 digits </a:t>
            </a:r>
            <a:r>
              <a:rPr lang="en-US" sz="2000" dirty="0"/>
              <a:t>are the patients date of birth (DDMMYY). 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/>
          </a:p>
          <a:p>
            <a:r>
              <a:rPr lang="en-US" sz="2000" b="1" dirty="0"/>
              <a:t>Extract the patients date of birth </a:t>
            </a:r>
            <a:r>
              <a:rPr lang="en-US" sz="2000" dirty="0"/>
              <a:t>fro</a:t>
            </a:r>
            <a:r>
              <a:rPr lang="en-US" sz="2000" dirty="0">
                <a:ea typeface="+mn-lt"/>
                <a:cs typeface="+mn-lt"/>
              </a:rPr>
              <a:t>m the </a:t>
            </a:r>
            <a:r>
              <a:rPr lang="en-US" sz="2000" b="1" dirty="0">
                <a:ea typeface="+mn-lt"/>
                <a:cs typeface="+mn-lt"/>
              </a:rPr>
              <a:t>chi_number </a:t>
            </a:r>
            <a:r>
              <a:rPr lang="en-US" sz="2000" dirty="0"/>
              <a:t>variable.  </a:t>
            </a:r>
            <a:endParaRPr lang="en-US" sz="2000" dirty="0">
              <a:cs typeface="Calibri"/>
            </a:endParaRPr>
          </a:p>
          <a:p>
            <a:endParaRPr lang="en-US" sz="2000" b="1" dirty="0"/>
          </a:p>
        </p:txBody>
      </p:sp>
      <p:pic>
        <p:nvPicPr>
          <p:cNvPr id="11" name="Picture 10" descr="Doctor with a patient">
            <a:extLst>
              <a:ext uri="{FF2B5EF4-FFF2-40B4-BE49-F238E27FC236}">
                <a16:creationId xmlns:a16="http://schemas.microsoft.com/office/drawing/2014/main" id="{B155A78E-1D96-433E-B558-4C208F104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3604" y="3549836"/>
            <a:ext cx="2447790" cy="2447790"/>
          </a:xfrm>
          <a:prstGeom prst="ellipse">
            <a:avLst/>
          </a:prstGeom>
        </p:spPr>
      </p:pic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830684C9-4EAB-424C-899D-01EB7B4AC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43504"/>
              </p:ext>
            </p:extLst>
          </p:nvPr>
        </p:nvGraphicFramePr>
        <p:xfrm>
          <a:off x="1066006" y="3791970"/>
          <a:ext cx="1816558" cy="1963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558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</a:tblGrid>
              <a:tr h="43952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CHI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4014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C0C0C0"/>
                          </a:highlight>
                        </a:rPr>
                        <a:t>120565</a:t>
                      </a:r>
                      <a:r>
                        <a:rPr lang="en-GB" sz="1600" dirty="0"/>
                        <a:t>1234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3850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C0C0C0"/>
                          </a:highlight>
                        </a:rPr>
                        <a:t>060821</a:t>
                      </a:r>
                      <a:r>
                        <a:rPr lang="en-GB" sz="1600" dirty="0"/>
                        <a:t>4587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3523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C0C0C0"/>
                          </a:highlight>
                        </a:rPr>
                        <a:t>011205</a:t>
                      </a:r>
                      <a:r>
                        <a:rPr lang="en-GB" sz="1600" dirty="0"/>
                        <a:t>4785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3850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C0C0C0"/>
                          </a:highlight>
                        </a:rPr>
                        <a:t>300185</a:t>
                      </a:r>
                      <a:r>
                        <a:rPr lang="en-GB" sz="1600" dirty="0"/>
                        <a:t>5478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A38E8B-620C-4BAD-BD4B-D2F99C05A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68785"/>
              </p:ext>
            </p:extLst>
          </p:nvPr>
        </p:nvGraphicFramePr>
        <p:xfrm>
          <a:off x="5797955" y="3793979"/>
          <a:ext cx="1515806" cy="1961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806">
                  <a:extLst>
                    <a:ext uri="{9D8B030D-6E8A-4147-A177-3AD203B41FA5}">
                      <a16:colId xmlns:a16="http://schemas.microsoft.com/office/drawing/2014/main" val="2007301147"/>
                    </a:ext>
                  </a:extLst>
                </a:gridCol>
              </a:tblGrid>
              <a:tr h="4375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date_of_birth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24292"/>
                  </a:ext>
                </a:extLst>
              </a:tr>
              <a:tr h="4014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120565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84155"/>
                  </a:ext>
                </a:extLst>
              </a:tr>
              <a:tr h="3850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060821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88136"/>
                  </a:ext>
                </a:extLst>
              </a:tr>
              <a:tr h="3523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011205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20920"/>
                  </a:ext>
                </a:extLst>
              </a:tr>
              <a:tr h="3850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300185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32296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E6DE7EB9-D5A4-42B8-8470-0F83700E35C8}"/>
              </a:ext>
            </a:extLst>
          </p:cNvPr>
          <p:cNvSpPr/>
          <p:nvPr/>
        </p:nvSpPr>
        <p:spPr>
          <a:xfrm>
            <a:off x="3265604" y="4209399"/>
            <a:ext cx="2149311" cy="13574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Extract 1</a:t>
            </a:r>
            <a:r>
              <a:rPr lang="en-GB" baseline="30000" dirty="0"/>
              <a:t>st</a:t>
            </a:r>
            <a:r>
              <a:rPr lang="en-GB" dirty="0"/>
              <a:t> 6 characters</a:t>
            </a:r>
          </a:p>
        </p:txBody>
      </p:sp>
    </p:spTree>
    <p:extLst>
      <p:ext uri="{BB962C8B-B14F-4D97-AF65-F5344CB8AC3E}">
        <p14:creationId xmlns:p14="http://schemas.microsoft.com/office/powerpoint/2010/main" val="411552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20EE5-7FDD-4565-98A7-6436292A4D36}"/>
              </a:ext>
            </a:extLst>
          </p:cNvPr>
          <p:cNvSpPr txBox="1"/>
          <p:nvPr/>
        </p:nvSpPr>
        <p:spPr>
          <a:xfrm>
            <a:off x="195942" y="1987421"/>
            <a:ext cx="1172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need to find out the towns these people live in. What part of the address do you think  you need to extract?</a:t>
            </a: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FF5ECF4D-2F1F-4730-860E-4000EC4EA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16903"/>
              </p:ext>
            </p:extLst>
          </p:nvPr>
        </p:nvGraphicFramePr>
        <p:xfrm>
          <a:off x="3368882" y="3039514"/>
          <a:ext cx="5377460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680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3305780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Address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Sherlock Holmes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221B Baker Street, London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Wallace and Gromit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62 West Wallaby Street, Wigan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The Banks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17 Cherry Tree Lane, London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The Dursley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 Privet Drive, Little Whinging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32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20EE5-7FDD-4565-98A7-6436292A4D36}"/>
              </a:ext>
            </a:extLst>
          </p:cNvPr>
          <p:cNvSpPr txBox="1"/>
          <p:nvPr/>
        </p:nvSpPr>
        <p:spPr>
          <a:xfrm>
            <a:off x="195942" y="1987421"/>
            <a:ext cx="1172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need to find out the towns these people live in. What part of the address do you think  you need to extract?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5A439FA9-5936-4A55-9519-974C5FF70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55055"/>
              </p:ext>
            </p:extLst>
          </p:nvPr>
        </p:nvGraphicFramePr>
        <p:xfrm>
          <a:off x="553672" y="3144289"/>
          <a:ext cx="5377460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680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3305780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Address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Sherlock Holmes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221B Baker Street, London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Wallace and Gromit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62 West Wallaby Street, Wigan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The Banks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17 Cherry Tree Lane, London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The Dursley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 Privet Drive, Little Whinging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B10ADD65-164D-49F1-AECB-9ED2DD0681A1}"/>
              </a:ext>
            </a:extLst>
          </p:cNvPr>
          <p:cNvSpPr/>
          <p:nvPr/>
        </p:nvSpPr>
        <p:spPr>
          <a:xfrm>
            <a:off x="6475725" y="3987535"/>
            <a:ext cx="2149311" cy="135746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Extract after the comma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3D3121-E811-4BE6-B649-077BA7A1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02416"/>
              </p:ext>
            </p:extLst>
          </p:nvPr>
        </p:nvGraphicFramePr>
        <p:xfrm>
          <a:off x="9169629" y="3144289"/>
          <a:ext cx="1836779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779">
                  <a:extLst>
                    <a:ext uri="{9D8B030D-6E8A-4147-A177-3AD203B41FA5}">
                      <a16:colId xmlns:a16="http://schemas.microsoft.com/office/drawing/2014/main" val="698501975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Town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89021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London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011250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Wigan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536094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London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90981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Little Whinging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85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69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Extract in 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C803B-854E-4D10-972F-DF4B6022C67B}"/>
              </a:ext>
            </a:extLst>
          </p:cNvPr>
          <p:cNvSpPr txBox="1"/>
          <p:nvPr/>
        </p:nvSpPr>
        <p:spPr>
          <a:xfrm>
            <a:off x="471341" y="1996840"/>
            <a:ext cx="4355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you are extracting data to create a new variable in Excel you can split the data based on,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Number of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Searching for symbols or characters e.g. comma, space</a:t>
            </a:r>
          </a:p>
          <a:p>
            <a:endParaRPr lang="en-GB" sz="2400" dirty="0"/>
          </a:p>
        </p:txBody>
      </p:sp>
      <p:pic>
        <p:nvPicPr>
          <p:cNvPr id="6" name="Picture 5" descr="Multi-colored graphs and numbers">
            <a:extLst>
              <a:ext uri="{FF2B5EF4-FFF2-40B4-BE49-F238E27FC236}">
                <a16:creationId xmlns:a16="http://schemas.microsoft.com/office/drawing/2014/main" id="{519D9E50-544F-46D0-9CFC-1E4227C1C2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740" y="2224725"/>
            <a:ext cx="6143919" cy="40959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8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Extract in 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BB130-5648-4CC7-9D4F-8808116C5156}"/>
              </a:ext>
            </a:extLst>
          </p:cNvPr>
          <p:cNvSpPr txBox="1"/>
          <p:nvPr/>
        </p:nvSpPr>
        <p:spPr>
          <a:xfrm>
            <a:off x="225457" y="1912274"/>
            <a:ext cx="3036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1AF1FA-733E-47D4-8312-FFB50E1D69C5}"/>
              </a:ext>
            </a:extLst>
          </p:cNvPr>
          <p:cNvSpPr/>
          <p:nvPr/>
        </p:nvSpPr>
        <p:spPr>
          <a:xfrm>
            <a:off x="4062952" y="2640689"/>
            <a:ext cx="4062952" cy="112179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=LEFT(text,[num_chars])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F1038D5-65A4-425B-99C1-11F6C1369CA6}"/>
              </a:ext>
            </a:extLst>
          </p:cNvPr>
          <p:cNvSpPr/>
          <p:nvPr/>
        </p:nvSpPr>
        <p:spPr>
          <a:xfrm>
            <a:off x="4656841" y="4181253"/>
            <a:ext cx="2875175" cy="168116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Extract using a formula to keep the 1</a:t>
            </a:r>
            <a:r>
              <a:rPr lang="en-GB" baseline="30000" dirty="0"/>
              <a:t>st</a:t>
            </a:r>
            <a:r>
              <a:rPr lang="en-GB" dirty="0"/>
              <a:t> 6 characters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F2E94-FBA2-4C04-B992-643DBAFEE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65" y="4045522"/>
            <a:ext cx="2990850" cy="1952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27F5E-DC2C-4BDB-9030-52F97DEF9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642" y="4045522"/>
            <a:ext cx="2876550" cy="197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B038D-A6A3-4F6A-BC82-6D615E5E22BD}"/>
              </a:ext>
            </a:extLst>
          </p:cNvPr>
          <p:cNvSpPr txBox="1"/>
          <p:nvPr/>
        </p:nvSpPr>
        <p:spPr>
          <a:xfrm>
            <a:off x="111156" y="1882626"/>
            <a:ext cx="11966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use the formula below to keep only the number of characters you state, counting from the left of the text.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937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Extract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07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some examples of calculations you can use in Excel to extract data.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37290A-2487-4391-B35C-2E4EDF9EAC18}"/>
              </a:ext>
            </a:extLst>
          </p:cNvPr>
          <p:cNvGraphicFramePr>
            <a:graphicFrameLocks noGrp="1"/>
          </p:cNvGraphicFramePr>
          <p:nvPr/>
        </p:nvGraphicFramePr>
        <p:xfrm>
          <a:off x="228598" y="2577390"/>
          <a:ext cx="1175485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8714">
                  <a:extLst>
                    <a:ext uri="{9D8B030D-6E8A-4147-A177-3AD203B41FA5}">
                      <a16:colId xmlns:a16="http://schemas.microsoft.com/office/drawing/2014/main" val="3432648290"/>
                    </a:ext>
                  </a:extLst>
                </a:gridCol>
                <a:gridCol w="4147888">
                  <a:extLst>
                    <a:ext uri="{9D8B030D-6E8A-4147-A177-3AD203B41FA5}">
                      <a16:colId xmlns:a16="http://schemas.microsoft.com/office/drawing/2014/main" val="3513655036"/>
                    </a:ext>
                  </a:extLst>
                </a:gridCol>
                <a:gridCol w="2564091">
                  <a:extLst>
                    <a:ext uri="{9D8B030D-6E8A-4147-A177-3AD203B41FA5}">
                      <a16:colId xmlns:a16="http://schemas.microsoft.com/office/drawing/2014/main" val="3654427658"/>
                    </a:ext>
                  </a:extLst>
                </a:gridCol>
                <a:gridCol w="2104163">
                  <a:extLst>
                    <a:ext uri="{9D8B030D-6E8A-4147-A177-3AD203B41FA5}">
                      <a16:colId xmlns:a16="http://schemas.microsoft.com/office/drawing/2014/main" val="214665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Formula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Description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Example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Result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1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Extracts a given number of characters from the </a:t>
                      </a:r>
                      <a:r>
                        <a:rPr lang="en-GB" sz="2400" b="1" dirty="0">
                          <a:latin typeface="+mn-lt"/>
                        </a:rPr>
                        <a:t>left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=LEFT(“apple”,3)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“app”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15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Extracts a given number of characters from a </a:t>
                      </a:r>
                      <a:r>
                        <a:rPr lang="en-GB" sz="2400" b="1" dirty="0">
                          <a:latin typeface="+mn-lt"/>
                        </a:rPr>
                        <a:t>defined starting point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=MID(“abcde”,2,3)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“bcd”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RIGHT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Extracts a given number of characters from the </a:t>
                      </a:r>
                      <a:r>
                        <a:rPr lang="en-GB" sz="2400" b="1" dirty="0">
                          <a:latin typeface="+mn-lt"/>
                        </a:rPr>
                        <a:t>right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=RIGHT(“red”,2)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“ed”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5846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C09898-F539-47FC-B15A-6F5A9CB7A774}"/>
              </a:ext>
            </a:extLst>
          </p:cNvPr>
          <p:cNvSpPr txBox="1"/>
          <p:nvPr/>
        </p:nvSpPr>
        <p:spPr>
          <a:xfrm>
            <a:off x="0" y="6378552"/>
            <a:ext cx="10848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For more details of the formulas in Excel, see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2F9F5-CBC1-4920-81E3-299563144D9A}"/>
              </a:ext>
            </a:extLst>
          </p:cNvPr>
          <p:cNvSpPr txBox="1"/>
          <p:nvPr/>
        </p:nvSpPr>
        <p:spPr>
          <a:xfrm>
            <a:off x="4282911" y="6378552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https://support.microsoft.com/en-us/excel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81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E557BA-EF56-48C0-AF34-B34A8738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67" y="4582408"/>
            <a:ext cx="3114675" cy="163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Extract in 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BB130-5648-4CC7-9D4F-8808116C5156}"/>
              </a:ext>
            </a:extLst>
          </p:cNvPr>
          <p:cNvSpPr txBox="1"/>
          <p:nvPr/>
        </p:nvSpPr>
        <p:spPr>
          <a:xfrm>
            <a:off x="225457" y="1852442"/>
            <a:ext cx="11303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you need to </a:t>
            </a:r>
            <a:r>
              <a:rPr lang="en-GB" sz="2000" b="1" dirty="0"/>
              <a:t>extract data based on a character </a:t>
            </a:r>
            <a:r>
              <a:rPr lang="en-GB" sz="2000" dirty="0"/>
              <a:t>such as a comma or space, you will need to combine formulas.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45550-F042-48FF-A12F-356AE73CCF54}"/>
              </a:ext>
            </a:extLst>
          </p:cNvPr>
          <p:cNvSpPr txBox="1"/>
          <p:nvPr/>
        </p:nvSpPr>
        <p:spPr>
          <a:xfrm>
            <a:off x="260022" y="2868105"/>
            <a:ext cx="4883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Part 1: </a:t>
            </a:r>
            <a:r>
              <a:rPr lang="en-GB" sz="2000" b="1" dirty="0"/>
              <a:t>Search the text </a:t>
            </a:r>
            <a:r>
              <a:rPr lang="en-GB" sz="2000" dirty="0"/>
              <a:t>for the character.</a:t>
            </a:r>
          </a:p>
          <a:p>
            <a:endParaRPr lang="en-GB" sz="2000" dirty="0"/>
          </a:p>
          <a:p>
            <a:r>
              <a:rPr lang="en-GB" sz="2000" dirty="0"/>
              <a:t>The SEARCH formula returns the position of the character you are searching for.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73CE6D-AA69-48D1-B69F-EF241FE40309}"/>
              </a:ext>
            </a:extLst>
          </p:cNvPr>
          <p:cNvSpPr txBox="1"/>
          <p:nvPr/>
        </p:nvSpPr>
        <p:spPr>
          <a:xfrm>
            <a:off x="2160360" y="5653355"/>
            <a:ext cx="252952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There is a comma 5 characters from the left.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2296C0-3814-4BFA-9DC0-BE9791DB26A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689886" y="5392131"/>
            <a:ext cx="2554663" cy="618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7FE7E-2D8A-4968-AD73-0E60B17A7F5D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689886" y="5392131"/>
            <a:ext cx="1027521" cy="618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FE2D9D-B2AB-4D9B-8CD3-FB16F13D9D04}"/>
              </a:ext>
            </a:extLst>
          </p:cNvPr>
          <p:cNvSpPr/>
          <p:nvPr/>
        </p:nvSpPr>
        <p:spPr>
          <a:xfrm>
            <a:off x="5627802" y="2868105"/>
            <a:ext cx="6059079" cy="84879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=SEARCH(</a:t>
            </a:r>
            <a:r>
              <a:rPr lang="en-GB" sz="2400" i="1" dirty="0"/>
              <a:t>find_text</a:t>
            </a:r>
            <a:r>
              <a:rPr lang="en-GB" sz="2400" dirty="0"/>
              <a:t>,</a:t>
            </a:r>
            <a:r>
              <a:rPr lang="en-GB" sz="2400" i="1" dirty="0"/>
              <a:t>text)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09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intentions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2555" y="1847655"/>
            <a:ext cx="11523305" cy="483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be learning how to create new variables, specifically to,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what it means to </a:t>
            </a:r>
            <a:r>
              <a:rPr lang="en-US" b="1" dirty="0"/>
              <a:t>extract data to create a new variable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to create simple new variables by extracting data in Excel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what it means to </a:t>
            </a:r>
            <a:r>
              <a:rPr lang="en-US" b="1" dirty="0"/>
              <a:t>combine data to create a new variable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to create simple new variables by combining data in Excel.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32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Extract in Excel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45550-F042-48FF-A12F-356AE73CCF54}"/>
              </a:ext>
            </a:extLst>
          </p:cNvPr>
          <p:cNvSpPr txBox="1"/>
          <p:nvPr/>
        </p:nvSpPr>
        <p:spPr>
          <a:xfrm>
            <a:off x="157553" y="2080535"/>
            <a:ext cx="5345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Part 2: Use the </a:t>
            </a:r>
            <a:r>
              <a:rPr lang="en-GB" sz="2000" b="1" dirty="0"/>
              <a:t>SEARCH formula </a:t>
            </a:r>
            <a:r>
              <a:rPr lang="en-GB" sz="2000" dirty="0"/>
              <a:t>to define the number of characters in the </a:t>
            </a:r>
            <a:r>
              <a:rPr lang="en-GB" sz="2000" b="1" dirty="0"/>
              <a:t>LEFT</a:t>
            </a:r>
            <a:r>
              <a:rPr lang="en-GB" sz="2000" dirty="0"/>
              <a:t> formula.  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D84D1-3C90-4F51-9056-29B5598C6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73" y="4240982"/>
            <a:ext cx="5095875" cy="1581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90C0D-A0B0-429A-9E50-D9A17AAD0D9D}"/>
              </a:ext>
            </a:extLst>
          </p:cNvPr>
          <p:cNvSpPr txBox="1"/>
          <p:nvPr/>
        </p:nvSpPr>
        <p:spPr>
          <a:xfrm>
            <a:off x="7161228" y="4768280"/>
            <a:ext cx="4037815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left function has kept the first 5 characters.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E50F61-8118-4C65-AF56-291ED3AEDE64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581428" y="5024489"/>
            <a:ext cx="2579800" cy="101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699960F-9E08-42F8-94B3-B47A365702E0}"/>
              </a:ext>
            </a:extLst>
          </p:cNvPr>
          <p:cNvSpPr/>
          <p:nvPr/>
        </p:nvSpPr>
        <p:spPr>
          <a:xfrm>
            <a:off x="5599522" y="2080535"/>
            <a:ext cx="6059079" cy="158114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=</a:t>
            </a:r>
            <a:r>
              <a:rPr lang="en-GB" sz="2400" b="1" dirty="0"/>
              <a:t>LEFT(</a:t>
            </a:r>
            <a:r>
              <a:rPr lang="en-GB" sz="2400" b="1" i="1" dirty="0"/>
              <a:t>text</a:t>
            </a:r>
            <a:r>
              <a:rPr lang="en-GB" sz="2400" b="1" dirty="0"/>
              <a:t>,</a:t>
            </a:r>
            <a:r>
              <a:rPr lang="en-GB" sz="2400" dirty="0"/>
              <a:t>SEARCH(</a:t>
            </a:r>
            <a:r>
              <a:rPr lang="en-GB" sz="2400" i="1" dirty="0"/>
              <a:t>find_text</a:t>
            </a:r>
            <a:r>
              <a:rPr lang="en-GB" sz="2400" dirty="0"/>
              <a:t>,</a:t>
            </a:r>
            <a:r>
              <a:rPr lang="en-GB" sz="2400" i="1" dirty="0"/>
              <a:t>text)</a:t>
            </a:r>
            <a:r>
              <a:rPr lang="en-GB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949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Extract in Excel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1AF1FA-733E-47D4-8312-FFB50E1D69C5}"/>
              </a:ext>
            </a:extLst>
          </p:cNvPr>
          <p:cNvSpPr/>
          <p:nvPr/>
        </p:nvSpPr>
        <p:spPr>
          <a:xfrm>
            <a:off x="5599522" y="2080535"/>
            <a:ext cx="6059079" cy="158114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=LEFT(</a:t>
            </a:r>
            <a:r>
              <a:rPr lang="en-GB" sz="2400" i="1" dirty="0"/>
              <a:t>text</a:t>
            </a:r>
            <a:r>
              <a:rPr lang="en-GB" sz="2400" dirty="0"/>
              <a:t>,SEARCH(</a:t>
            </a:r>
            <a:r>
              <a:rPr lang="en-GB" sz="2400" i="1" dirty="0"/>
              <a:t>find_text</a:t>
            </a:r>
            <a:r>
              <a:rPr lang="en-GB" sz="2400" dirty="0"/>
              <a:t>,</a:t>
            </a:r>
            <a:r>
              <a:rPr lang="en-GB" sz="2400" i="1" dirty="0"/>
              <a:t>text)</a:t>
            </a:r>
            <a:r>
              <a:rPr lang="en-GB" sz="2400" b="1" dirty="0"/>
              <a:t>-1</a:t>
            </a:r>
            <a:r>
              <a:rPr lang="en-GB" sz="2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45550-F042-48FF-A12F-356AE73CCF54}"/>
              </a:ext>
            </a:extLst>
          </p:cNvPr>
          <p:cNvSpPr txBox="1"/>
          <p:nvPr/>
        </p:nvSpPr>
        <p:spPr>
          <a:xfrm>
            <a:off x="157553" y="2092992"/>
            <a:ext cx="5345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Part 3: We don’t need to keep the character we are splitting the data by (e.g. the comma). Therefore we need to</a:t>
            </a:r>
            <a:r>
              <a:rPr lang="en-GB" sz="2000" b="1" dirty="0"/>
              <a:t> take away 1</a:t>
            </a:r>
            <a:r>
              <a:rPr lang="en-GB" sz="2000" dirty="0"/>
              <a:t> from the SEARCH function output.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578EF-1CF1-40B9-B664-7D3C6110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16" y="4475769"/>
            <a:ext cx="7343775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486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Extract in Excel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1AF1FA-733E-47D4-8312-FFB50E1D69C5}"/>
              </a:ext>
            </a:extLst>
          </p:cNvPr>
          <p:cNvSpPr/>
          <p:nvPr/>
        </p:nvSpPr>
        <p:spPr>
          <a:xfrm>
            <a:off x="2505075" y="2914134"/>
            <a:ext cx="7181850" cy="96732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=</a:t>
            </a:r>
            <a:r>
              <a:rPr lang="en-GB" sz="2400" b="1" dirty="0"/>
              <a:t>RIGHT</a:t>
            </a:r>
            <a:r>
              <a:rPr lang="en-GB" sz="2400" dirty="0"/>
              <a:t>(</a:t>
            </a:r>
            <a:r>
              <a:rPr lang="en-GB" sz="2400" i="1" dirty="0"/>
              <a:t>text</a:t>
            </a:r>
            <a:r>
              <a:rPr lang="en-GB" sz="2400" dirty="0"/>
              <a:t>,</a:t>
            </a:r>
            <a:r>
              <a:rPr lang="en-GB" sz="2400" b="1" dirty="0"/>
              <a:t>LEN</a:t>
            </a:r>
            <a:r>
              <a:rPr lang="en-GB" sz="2400" dirty="0"/>
              <a:t>(</a:t>
            </a:r>
            <a:r>
              <a:rPr lang="en-GB" sz="2400" i="1" dirty="0"/>
              <a:t>text</a:t>
            </a:r>
            <a:r>
              <a:rPr lang="en-GB" sz="2400" dirty="0"/>
              <a:t>)-</a:t>
            </a:r>
            <a:r>
              <a:rPr lang="en-GB" sz="2400" b="1" dirty="0"/>
              <a:t>SEARCH</a:t>
            </a:r>
            <a:r>
              <a:rPr lang="en-GB" sz="2400" dirty="0"/>
              <a:t>(</a:t>
            </a:r>
            <a:r>
              <a:rPr lang="en-GB" sz="2400" i="1" dirty="0"/>
              <a:t>find_text</a:t>
            </a:r>
            <a:r>
              <a:rPr lang="en-GB" sz="2400" dirty="0"/>
              <a:t>,</a:t>
            </a:r>
            <a:r>
              <a:rPr lang="en-GB" sz="2400" i="1" dirty="0"/>
              <a:t>text)</a:t>
            </a:r>
            <a:r>
              <a:rPr lang="en-GB" sz="2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45550-F042-48FF-A12F-356AE73CCF54}"/>
              </a:ext>
            </a:extLst>
          </p:cNvPr>
          <p:cNvSpPr txBox="1"/>
          <p:nvPr/>
        </p:nvSpPr>
        <p:spPr>
          <a:xfrm>
            <a:off x="253737" y="1938408"/>
            <a:ext cx="11407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you would like to keep the data after the character. You need to combine the LEN, RIGHT and SEARCH functions.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392AD-4F15-4608-953F-F2151683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4475866"/>
            <a:ext cx="7181850" cy="1733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5504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section 1 </a:t>
            </a:r>
            <a:r>
              <a:rPr lang="en-US" sz="3600" dirty="0"/>
              <a:t>of the </a:t>
            </a:r>
          </a:p>
          <a:p>
            <a:pPr marL="0" indent="0" algn="ctr">
              <a:buNone/>
            </a:pPr>
            <a:r>
              <a:rPr lang="en-US" sz="3600" dirty="0"/>
              <a:t>‘Creating variables by extracting </a:t>
            </a:r>
          </a:p>
          <a:p>
            <a:pPr marL="0" indent="0" algn="ctr">
              <a:buNone/>
            </a:pPr>
            <a:r>
              <a:rPr lang="en-US" sz="3600" dirty="0"/>
              <a:t>and combining in Excel’ workbook.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9457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1937993" y="2497447"/>
            <a:ext cx="8316013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/>
              <a:t>Join or merge variables to create a single variable.</a:t>
            </a:r>
          </a:p>
        </p:txBody>
      </p:sp>
    </p:spTree>
    <p:extLst>
      <p:ext uri="{BB962C8B-B14F-4D97-AF65-F5344CB8AC3E}">
        <p14:creationId xmlns:p14="http://schemas.microsoft.com/office/powerpoint/2010/main" val="3735021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Combining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ACAB0-E916-40E6-B4D7-88A5E8952C26}"/>
              </a:ext>
            </a:extLst>
          </p:cNvPr>
          <p:cNvSpPr txBox="1"/>
          <p:nvPr/>
        </p:nvSpPr>
        <p:spPr>
          <a:xfrm>
            <a:off x="179108" y="1903718"/>
            <a:ext cx="11717735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Sometimes we may wish to create a variable by </a:t>
            </a:r>
            <a:r>
              <a:rPr lang="en-GB" sz="2400" i="1" dirty="0">
                <a:ea typeface="+mn-lt"/>
                <a:cs typeface="+mn-lt"/>
              </a:rPr>
              <a:t>combining</a:t>
            </a:r>
            <a:r>
              <a:rPr lang="en-GB" sz="2400" dirty="0">
                <a:ea typeface="+mn-lt"/>
                <a:cs typeface="+mn-lt"/>
              </a:rPr>
              <a:t> two or more data items from the same dataset.</a:t>
            </a:r>
            <a:endParaRPr lang="en-US" dirty="0"/>
          </a:p>
          <a:p>
            <a:endParaRPr lang="en-GB" sz="2400" dirty="0"/>
          </a:p>
          <a:p>
            <a:r>
              <a:rPr lang="en-GB" sz="2400" dirty="0">
                <a:cs typeface="Calibri" panose="020F0502020204030204"/>
              </a:rPr>
              <a:t>The data items being joined are usually </a:t>
            </a:r>
            <a:r>
              <a:rPr lang="en-GB" sz="2400" b="1" dirty="0">
                <a:cs typeface="Calibri" panose="020F0502020204030204"/>
              </a:rPr>
              <a:t>strings</a:t>
            </a:r>
            <a:r>
              <a:rPr lang="en-GB" sz="2400" dirty="0">
                <a:cs typeface="Calibri" panose="020F0502020204030204"/>
              </a:rPr>
              <a:t>.</a:t>
            </a:r>
          </a:p>
          <a:p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88D0D-72E0-46D1-A93F-F87AC984B9F2}"/>
              </a:ext>
            </a:extLst>
          </p:cNvPr>
          <p:cNvSpPr txBox="1"/>
          <p:nvPr/>
        </p:nvSpPr>
        <p:spPr>
          <a:xfrm>
            <a:off x="1454888" y="4192772"/>
            <a:ext cx="38153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"Usain" + "Bolt"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ABA64-7AB7-4964-AB8D-FF8A0A517F18}"/>
              </a:ext>
            </a:extLst>
          </p:cNvPr>
          <p:cNvSpPr txBox="1"/>
          <p:nvPr/>
        </p:nvSpPr>
        <p:spPr>
          <a:xfrm>
            <a:off x="6274980" y="4228214"/>
            <a:ext cx="28583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"Usain Bolt"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A736CE-377C-4D9F-8076-AA8F9A5A6AEC}"/>
              </a:ext>
            </a:extLst>
          </p:cNvPr>
          <p:cNvSpPr/>
          <p:nvPr/>
        </p:nvSpPr>
        <p:spPr>
          <a:xfrm>
            <a:off x="4428331" y="4302391"/>
            <a:ext cx="1493637" cy="43597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cs typeface="Calibri"/>
            </a:endParaRPr>
          </a:p>
        </p:txBody>
      </p:sp>
      <p:pic>
        <p:nvPicPr>
          <p:cNvPr id="10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83BEF2E-06F0-41A4-B378-0271FE11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25" y="3110688"/>
            <a:ext cx="2834684" cy="28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29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C1695-4AEF-465E-9FC0-57CD59890611}"/>
              </a:ext>
            </a:extLst>
          </p:cNvPr>
          <p:cNvSpPr txBox="1"/>
          <p:nvPr/>
        </p:nvSpPr>
        <p:spPr>
          <a:xfrm>
            <a:off x="257074" y="1755582"/>
            <a:ext cx="1089188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Combine </a:t>
            </a:r>
            <a:r>
              <a:rPr lang="en-GB" sz="2400" dirty="0"/>
              <a:t>the first and last names to make the athletes' names.</a:t>
            </a:r>
            <a:endParaRPr lang="en-GB" sz="2400" dirty="0">
              <a:cs typeface="Calibri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264FF08-1A2A-457B-9B67-09939970C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72846"/>
              </p:ext>
            </p:extLst>
          </p:nvPr>
        </p:nvGraphicFramePr>
        <p:xfrm>
          <a:off x="952910" y="3315231"/>
          <a:ext cx="3785643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864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first_name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last_name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Usain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Bolt</a:t>
                      </a:r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Muhammad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Ali</a:t>
                      </a:r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Chris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Hoy</a:t>
                      </a:r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Liz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McColgan</a:t>
                      </a:r>
                      <a:endParaRPr lang="en-GB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6D1D3E-76FA-47F0-B2E4-EC02DECF9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65695"/>
              </p:ext>
            </p:extLst>
          </p:nvPr>
        </p:nvGraphicFramePr>
        <p:xfrm>
          <a:off x="8550914" y="3315231"/>
          <a:ext cx="1836779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779">
                  <a:extLst>
                    <a:ext uri="{9D8B030D-6E8A-4147-A177-3AD203B41FA5}">
                      <a16:colId xmlns:a16="http://schemas.microsoft.com/office/drawing/2014/main" val="698501975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b="1" dirty="0"/>
                        <a:t>full_name</a:t>
                      </a:r>
                      <a:endParaRPr lang="en-US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89021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Usain Bolt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11250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Muhammad Ali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36094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Chris Hoy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90981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Liz McColgan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853527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D460F37D-01A7-449B-B9B7-AA8C64563B97}"/>
              </a:ext>
            </a:extLst>
          </p:cNvPr>
          <p:cNvSpPr/>
          <p:nvPr/>
        </p:nvSpPr>
        <p:spPr>
          <a:xfrm>
            <a:off x="5695378" y="4337833"/>
            <a:ext cx="2149311" cy="13574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205030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92EDA-1AD6-4679-B48B-0A2BD786377A}"/>
              </a:ext>
            </a:extLst>
          </p:cNvPr>
          <p:cNvSpPr txBox="1"/>
          <p:nvPr/>
        </p:nvSpPr>
        <p:spPr>
          <a:xfrm>
            <a:off x="251927" y="1844640"/>
            <a:ext cx="1161140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cs typeface="Calibri"/>
              </a:rPr>
              <a:t>Combine the name and team</a:t>
            </a:r>
            <a:r>
              <a:rPr lang="en-US" sz="2000" dirty="0">
                <a:cs typeface="Calibri"/>
              </a:rPr>
              <a:t> of each cyclist, and format like this: </a:t>
            </a:r>
            <a:r>
              <a:rPr lang="en-GB" sz="2000" b="1" dirty="0">
                <a:ea typeface="+mn-lt"/>
                <a:cs typeface="+mn-lt"/>
              </a:rPr>
              <a:t>Tadej Pogačar (UAE Team Emirates)</a:t>
            </a:r>
            <a:endParaRPr lang="en-US" sz="2000" b="1" dirty="0">
              <a:cs typeface="Calibri"/>
            </a:endParaRPr>
          </a:p>
          <a:p>
            <a:r>
              <a:rPr lang="en-US" sz="2000" dirty="0"/>
              <a:t>   </a:t>
            </a:r>
          </a:p>
          <a:p>
            <a:endParaRPr lang="en-US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5A78E-1D96-433E-B558-4C208F104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595" y="3322991"/>
            <a:ext cx="3029531" cy="3029531"/>
          </a:xfrm>
          <a:prstGeom prst="ellipse">
            <a:avLst/>
          </a:prstGeom>
        </p:spPr>
      </p:pic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FD1BEEEC-9AA7-4B4B-BC8D-AF47367C0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61725"/>
              </p:ext>
            </p:extLst>
          </p:nvPr>
        </p:nvGraphicFramePr>
        <p:xfrm>
          <a:off x="1453664" y="3316368"/>
          <a:ext cx="6263639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058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3836581">
                  <a:extLst>
                    <a:ext uri="{9D8B030D-6E8A-4147-A177-3AD203B41FA5}">
                      <a16:colId xmlns:a16="http://schemas.microsoft.com/office/drawing/2014/main" val="1995201165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cyclist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team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Tadej Poga</a:t>
                      </a:r>
                      <a:r>
                        <a:rPr lang="en-GB" sz="2000" b="0" i="0" u="none" strike="noStrike" noProof="0" dirty="0">
                          <a:latin typeface="Calibri"/>
                        </a:rPr>
                        <a:t>ča</a:t>
                      </a:r>
                      <a:r>
                        <a:rPr lang="en-GB" sz="20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 dirty="0">
                          <a:latin typeface="Calibri"/>
                        </a:rPr>
                        <a:t>UAE Team Emirates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Egan </a:t>
                      </a:r>
                      <a:r>
                        <a:rPr lang="en-GB" sz="2000" b="0" i="0" u="none" strike="noStrike" noProof="0" dirty="0">
                          <a:latin typeface="Calibri"/>
                        </a:rPr>
                        <a:t>Bernal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Team Ineos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Bradley Wiggins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Team Sky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Chris Froome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Team Sky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539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92EDA-1AD6-4679-B48B-0A2BD786377A}"/>
              </a:ext>
            </a:extLst>
          </p:cNvPr>
          <p:cNvSpPr txBox="1"/>
          <p:nvPr/>
        </p:nvSpPr>
        <p:spPr>
          <a:xfrm>
            <a:off x="251927" y="1844640"/>
            <a:ext cx="1161140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cs typeface="Calibri"/>
              </a:rPr>
              <a:t>Combine the name and team</a:t>
            </a:r>
            <a:r>
              <a:rPr lang="en-US" sz="2000" dirty="0">
                <a:cs typeface="Calibri"/>
              </a:rPr>
              <a:t> of each cyclist, and format like this: </a:t>
            </a:r>
            <a:r>
              <a:rPr lang="en-GB" sz="2000" b="1" dirty="0">
                <a:ea typeface="+mn-lt"/>
                <a:cs typeface="+mn-lt"/>
              </a:rPr>
              <a:t>Tadej Pogačar (UAE Team Emirates)</a:t>
            </a:r>
            <a:endParaRPr lang="en-US" sz="2000" b="1" dirty="0">
              <a:cs typeface="Calibri"/>
            </a:endParaRPr>
          </a:p>
          <a:p>
            <a:r>
              <a:rPr lang="en-US" sz="2000" dirty="0"/>
              <a:t>   </a:t>
            </a:r>
          </a:p>
          <a:p>
            <a:endParaRPr lang="en-US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5A78E-1D96-433E-B558-4C208F104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3080" y="2757632"/>
            <a:ext cx="3029531" cy="3029531"/>
          </a:xfrm>
          <a:prstGeom prst="ellipse">
            <a:avLst/>
          </a:prstGeom>
        </p:spPr>
      </p:pic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FD1BEEEC-9AA7-4B4B-BC8D-AF47367C0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50322"/>
              </p:ext>
            </p:extLst>
          </p:nvPr>
        </p:nvGraphicFramePr>
        <p:xfrm>
          <a:off x="532924" y="2757632"/>
          <a:ext cx="7619439" cy="3287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720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2268279">
                  <a:extLst>
                    <a:ext uri="{9D8B030D-6E8A-4147-A177-3AD203B41FA5}">
                      <a16:colId xmlns:a16="http://schemas.microsoft.com/office/drawing/2014/main" val="1995201165"/>
                    </a:ext>
                  </a:extLst>
                </a:gridCol>
                <a:gridCol w="3809440">
                  <a:extLst>
                    <a:ext uri="{9D8B030D-6E8A-4147-A177-3AD203B41FA5}">
                      <a16:colId xmlns:a16="http://schemas.microsoft.com/office/drawing/2014/main" val="1429971321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cyclist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team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b="1" dirty="0"/>
                        <a:t>cyclist_and_team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Tadej Poga</a:t>
                      </a:r>
                      <a:r>
                        <a:rPr lang="en-GB" sz="2000" b="0" i="0" u="none" strike="noStrike" noProof="0" dirty="0">
                          <a:latin typeface="Calibri"/>
                        </a:rPr>
                        <a:t>ča</a:t>
                      </a:r>
                      <a:r>
                        <a:rPr lang="en-GB" sz="20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 dirty="0">
                          <a:latin typeface="Calibri"/>
                        </a:rPr>
                        <a:t>UAE Team Emirates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 dirty="0"/>
                        <a:t>Tadej Pogačar (</a:t>
                      </a:r>
                      <a:r>
                        <a:rPr lang="en-GB" sz="2000" b="0" i="0" u="none" strike="noStrike" noProof="0" dirty="0">
                          <a:latin typeface="Calibri"/>
                        </a:rPr>
                        <a:t>UAE Team Emirates)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Egan </a:t>
                      </a:r>
                      <a:r>
                        <a:rPr lang="en-GB" sz="2000" b="0" i="0" u="none" strike="noStrike" noProof="0" dirty="0">
                          <a:latin typeface="Calibri"/>
                        </a:rPr>
                        <a:t>Bernal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Team Ineos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 dirty="0">
                          <a:latin typeface="Calibri"/>
                        </a:rPr>
                        <a:t>Egan Bernal (</a:t>
                      </a:r>
                      <a:r>
                        <a:rPr lang="en-GB" sz="2000" b="0" i="0" u="none" strike="noStrike" noProof="0" dirty="0"/>
                        <a:t>Team Ineos)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Bradley Wiggins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Team Sky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 dirty="0">
                          <a:latin typeface="Calibri"/>
                        </a:rPr>
                        <a:t>Bradley Wiggins (</a:t>
                      </a:r>
                      <a:r>
                        <a:rPr lang="en-GB" sz="2000" b="0" i="0" u="none" strike="noStrike" noProof="0" dirty="0"/>
                        <a:t>Team Sky)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Chris Froome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Team Sky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 dirty="0">
                          <a:latin typeface="Calibri"/>
                        </a:rPr>
                        <a:t>Chris Froome (</a:t>
                      </a:r>
                      <a:r>
                        <a:rPr lang="en-GB" sz="2000" b="0" i="0" u="none" strike="noStrike" noProof="0" dirty="0"/>
                        <a:t>Team Sky)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16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Combining strings in 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C803B-854E-4D10-972F-DF4B6022C67B}"/>
              </a:ext>
            </a:extLst>
          </p:cNvPr>
          <p:cNvSpPr txBox="1"/>
          <p:nvPr/>
        </p:nvSpPr>
        <p:spPr>
          <a:xfrm>
            <a:off x="471340" y="1996840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Excel there are many different ways to combine data. The simplest way is to use </a:t>
            </a:r>
            <a:r>
              <a:rPr lang="en-GB" sz="2400" b="1" dirty="0"/>
              <a:t>&amp; sign </a:t>
            </a:r>
            <a:r>
              <a:rPr lang="en-GB" sz="2400" dirty="0"/>
              <a:t>between the strings.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30F5-0903-451B-9B5C-1455C6AFF16C}"/>
              </a:ext>
            </a:extLst>
          </p:cNvPr>
          <p:cNvSpPr txBox="1"/>
          <p:nvPr/>
        </p:nvSpPr>
        <p:spPr>
          <a:xfrm>
            <a:off x="772997" y="3808429"/>
            <a:ext cx="10646005" cy="78319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= cell1 </a:t>
            </a:r>
            <a:r>
              <a:rPr lang="en-GB" sz="4000" b="1" dirty="0"/>
              <a:t>&amp;</a:t>
            </a:r>
            <a:r>
              <a:rPr lang="en-GB" sz="4000" dirty="0"/>
              <a:t> cell2 </a:t>
            </a:r>
            <a:r>
              <a:rPr lang="en-GB" sz="4000" b="1" dirty="0"/>
              <a:t>&amp;</a:t>
            </a:r>
            <a:r>
              <a:rPr lang="en-GB" sz="4000" dirty="0"/>
              <a:t> cell3</a:t>
            </a:r>
            <a:r>
              <a:rPr lang="en-GB" sz="4000" b="1" dirty="0"/>
              <a:t> &amp;</a:t>
            </a:r>
            <a:r>
              <a:rPr lang="en-GB" sz="4000" dirty="0"/>
              <a:t> cell4……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1F9A2-6C40-490E-AE02-6ED441E52E65}"/>
              </a:ext>
            </a:extLst>
          </p:cNvPr>
          <p:cNvSpPr txBox="1"/>
          <p:nvPr/>
        </p:nvSpPr>
        <p:spPr>
          <a:xfrm>
            <a:off x="134332" y="6323598"/>
            <a:ext cx="11658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https://support.microsoft.com/en-us/office/combine-text-from-two-or-more-cells-into-one-cell-81ba0946-ce78-42ed-b3c3-21340eb164a6</a:t>
            </a:r>
            <a:r>
              <a:rPr lang="en-GB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45A0B-FDA4-42F2-80B1-8A34F1499BCB}"/>
              </a:ext>
            </a:extLst>
          </p:cNvPr>
          <p:cNvSpPr txBox="1"/>
          <p:nvPr/>
        </p:nvSpPr>
        <p:spPr>
          <a:xfrm>
            <a:off x="134332" y="5954266"/>
            <a:ext cx="763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options, please see</a:t>
            </a:r>
          </a:p>
        </p:txBody>
      </p:sp>
    </p:spTree>
    <p:extLst>
      <p:ext uri="{BB962C8B-B14F-4D97-AF65-F5344CB8AC3E}">
        <p14:creationId xmlns:p14="http://schemas.microsoft.com/office/powerpoint/2010/main" val="171388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Creating new variables from strings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3B899-AAE8-4520-9CEA-E4C1D86BCD3F}"/>
              </a:ext>
            </a:extLst>
          </p:cNvPr>
          <p:cNvSpPr txBox="1"/>
          <p:nvPr/>
        </p:nvSpPr>
        <p:spPr>
          <a:xfrm>
            <a:off x="433634" y="2655806"/>
            <a:ext cx="4204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you have variables that contain strings you can </a:t>
            </a:r>
            <a:r>
              <a:rPr lang="en-GB" sz="2400" b="1" dirty="0"/>
              <a:t>combine </a:t>
            </a:r>
            <a:r>
              <a:rPr lang="en-GB" sz="2400" dirty="0"/>
              <a:t>multiple data items or </a:t>
            </a:r>
            <a:r>
              <a:rPr lang="en-GB" sz="2400" b="1" dirty="0"/>
              <a:t>extract data items </a:t>
            </a:r>
            <a:r>
              <a:rPr lang="en-GB" sz="2400" dirty="0"/>
              <a:t>from it.  </a:t>
            </a:r>
          </a:p>
          <a:p>
            <a:endParaRPr lang="en-GB" sz="24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9E979087-0275-4CE6-97DF-977490F55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13018"/>
              </p:ext>
            </p:extLst>
          </p:nvPr>
        </p:nvGraphicFramePr>
        <p:xfrm>
          <a:off x="5969282" y="2514600"/>
          <a:ext cx="5622422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213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700463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2463746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first_name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last_name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full_name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Hermione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Grainger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H. Grainger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Jay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Gatsby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J. Gatsby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Elizabeth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Bennet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E. Bennet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Scout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S. Finch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116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Create a new variable by combining in Excel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FE6A5-B792-4777-B7FC-C2DE1F2A9648}"/>
              </a:ext>
            </a:extLst>
          </p:cNvPr>
          <p:cNvSpPr txBox="1"/>
          <p:nvPr/>
        </p:nvSpPr>
        <p:spPr>
          <a:xfrm>
            <a:off x="301656" y="1989055"/>
            <a:ext cx="926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want to create a new variable </a:t>
            </a:r>
            <a:r>
              <a:rPr lang="en-GB" sz="2000" b="1" dirty="0"/>
              <a:t>full_name </a:t>
            </a:r>
            <a:r>
              <a:rPr lang="en-GB" sz="2000" dirty="0"/>
              <a:t>by combining </a:t>
            </a:r>
            <a:r>
              <a:rPr lang="en-GB" sz="2000" b="1" dirty="0"/>
              <a:t>first_name </a:t>
            </a:r>
            <a:r>
              <a:rPr lang="en-GB" sz="2000" dirty="0"/>
              <a:t> and </a:t>
            </a:r>
            <a:r>
              <a:rPr lang="en-GB" sz="2000" b="1" dirty="0"/>
              <a:t>last_name.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012AC-CDB9-4161-9861-BF506E8B99BA}"/>
              </a:ext>
            </a:extLst>
          </p:cNvPr>
          <p:cNvSpPr txBox="1"/>
          <p:nvPr/>
        </p:nvSpPr>
        <p:spPr>
          <a:xfrm>
            <a:off x="301657" y="2656754"/>
            <a:ext cx="714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1. Create a new variable with a heading name of </a:t>
            </a:r>
            <a:r>
              <a:rPr lang="en-GB" b="1" dirty="0"/>
              <a:t>full_name</a:t>
            </a:r>
            <a:r>
              <a:rPr lang="en-GB" dirty="0"/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AA306-9A30-4B29-A7D9-ED1EA8D3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05" y="3613789"/>
            <a:ext cx="4286250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A259BF7-BC24-4F52-94EE-0FEEE12423D5}"/>
              </a:ext>
            </a:extLst>
          </p:cNvPr>
          <p:cNvSpPr/>
          <p:nvPr/>
        </p:nvSpPr>
        <p:spPr>
          <a:xfrm>
            <a:off x="6487606" y="3292735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444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Using &amp; 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012AC-CDB9-4161-9861-BF506E8B99BA}"/>
              </a:ext>
            </a:extLst>
          </p:cNvPr>
          <p:cNvSpPr txBox="1"/>
          <p:nvPr/>
        </p:nvSpPr>
        <p:spPr>
          <a:xfrm>
            <a:off x="245097" y="2011742"/>
            <a:ext cx="714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2. In the first row, use the &amp; sign to combine the names.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413CD-7565-4F01-95C0-9CF44AA57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3590476"/>
            <a:ext cx="5553075" cy="2788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A259BF7-BC24-4F52-94EE-0FEEE12423D5}"/>
              </a:ext>
            </a:extLst>
          </p:cNvPr>
          <p:cNvSpPr/>
          <p:nvPr/>
        </p:nvSpPr>
        <p:spPr>
          <a:xfrm>
            <a:off x="6866592" y="4333973"/>
            <a:ext cx="2005945" cy="1777193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529DF-1966-4991-8756-BB1AF222A9A0}"/>
              </a:ext>
            </a:extLst>
          </p:cNvPr>
          <p:cNvSpPr txBox="1"/>
          <p:nvPr/>
        </p:nvSpPr>
        <p:spPr>
          <a:xfrm>
            <a:off x="1216058" y="2605631"/>
            <a:ext cx="9599629" cy="71508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= </a:t>
            </a:r>
            <a:r>
              <a:rPr lang="en-GB" sz="3600" b="1" dirty="0"/>
              <a:t>first_name </a:t>
            </a:r>
            <a:r>
              <a:rPr lang="en-GB" sz="3600" dirty="0"/>
              <a:t>&amp;</a:t>
            </a:r>
            <a:r>
              <a:rPr lang="en-GB" sz="3600" b="1" dirty="0"/>
              <a:t> last_name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9130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Adding in other characters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5615E-7D60-4DA9-97CF-1EEF3ABB365B}"/>
              </a:ext>
            </a:extLst>
          </p:cNvPr>
          <p:cNvSpPr txBox="1"/>
          <p:nvPr/>
        </p:nvSpPr>
        <p:spPr>
          <a:xfrm>
            <a:off x="292230" y="2129773"/>
            <a:ext cx="1112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Sometimes we want other characters added into the string such as spaces, full stops or numbers.   </a:t>
            </a:r>
          </a:p>
          <a:p>
            <a:endParaRPr lang="en-GB" sz="2400" dirty="0"/>
          </a:p>
          <a:p>
            <a:r>
              <a:rPr lang="en-GB" sz="2400" dirty="0"/>
              <a:t>You can add any characters (or strings) by putting them in quotes (“ “).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B46BB-C1A7-4570-B2FB-CD46BF1C9451}"/>
              </a:ext>
            </a:extLst>
          </p:cNvPr>
          <p:cNvSpPr txBox="1"/>
          <p:nvPr/>
        </p:nvSpPr>
        <p:spPr>
          <a:xfrm>
            <a:off x="772997" y="4402317"/>
            <a:ext cx="10646005" cy="78319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= cell1 &amp; </a:t>
            </a:r>
            <a:r>
              <a:rPr lang="en-GB" sz="4000" b="1" dirty="0"/>
              <a:t>“Text” </a:t>
            </a:r>
            <a:r>
              <a:rPr lang="en-GB" sz="4000" dirty="0"/>
              <a:t>&amp;</a:t>
            </a:r>
            <a:r>
              <a:rPr lang="en-GB" sz="4000" b="1" dirty="0"/>
              <a:t> </a:t>
            </a:r>
            <a:r>
              <a:rPr lang="en-GB" sz="4000" dirty="0"/>
              <a:t>cell2 &amp; cell3 &amp; cell4…… </a:t>
            </a:r>
          </a:p>
        </p:txBody>
      </p:sp>
    </p:spTree>
    <p:extLst>
      <p:ext uri="{BB962C8B-B14F-4D97-AF65-F5344CB8AC3E}">
        <p14:creationId xmlns:p14="http://schemas.microsoft.com/office/powerpoint/2010/main" val="3374320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Adding in other characters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529DF-1966-4991-8756-BB1AF222A9A0}"/>
              </a:ext>
            </a:extLst>
          </p:cNvPr>
          <p:cNvSpPr txBox="1"/>
          <p:nvPr/>
        </p:nvSpPr>
        <p:spPr>
          <a:xfrm>
            <a:off x="1296185" y="2126610"/>
            <a:ext cx="9599629" cy="71508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= first_name </a:t>
            </a:r>
            <a:r>
              <a:rPr lang="en-GB" sz="3600" b="1" dirty="0"/>
              <a:t>&amp;” ”&amp; </a:t>
            </a:r>
            <a:r>
              <a:rPr lang="en-GB" sz="3600" dirty="0"/>
              <a:t>last_name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259BF7-BC24-4F52-94EE-0FEEE12423D5}"/>
              </a:ext>
            </a:extLst>
          </p:cNvPr>
          <p:cNvSpPr/>
          <p:nvPr/>
        </p:nvSpPr>
        <p:spPr>
          <a:xfrm>
            <a:off x="3709496" y="3996858"/>
            <a:ext cx="2005945" cy="1777193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6B7917-A2B3-470F-95C3-415CDB8BA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0" y="3876737"/>
            <a:ext cx="5524500" cy="2190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186EBE-D378-44C0-9591-BD2265D3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04" y="3876737"/>
            <a:ext cx="5419725" cy="2181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2575BD0-ACD1-469A-AABF-3B431A9CF47D}"/>
              </a:ext>
            </a:extLst>
          </p:cNvPr>
          <p:cNvSpPr/>
          <p:nvPr/>
        </p:nvSpPr>
        <p:spPr>
          <a:xfrm>
            <a:off x="3236338" y="4290294"/>
            <a:ext cx="2005945" cy="1777193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D5158E-A862-47D0-A575-BE84E5CF7E63}"/>
              </a:ext>
            </a:extLst>
          </p:cNvPr>
          <p:cNvSpPr/>
          <p:nvPr/>
        </p:nvSpPr>
        <p:spPr>
          <a:xfrm>
            <a:off x="9233996" y="4280769"/>
            <a:ext cx="2005945" cy="1777193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ADAA0B-194A-45AA-AF49-AF5B3C30679A}"/>
              </a:ext>
            </a:extLst>
          </p:cNvPr>
          <p:cNvSpPr txBox="1"/>
          <p:nvPr/>
        </p:nvSpPr>
        <p:spPr>
          <a:xfrm>
            <a:off x="281870" y="3458357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Without added space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B7B5A-A95E-4B9E-83ED-4A5AC4BC231C}"/>
              </a:ext>
            </a:extLst>
          </p:cNvPr>
          <p:cNvSpPr txBox="1"/>
          <p:nvPr/>
        </p:nvSpPr>
        <p:spPr>
          <a:xfrm>
            <a:off x="6433202" y="3429000"/>
            <a:ext cx="54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With added space</a:t>
            </a:r>
          </a:p>
        </p:txBody>
      </p:sp>
    </p:spTree>
    <p:extLst>
      <p:ext uri="{BB962C8B-B14F-4D97-AF65-F5344CB8AC3E}">
        <p14:creationId xmlns:p14="http://schemas.microsoft.com/office/powerpoint/2010/main" val="1767281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Combining date parts in 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C803B-854E-4D10-972F-DF4B6022C67B}"/>
              </a:ext>
            </a:extLst>
          </p:cNvPr>
          <p:cNvSpPr txBox="1"/>
          <p:nvPr/>
        </p:nvSpPr>
        <p:spPr>
          <a:xfrm>
            <a:off x="471340" y="1996840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have the parts of a date (e.g. day, month and year) you can combine them into a single date using the Excel function DATE()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30F5-0903-451B-9B5C-1455C6AFF16C}"/>
              </a:ext>
            </a:extLst>
          </p:cNvPr>
          <p:cNvSpPr txBox="1"/>
          <p:nvPr/>
        </p:nvSpPr>
        <p:spPr>
          <a:xfrm>
            <a:off x="772997" y="3808429"/>
            <a:ext cx="10646005" cy="78319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= </a:t>
            </a:r>
            <a:r>
              <a:rPr lang="en-GB" sz="4000" b="1" dirty="0"/>
              <a:t>date(</a:t>
            </a:r>
            <a:r>
              <a:rPr lang="en-GB" sz="4000" dirty="0"/>
              <a:t>year,month,day</a:t>
            </a:r>
            <a:r>
              <a:rPr lang="en-GB" sz="4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3563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Combining date parts in Excel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D8040-7166-4F0B-999D-996253D9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30" y="3450117"/>
            <a:ext cx="5710301" cy="22173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EFFC74-BC0E-4508-931D-43D49DB3217F}"/>
              </a:ext>
            </a:extLst>
          </p:cNvPr>
          <p:cNvSpPr txBox="1"/>
          <p:nvPr/>
        </p:nvSpPr>
        <p:spPr>
          <a:xfrm>
            <a:off x="386498" y="2207844"/>
            <a:ext cx="10646005" cy="78319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= </a:t>
            </a:r>
            <a:r>
              <a:rPr lang="en-GB" sz="4000" b="1" dirty="0"/>
              <a:t>date(</a:t>
            </a:r>
            <a:r>
              <a:rPr lang="en-GB" sz="4000" dirty="0"/>
              <a:t>year,month,day</a:t>
            </a:r>
            <a:r>
              <a:rPr lang="en-GB" sz="4000" b="1" dirty="0"/>
              <a:t>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696489-1AC1-4E35-AC37-6838FB88F37C}"/>
              </a:ext>
            </a:extLst>
          </p:cNvPr>
          <p:cNvSpPr/>
          <p:nvPr/>
        </p:nvSpPr>
        <p:spPr>
          <a:xfrm>
            <a:off x="8182947" y="473613"/>
            <a:ext cx="3744361" cy="1103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Reminder: Date/Time data type</a:t>
            </a:r>
          </a:p>
          <a:p>
            <a:pPr lvl="0"/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days or seconds passed since the 'epoch'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0FB17-C7F7-43D5-A624-73A5A6C011C4}"/>
              </a:ext>
            </a:extLst>
          </p:cNvPr>
          <p:cNvSpPr txBox="1"/>
          <p:nvPr/>
        </p:nvSpPr>
        <p:spPr>
          <a:xfrm>
            <a:off x="9228841" y="4703975"/>
            <a:ext cx="2432116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DATE() function has combined the numbers into a new data item.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6A3BAC-973C-44F0-8162-4B83B2EC4A7F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8606672" y="5081047"/>
            <a:ext cx="622169" cy="286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941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section 2 </a:t>
            </a:r>
            <a:r>
              <a:rPr lang="en-US" sz="3600" dirty="0"/>
              <a:t>of the </a:t>
            </a:r>
          </a:p>
          <a:p>
            <a:pPr marL="0" indent="0" algn="ctr">
              <a:buNone/>
            </a:pPr>
            <a:r>
              <a:rPr lang="en-US" sz="3600" dirty="0"/>
              <a:t>‘Creating variables by extracting </a:t>
            </a:r>
          </a:p>
          <a:p>
            <a:pPr marL="0" indent="0" algn="ctr">
              <a:buNone/>
            </a:pPr>
            <a:r>
              <a:rPr lang="en-US" sz="3600" dirty="0"/>
              <a:t>and combining in Excel’ workbook.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Then the complete</a:t>
            </a:r>
          </a:p>
          <a:p>
            <a:pPr marL="0" indent="0" algn="ctr">
              <a:buNone/>
            </a:pPr>
            <a:r>
              <a:rPr lang="en-US" sz="3600" dirty="0"/>
              <a:t> </a:t>
            </a:r>
            <a:r>
              <a:rPr lang="en-US" sz="3600" b="1" dirty="0"/>
              <a:t>section 3 - Extension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3621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A5D-F656-493D-B36B-DD86FC9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checklist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083A8-7E23-4175-A518-798A5861F404}"/>
              </a:ext>
            </a:extLst>
          </p:cNvPr>
          <p:cNvSpPr txBox="1"/>
          <p:nvPr/>
        </p:nvSpPr>
        <p:spPr>
          <a:xfrm>
            <a:off x="838200" y="1982919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b="0" i="0" dirty="0">
              <a:effectLst/>
            </a:endParaRPr>
          </a:p>
          <a:p>
            <a:r>
              <a:rPr lang="en-US" sz="2800" dirty="0"/>
              <a:t>I can </a:t>
            </a:r>
            <a:r>
              <a:rPr lang="en-US" sz="2800" i="1" dirty="0"/>
              <a:t>describe</a:t>
            </a:r>
            <a:r>
              <a:rPr lang="en-US" sz="2800" dirty="0"/>
              <a:t> how to create a new variable by extracting data. </a:t>
            </a:r>
          </a:p>
          <a:p>
            <a:endParaRPr lang="en-US" sz="2800" dirty="0"/>
          </a:p>
          <a:p>
            <a:r>
              <a:rPr lang="en-US" sz="2800" dirty="0"/>
              <a:t>I can </a:t>
            </a:r>
            <a:r>
              <a:rPr lang="en-US" sz="2800" i="1" dirty="0"/>
              <a:t>create</a:t>
            </a:r>
            <a:r>
              <a:rPr lang="en-US" sz="2800" dirty="0"/>
              <a:t> new variables in Excel by extracting data.</a:t>
            </a:r>
          </a:p>
          <a:p>
            <a:endParaRPr lang="en-US" sz="2800" dirty="0"/>
          </a:p>
          <a:p>
            <a:r>
              <a:rPr lang="en-US" sz="2800" dirty="0"/>
              <a:t>I can </a:t>
            </a:r>
            <a:r>
              <a:rPr lang="en-US" sz="2800" i="1" dirty="0"/>
              <a:t>describe</a:t>
            </a:r>
            <a:r>
              <a:rPr lang="en-US" sz="2800" dirty="0"/>
              <a:t> how to create a new variable by combining data. </a:t>
            </a:r>
          </a:p>
          <a:p>
            <a:endParaRPr lang="en-US" sz="2800" dirty="0"/>
          </a:p>
          <a:p>
            <a:r>
              <a:rPr lang="en-US" sz="2800" dirty="0"/>
              <a:t>I can </a:t>
            </a:r>
            <a:r>
              <a:rPr lang="en-US" sz="2800" i="1" dirty="0"/>
              <a:t>create</a:t>
            </a:r>
            <a:r>
              <a:rPr lang="en-US" sz="2800" dirty="0"/>
              <a:t> new variables in Excel by combining data.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714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2051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Creating new variables from dates </a:t>
            </a:r>
            <a:endParaRPr lang="en-US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3B899-AAE8-4520-9CEA-E4C1D86BCD3F}"/>
              </a:ext>
            </a:extLst>
          </p:cNvPr>
          <p:cNvSpPr txBox="1"/>
          <p:nvPr/>
        </p:nvSpPr>
        <p:spPr>
          <a:xfrm>
            <a:off x="433634" y="2655806"/>
            <a:ext cx="420435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When you have variables that contain dates you can </a:t>
            </a:r>
            <a:r>
              <a:rPr lang="en-GB" sz="2400" b="1" dirty="0"/>
              <a:t>extract data items </a:t>
            </a:r>
            <a:r>
              <a:rPr lang="en-GB" sz="2400" dirty="0"/>
              <a:t>from them,</a:t>
            </a:r>
            <a:r>
              <a:rPr lang="en-GB" sz="2400" dirty="0">
                <a:ea typeface="+mn-lt"/>
                <a:cs typeface="+mn-lt"/>
              </a:rPr>
              <a:t> to create new variables.</a:t>
            </a:r>
          </a:p>
          <a:p>
            <a:endParaRPr lang="en-GB" sz="2400" dirty="0">
              <a:cs typeface="Calibri"/>
            </a:endParaRPr>
          </a:p>
          <a:p>
            <a:endParaRPr lang="en-GB" sz="24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9E979087-0275-4CE6-97DF-977490F55EC6}"/>
              </a:ext>
            </a:extLst>
          </p:cNvPr>
          <p:cNvGraphicFramePr>
            <a:graphicFrameLocks noGrp="1"/>
          </p:cNvGraphicFramePr>
          <p:nvPr/>
        </p:nvGraphicFramePr>
        <p:xfrm>
          <a:off x="4416322" y="2531806"/>
          <a:ext cx="7179221" cy="3075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387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394944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  <a:gridCol w="687890">
                  <a:extLst>
                    <a:ext uri="{9D8B030D-6E8A-4147-A177-3AD203B41FA5}">
                      <a16:colId xmlns:a16="http://schemas.microsoft.com/office/drawing/2014/main" val="1692880235"/>
                    </a:ext>
                  </a:extLst>
                </a:gridCol>
              </a:tblGrid>
              <a:tr h="5641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b="1" dirty="0"/>
                        <a:t>event</a:t>
                      </a:r>
                      <a:endParaRPr lang="en-US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date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b="1" dirty="0"/>
                        <a:t>year</a:t>
                      </a:r>
                      <a:endParaRPr lang="en-US" dirty="0"/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Rosa Parks arrested for not moving to the back of the bus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01-12-1955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1955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2139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First successful human heart transplant performed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02-01-1968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1968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32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First Mickey Mouse comic strip appears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13-01-1930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1930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32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WWII begins as Germany invades Poland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01-09-1939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1939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99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1937993" y="2497447"/>
            <a:ext cx="8316013" cy="3183850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</a:p>
          <a:p>
            <a:pPr algn="ctr"/>
            <a:r>
              <a:rPr lang="en-US" sz="4400" dirty="0"/>
              <a:t>To split or select part of an existing data item in a dataset to make a new variable.</a:t>
            </a:r>
          </a:p>
        </p:txBody>
      </p:sp>
    </p:spTree>
    <p:extLst>
      <p:ext uri="{BB962C8B-B14F-4D97-AF65-F5344CB8AC3E}">
        <p14:creationId xmlns:p14="http://schemas.microsoft.com/office/powerpoint/2010/main" val="294475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Extracting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ACAB0-E916-40E6-B4D7-88A5E8952C26}"/>
              </a:ext>
            </a:extLst>
          </p:cNvPr>
          <p:cNvSpPr txBox="1"/>
          <p:nvPr/>
        </p:nvSpPr>
        <p:spPr>
          <a:xfrm>
            <a:off x="179108" y="1903718"/>
            <a:ext cx="48508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data is collected it can sometimes contain multiple pieces of information in a single column.  </a:t>
            </a:r>
          </a:p>
          <a:p>
            <a:endParaRPr lang="en-GB" sz="2400" dirty="0"/>
          </a:p>
          <a:p>
            <a:r>
              <a:rPr lang="en-GB" sz="2400" dirty="0"/>
              <a:t>It can </a:t>
            </a:r>
            <a:r>
              <a:rPr lang="en-GB" sz="2400" b="1" dirty="0"/>
              <a:t>be easier to analyse if it is split into multiple variables.</a:t>
            </a:r>
          </a:p>
          <a:p>
            <a:endParaRPr lang="en-GB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419EE1-F084-4EE4-ABB1-AA6958597DC3}"/>
              </a:ext>
            </a:extLst>
          </p:cNvPr>
          <p:cNvSpPr/>
          <p:nvPr/>
        </p:nvSpPr>
        <p:spPr>
          <a:xfrm>
            <a:off x="5791202" y="2318001"/>
            <a:ext cx="3582186" cy="1225484"/>
          </a:xfrm>
          <a:prstGeom prst="roundRect">
            <a:avLst/>
          </a:prstGeom>
          <a:ln>
            <a:solidFill>
              <a:srgbClr val="CE67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Date and Time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dirty="0"/>
              <a:t>01/05/2021 09:45:03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DDC604-874A-482F-8C15-901030255119}"/>
              </a:ext>
            </a:extLst>
          </p:cNvPr>
          <p:cNvSpPr/>
          <p:nvPr/>
        </p:nvSpPr>
        <p:spPr>
          <a:xfrm>
            <a:off x="3186254" y="5166385"/>
            <a:ext cx="1010240" cy="1225484"/>
          </a:xfrm>
          <a:prstGeom prst="roundRect">
            <a:avLst/>
          </a:prstGeom>
          <a:ln>
            <a:solidFill>
              <a:srgbClr val="CE67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Date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01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FBE3BE-D5D2-4216-A8A9-2261C629549A}"/>
              </a:ext>
            </a:extLst>
          </p:cNvPr>
          <p:cNvSpPr/>
          <p:nvPr/>
        </p:nvSpPr>
        <p:spPr>
          <a:xfrm>
            <a:off x="4658407" y="5166385"/>
            <a:ext cx="1010240" cy="1225484"/>
          </a:xfrm>
          <a:prstGeom prst="roundRect">
            <a:avLst/>
          </a:prstGeom>
          <a:ln>
            <a:solidFill>
              <a:srgbClr val="CE67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Month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05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F9BBAD-3F0E-4595-8EB5-344C4A617B89}"/>
              </a:ext>
            </a:extLst>
          </p:cNvPr>
          <p:cNvSpPr/>
          <p:nvPr/>
        </p:nvSpPr>
        <p:spPr>
          <a:xfrm>
            <a:off x="6130560" y="5166385"/>
            <a:ext cx="1010240" cy="1225484"/>
          </a:xfrm>
          <a:prstGeom prst="roundRect">
            <a:avLst/>
          </a:prstGeom>
          <a:ln>
            <a:solidFill>
              <a:srgbClr val="CE67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Year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2021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1BFA5E-351D-4B3D-B025-B2E3E9B807A1}"/>
              </a:ext>
            </a:extLst>
          </p:cNvPr>
          <p:cNvSpPr/>
          <p:nvPr/>
        </p:nvSpPr>
        <p:spPr>
          <a:xfrm>
            <a:off x="8107050" y="5166385"/>
            <a:ext cx="1010240" cy="1225484"/>
          </a:xfrm>
          <a:prstGeom prst="roundRect">
            <a:avLst/>
          </a:prstGeom>
          <a:ln>
            <a:solidFill>
              <a:srgbClr val="CE67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Hour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09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C489DBF-152A-4C9D-AA6D-3845163CADC6}"/>
              </a:ext>
            </a:extLst>
          </p:cNvPr>
          <p:cNvSpPr/>
          <p:nvPr/>
        </p:nvSpPr>
        <p:spPr>
          <a:xfrm>
            <a:off x="9477865" y="5166385"/>
            <a:ext cx="1010240" cy="1225484"/>
          </a:xfrm>
          <a:prstGeom prst="roundRect">
            <a:avLst/>
          </a:prstGeom>
          <a:ln>
            <a:solidFill>
              <a:srgbClr val="CE67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Minute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11FA87-5751-4EDE-8ED5-272FD60D8DDB}"/>
              </a:ext>
            </a:extLst>
          </p:cNvPr>
          <p:cNvSpPr/>
          <p:nvPr/>
        </p:nvSpPr>
        <p:spPr>
          <a:xfrm>
            <a:off x="10848680" y="5166385"/>
            <a:ext cx="1010240" cy="1225484"/>
          </a:xfrm>
          <a:prstGeom prst="roundRect">
            <a:avLst/>
          </a:prstGeom>
          <a:ln>
            <a:solidFill>
              <a:srgbClr val="CE67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Second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03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3E463-AEC4-4595-864E-FDD05FCCCBD1}"/>
              </a:ext>
            </a:extLst>
          </p:cNvPr>
          <p:cNvCxnSpPr>
            <a:stCxn id="4" idx="2"/>
            <a:endCxn id="14" idx="0"/>
          </p:cNvCxnSpPr>
          <p:nvPr/>
        </p:nvCxnSpPr>
        <p:spPr>
          <a:xfrm flipH="1">
            <a:off x="3691374" y="3543485"/>
            <a:ext cx="3890921" cy="1622900"/>
          </a:xfrm>
          <a:prstGeom prst="straightConnector1">
            <a:avLst/>
          </a:prstGeom>
          <a:ln>
            <a:solidFill>
              <a:srgbClr val="CE673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E1E967-2A1C-4F6D-8298-53021343ED3B}"/>
              </a:ext>
            </a:extLst>
          </p:cNvPr>
          <p:cNvCxnSpPr>
            <a:cxnSpLocks/>
            <a:stCxn id="4" idx="2"/>
            <a:endCxn id="19" idx="0"/>
          </p:cNvCxnSpPr>
          <p:nvPr/>
        </p:nvCxnSpPr>
        <p:spPr>
          <a:xfrm flipH="1">
            <a:off x="5163527" y="3543485"/>
            <a:ext cx="2418768" cy="1622900"/>
          </a:xfrm>
          <a:prstGeom prst="straightConnector1">
            <a:avLst/>
          </a:prstGeom>
          <a:ln>
            <a:solidFill>
              <a:srgbClr val="CE673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E534E4-188E-4EF6-BEA9-D1CB3640B700}"/>
              </a:ext>
            </a:extLst>
          </p:cNvPr>
          <p:cNvCxnSpPr>
            <a:cxnSpLocks/>
            <a:stCxn id="4" idx="2"/>
            <a:endCxn id="20" idx="0"/>
          </p:cNvCxnSpPr>
          <p:nvPr/>
        </p:nvCxnSpPr>
        <p:spPr>
          <a:xfrm flipH="1">
            <a:off x="6635680" y="3543485"/>
            <a:ext cx="946615" cy="1622900"/>
          </a:xfrm>
          <a:prstGeom prst="straightConnector1">
            <a:avLst/>
          </a:prstGeom>
          <a:ln>
            <a:solidFill>
              <a:srgbClr val="CE673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6E2BD7-8F5D-4A8D-8204-645F4808A0A7}"/>
              </a:ext>
            </a:extLst>
          </p:cNvPr>
          <p:cNvCxnSpPr>
            <a:cxnSpLocks/>
            <a:stCxn id="4" idx="2"/>
            <a:endCxn id="21" idx="0"/>
          </p:cNvCxnSpPr>
          <p:nvPr/>
        </p:nvCxnSpPr>
        <p:spPr>
          <a:xfrm>
            <a:off x="7582295" y="3543485"/>
            <a:ext cx="1029875" cy="1622900"/>
          </a:xfrm>
          <a:prstGeom prst="straightConnector1">
            <a:avLst/>
          </a:prstGeom>
          <a:ln>
            <a:solidFill>
              <a:srgbClr val="CE673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AD52F2-BEAC-4501-B8E5-0EF321997E65}"/>
              </a:ext>
            </a:extLst>
          </p:cNvPr>
          <p:cNvCxnSpPr>
            <a:cxnSpLocks/>
            <a:stCxn id="4" idx="2"/>
            <a:endCxn id="22" idx="0"/>
          </p:cNvCxnSpPr>
          <p:nvPr/>
        </p:nvCxnSpPr>
        <p:spPr>
          <a:xfrm>
            <a:off x="7582295" y="3543485"/>
            <a:ext cx="2400690" cy="1622900"/>
          </a:xfrm>
          <a:prstGeom prst="straightConnector1">
            <a:avLst/>
          </a:prstGeom>
          <a:ln>
            <a:solidFill>
              <a:srgbClr val="CE673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170256-B626-44D1-859C-949F8E348416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>
            <a:off x="7582295" y="3543485"/>
            <a:ext cx="3771505" cy="1622900"/>
          </a:xfrm>
          <a:prstGeom prst="straightConnector1">
            <a:avLst/>
          </a:prstGeom>
          <a:ln>
            <a:solidFill>
              <a:srgbClr val="CE673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C1695-4AEF-465E-9FC0-57CD59890611}"/>
              </a:ext>
            </a:extLst>
          </p:cNvPr>
          <p:cNvSpPr txBox="1"/>
          <p:nvPr/>
        </p:nvSpPr>
        <p:spPr>
          <a:xfrm>
            <a:off x="461913" y="2083324"/>
            <a:ext cx="1089188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Extract the athletes first names</a:t>
            </a:r>
            <a:r>
              <a:rPr lang="en-GB" sz="2400" dirty="0"/>
              <a:t> from these names.</a:t>
            </a:r>
            <a:endParaRPr lang="en-GB" sz="2400" dirty="0">
              <a:cs typeface="Calibri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264FF08-1A2A-457B-9B67-09939970CB1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012070"/>
          <a:ext cx="3785643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864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date_of_birth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Usain Bolt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21-07-1986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Muhammad 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17-01-1942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Chris Hoy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23-03-1976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Liz McColgan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24-05-1964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6D1D3E-76FA-47F0-B2E4-EC02DECF970F}"/>
              </a:ext>
            </a:extLst>
          </p:cNvPr>
          <p:cNvGraphicFramePr>
            <a:graphicFrameLocks noGrp="1"/>
          </p:cNvGraphicFramePr>
          <p:nvPr/>
        </p:nvGraphicFramePr>
        <p:xfrm>
          <a:off x="8436204" y="3012070"/>
          <a:ext cx="1836779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779">
                  <a:extLst>
                    <a:ext uri="{9D8B030D-6E8A-4147-A177-3AD203B41FA5}">
                      <a16:colId xmlns:a16="http://schemas.microsoft.com/office/drawing/2014/main" val="698501975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first_name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89021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Usain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011250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Muhammad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536094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Chris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90981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Liz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853527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D460F37D-01A7-449B-B9B7-AA8C64563B97}"/>
              </a:ext>
            </a:extLst>
          </p:cNvPr>
          <p:cNvSpPr/>
          <p:nvPr/>
        </p:nvSpPr>
        <p:spPr>
          <a:xfrm>
            <a:off x="5580668" y="4034672"/>
            <a:ext cx="2149311" cy="135746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Extract</a:t>
            </a:r>
          </a:p>
        </p:txBody>
      </p:sp>
    </p:spTree>
    <p:extLst>
      <p:ext uri="{BB962C8B-B14F-4D97-AF65-F5344CB8AC3E}">
        <p14:creationId xmlns:p14="http://schemas.microsoft.com/office/powerpoint/2010/main" val="211014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C1695-4AEF-465E-9FC0-57CD59890611}"/>
              </a:ext>
            </a:extLst>
          </p:cNvPr>
          <p:cNvSpPr txBox="1"/>
          <p:nvPr/>
        </p:nvSpPr>
        <p:spPr>
          <a:xfrm>
            <a:off x="461913" y="2083324"/>
            <a:ext cx="1089188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Extract the year of birth </a:t>
            </a:r>
            <a:r>
              <a:rPr lang="en-GB" sz="2400" dirty="0"/>
              <a:t>from these dates of birth.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264FF08-1A2A-457B-9B67-09939970C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41901"/>
              </p:ext>
            </p:extLst>
          </p:nvPr>
        </p:nvGraphicFramePr>
        <p:xfrm>
          <a:off x="838200" y="3012070"/>
          <a:ext cx="3785643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864">
                  <a:extLst>
                    <a:ext uri="{9D8B030D-6E8A-4147-A177-3AD203B41FA5}">
                      <a16:colId xmlns:a16="http://schemas.microsoft.com/office/drawing/2014/main" val="2771337580"/>
                    </a:ext>
                  </a:extLst>
                </a:gridCol>
                <a:gridCol w="1836779">
                  <a:extLst>
                    <a:ext uri="{9D8B030D-6E8A-4147-A177-3AD203B41FA5}">
                      <a16:colId xmlns:a16="http://schemas.microsoft.com/office/drawing/2014/main" val="3693155646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name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date_of_birth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477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Usain Bolt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21 Aug 1986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07417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Muhammad 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17 Jan 1942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32859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Chris Hoy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23 March 1976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48008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r>
                        <a:rPr lang="en-GB" dirty="0"/>
                        <a:t>Liz McColgan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 May 1964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943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6D1D3E-76FA-47F0-B2E4-EC02DECF9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79263"/>
              </p:ext>
            </p:extLst>
          </p:nvPr>
        </p:nvGraphicFramePr>
        <p:xfrm>
          <a:off x="8436204" y="3012070"/>
          <a:ext cx="1836779" cy="30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779">
                  <a:extLst>
                    <a:ext uri="{9D8B030D-6E8A-4147-A177-3AD203B41FA5}">
                      <a16:colId xmlns:a16="http://schemas.microsoft.com/office/drawing/2014/main" val="698501975"/>
                    </a:ext>
                  </a:extLst>
                </a:gridCol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year_of_birth</a:t>
                      </a:r>
                    </a:p>
                  </a:txBody>
                  <a:tcPr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89021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011250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536094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909815"/>
                  </a:ext>
                </a:extLst>
              </a:tr>
              <a:tr h="6199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853527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D460F37D-01A7-449B-B9B7-AA8C64563B97}"/>
              </a:ext>
            </a:extLst>
          </p:cNvPr>
          <p:cNvSpPr/>
          <p:nvPr/>
        </p:nvSpPr>
        <p:spPr>
          <a:xfrm>
            <a:off x="5580668" y="4034672"/>
            <a:ext cx="2149311" cy="135746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Extract</a:t>
            </a:r>
          </a:p>
        </p:txBody>
      </p:sp>
    </p:spTree>
    <p:extLst>
      <p:ext uri="{BB962C8B-B14F-4D97-AF65-F5344CB8AC3E}">
        <p14:creationId xmlns:p14="http://schemas.microsoft.com/office/powerpoint/2010/main" val="411594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1937993" y="2497447"/>
            <a:ext cx="8316013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Substring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/>
              <a:t>A sequence of characters that exist inside a string</a:t>
            </a:r>
          </a:p>
        </p:txBody>
      </p:sp>
    </p:spTree>
    <p:extLst>
      <p:ext uri="{BB962C8B-B14F-4D97-AF65-F5344CB8AC3E}">
        <p14:creationId xmlns:p14="http://schemas.microsoft.com/office/powerpoint/2010/main" val="2324002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2AF0C8-D0EE-49AD-895D-9F1CBF2B8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E9DB8A-6628-413F-BA4F-19B2DD611012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4297454b-9d9d-4311-9194-cdf6c01c0e7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1847</Words>
  <Application>Microsoft Macintosh PowerPoint</Application>
  <PresentationFormat>Widescreen</PresentationFormat>
  <Paragraphs>359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source sans pro</vt:lpstr>
      <vt:lpstr>1_Office Theme</vt:lpstr>
      <vt:lpstr>Creating variables by extracting and combing  in Excel</vt:lpstr>
      <vt:lpstr>Learning intentions</vt:lpstr>
      <vt:lpstr>Creating new variables from strings</vt:lpstr>
      <vt:lpstr>Creating new variables from dates </vt:lpstr>
      <vt:lpstr>Definition</vt:lpstr>
      <vt:lpstr>Extracting data</vt:lpstr>
      <vt:lpstr>Show me…</vt:lpstr>
      <vt:lpstr>Show me…</vt:lpstr>
      <vt:lpstr>Definition</vt:lpstr>
      <vt:lpstr>Show me…</vt:lpstr>
      <vt:lpstr>Your turn…</vt:lpstr>
      <vt:lpstr>Your turn…</vt:lpstr>
      <vt:lpstr>Example of extracting from a string</vt:lpstr>
      <vt:lpstr>Your turn…</vt:lpstr>
      <vt:lpstr>Your turn…</vt:lpstr>
      <vt:lpstr>Extract in Excel</vt:lpstr>
      <vt:lpstr>Extract in Excel</vt:lpstr>
      <vt:lpstr>Extract in Excel</vt:lpstr>
      <vt:lpstr>Extract in Excel</vt:lpstr>
      <vt:lpstr>Extract in Excel</vt:lpstr>
      <vt:lpstr>Extract in Excel</vt:lpstr>
      <vt:lpstr>Extract in Excel</vt:lpstr>
      <vt:lpstr>Next steps</vt:lpstr>
      <vt:lpstr>Definition</vt:lpstr>
      <vt:lpstr>Combining data</vt:lpstr>
      <vt:lpstr>Show me…</vt:lpstr>
      <vt:lpstr>Example</vt:lpstr>
      <vt:lpstr>Example</vt:lpstr>
      <vt:lpstr>Combining strings in Excel</vt:lpstr>
      <vt:lpstr>Create a new variable by combining in Excel</vt:lpstr>
      <vt:lpstr>Using &amp; sign</vt:lpstr>
      <vt:lpstr>Adding in other characters</vt:lpstr>
      <vt:lpstr>Adding in other characters</vt:lpstr>
      <vt:lpstr>Combining date parts in Excel</vt:lpstr>
      <vt:lpstr>Combining date parts in Excel</vt:lpstr>
      <vt:lpstr>Next steps</vt:lpstr>
      <vt:lpstr>Learning checklist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John Bell</cp:lastModifiedBy>
  <cp:revision>151</cp:revision>
  <dcterms:created xsi:type="dcterms:W3CDTF">2021-04-26T06:41:53Z</dcterms:created>
  <dcterms:modified xsi:type="dcterms:W3CDTF">2021-11-10T12:15:35Z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