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693400" cx="75565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7" roundtripDataSignature="AMtx7mh+YArzTlaLWyATlcsLTI/ADC0UJ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5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6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6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7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7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2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2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9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9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2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0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30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3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3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3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3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3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3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3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33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3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4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4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4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3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53439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9"/>
          <p:cNvSpPr/>
          <p:nvPr/>
        </p:nvSpPr>
        <p:spPr>
          <a:xfrm>
            <a:off x="691925" y="2551018"/>
            <a:ext cx="6173438" cy="2893863"/>
          </a:xfrm>
          <a:custGeom>
            <a:rect b="b" l="l" r="r" t="t"/>
            <a:pathLst>
              <a:path extrusionOk="0" h="2200656" w="4694630">
                <a:moveTo>
                  <a:pt x="0" y="0"/>
                </a:moveTo>
                <a:lnTo>
                  <a:pt x="4694630" y="0"/>
                </a:lnTo>
                <a:lnTo>
                  <a:pt x="4694630" y="2200656"/>
                </a:lnTo>
                <a:lnTo>
                  <a:pt x="0" y="220065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85" name="Google Shape;85;p9"/>
          <p:cNvSpPr/>
          <p:nvPr/>
        </p:nvSpPr>
        <p:spPr>
          <a:xfrm>
            <a:off x="3797896" y="6150521"/>
            <a:ext cx="4193310" cy="5062014"/>
          </a:xfrm>
          <a:custGeom>
            <a:rect b="b" l="l" r="r" t="t"/>
            <a:pathLst>
              <a:path extrusionOk="0" h="2639903" w="2186863">
                <a:moveTo>
                  <a:pt x="0" y="0"/>
                </a:moveTo>
                <a:lnTo>
                  <a:pt x="2186863" y="0"/>
                </a:lnTo>
                <a:lnTo>
                  <a:pt x="2186863" y="2639903"/>
                </a:lnTo>
                <a:lnTo>
                  <a:pt x="0" y="2639903"/>
                </a:lnTo>
                <a:close/>
              </a:path>
            </a:pathLst>
          </a:custGeom>
          <a:solidFill>
            <a:srgbClr val="33454B"/>
          </a:solidFill>
          <a:ln>
            <a:noFill/>
          </a:ln>
        </p:spPr>
      </p:sp>
      <p:sp>
        <p:nvSpPr>
          <p:cNvPr id="86" name="Google Shape;86;p9"/>
          <p:cNvSpPr/>
          <p:nvPr/>
        </p:nvSpPr>
        <p:spPr>
          <a:xfrm>
            <a:off x="691925" y="5484252"/>
            <a:ext cx="6173438" cy="2364684"/>
          </a:xfrm>
          <a:custGeom>
            <a:rect b="b" l="l" r="r" t="t"/>
            <a:pathLst>
              <a:path extrusionOk="0" h="1798239" w="4694630">
                <a:moveTo>
                  <a:pt x="0" y="0"/>
                </a:moveTo>
                <a:lnTo>
                  <a:pt x="4694630" y="0"/>
                </a:lnTo>
                <a:lnTo>
                  <a:pt x="4694630" y="1798239"/>
                </a:lnTo>
                <a:lnTo>
                  <a:pt x="0" y="179823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87" name="Google Shape;87;p9"/>
          <p:cNvSpPr/>
          <p:nvPr/>
        </p:nvSpPr>
        <p:spPr>
          <a:xfrm>
            <a:off x="691925" y="7885975"/>
            <a:ext cx="3068877" cy="2040102"/>
          </a:xfrm>
          <a:custGeom>
            <a:rect b="b" l="l" r="r" t="t"/>
            <a:pathLst>
              <a:path extrusionOk="0" h="1766322" w="2657036">
                <a:moveTo>
                  <a:pt x="0" y="0"/>
                </a:moveTo>
                <a:lnTo>
                  <a:pt x="2657036" y="0"/>
                </a:lnTo>
                <a:lnTo>
                  <a:pt x="2657036" y="1766322"/>
                </a:lnTo>
                <a:lnTo>
                  <a:pt x="0" y="1766322"/>
                </a:lnTo>
                <a:close/>
              </a:path>
            </a:pathLst>
          </a:custGeom>
          <a:solidFill>
            <a:srgbClr val="FFF1E0"/>
          </a:solidFill>
          <a:ln>
            <a:noFill/>
          </a:ln>
        </p:spPr>
      </p:sp>
      <p:sp>
        <p:nvSpPr>
          <p:cNvPr id="88" name="Google Shape;88;p9"/>
          <p:cNvSpPr/>
          <p:nvPr/>
        </p:nvSpPr>
        <p:spPr>
          <a:xfrm>
            <a:off x="3797896" y="7885975"/>
            <a:ext cx="3068877" cy="2040102"/>
          </a:xfrm>
          <a:custGeom>
            <a:rect b="b" l="l" r="r" t="t"/>
            <a:pathLst>
              <a:path extrusionOk="0" h="1766322" w="2657036">
                <a:moveTo>
                  <a:pt x="0" y="0"/>
                </a:moveTo>
                <a:lnTo>
                  <a:pt x="2657036" y="0"/>
                </a:lnTo>
                <a:lnTo>
                  <a:pt x="2657036" y="1766322"/>
                </a:lnTo>
                <a:lnTo>
                  <a:pt x="0" y="1766322"/>
                </a:lnTo>
                <a:close/>
              </a:path>
            </a:pathLst>
          </a:custGeom>
          <a:solidFill>
            <a:srgbClr val="FFF1E0"/>
          </a:solidFill>
          <a:ln>
            <a:noFill/>
          </a:ln>
        </p:spPr>
      </p:sp>
      <p:sp>
        <p:nvSpPr>
          <p:cNvPr id="89" name="Google Shape;89;p9"/>
          <p:cNvSpPr txBox="1"/>
          <p:nvPr/>
        </p:nvSpPr>
        <p:spPr>
          <a:xfrm>
            <a:off x="3389534" y="2894136"/>
            <a:ext cx="2902500" cy="30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מטרת השיעור ונושאים</a:t>
            </a:r>
            <a:endParaRPr b="1" i="0" sz="18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9"/>
          <p:cNvSpPr txBox="1"/>
          <p:nvPr/>
        </p:nvSpPr>
        <p:spPr>
          <a:xfrm>
            <a:off x="887147" y="8059525"/>
            <a:ext cx="2660700" cy="1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THIS LESSON HAS BEEN CREATED BY EFFINI IN PARTNERSHIP WITH DATA EDUCATION IN SCHOOLS, THE DATA LAB AND DATA SKILLS FOR WORK, WITH FUNDING FROM THE SCOTTISH GOVERNMENT.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2021. THIS WORK IS LICENSED UNDER A </a:t>
            </a:r>
            <a:r>
              <a:rPr b="0" i="0" lang="en-US" sz="1400" u="sng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CC BY-NC-SA 4.0 LICENSE</a:t>
            </a: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9"/>
          <p:cNvSpPr txBox="1"/>
          <p:nvPr/>
        </p:nvSpPr>
        <p:spPr>
          <a:xfrm>
            <a:off x="4090830" y="8045399"/>
            <a:ext cx="2513400" cy="93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10 שאלות בנושא שליפת מחרוזות</a:t>
            </a:r>
            <a:endParaRPr b="0" i="0" sz="14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 9 שאלות בנושא איחוד מחרוזות. שאלת הרחבה.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9"/>
          <p:cNvSpPr/>
          <p:nvPr/>
        </p:nvSpPr>
        <p:spPr>
          <a:xfrm>
            <a:off x="691925" y="1931212"/>
            <a:ext cx="6175246" cy="377070"/>
          </a:xfrm>
          <a:custGeom>
            <a:rect b="b" l="l" r="r" t="t"/>
            <a:pathLst>
              <a:path extrusionOk="0" h="387733" w="6349867">
                <a:moveTo>
                  <a:pt x="0" y="0"/>
                </a:moveTo>
                <a:lnTo>
                  <a:pt x="6349867" y="0"/>
                </a:lnTo>
                <a:lnTo>
                  <a:pt x="6349867" y="387733"/>
                </a:lnTo>
                <a:lnTo>
                  <a:pt x="0" y="3877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93" name="Google Shape;93;p9"/>
          <p:cNvSpPr txBox="1"/>
          <p:nvPr/>
        </p:nvSpPr>
        <p:spPr>
          <a:xfrm>
            <a:off x="1031100" y="241300"/>
            <a:ext cx="6176100" cy="139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יצירת משתנים חדשים ע"י שליפת מחרוזות ואיחוד מחרוזות</a:t>
            </a:r>
            <a:endParaRPr b="0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9"/>
          <p:cNvSpPr txBox="1"/>
          <p:nvPr/>
        </p:nvSpPr>
        <p:spPr>
          <a:xfrm>
            <a:off x="756000" y="1928322"/>
            <a:ext cx="61122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cap="none" strike="noStrike">
                <a:latin typeface="Calibri"/>
                <a:ea typeface="Calibri"/>
                <a:cs typeface="Calibri"/>
                <a:sym typeface="Calibri"/>
              </a:rPr>
              <a:t>Creating new variables by extracting and combining</a:t>
            </a:r>
            <a:endParaRPr b="1" i="0" sz="18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9"/>
          <p:cNvSpPr/>
          <p:nvPr/>
        </p:nvSpPr>
        <p:spPr>
          <a:xfrm>
            <a:off x="-380488" y="-356308"/>
            <a:ext cx="1531112" cy="1433811"/>
          </a:xfrm>
          <a:custGeom>
            <a:rect b="b" l="l" r="r" t="t"/>
            <a:pathLst>
              <a:path extrusionOk="0" h="1792264" w="1913890">
                <a:moveTo>
                  <a:pt x="0" y="0"/>
                </a:moveTo>
                <a:lnTo>
                  <a:pt x="1913890" y="0"/>
                </a:lnTo>
                <a:lnTo>
                  <a:pt x="1913890" y="1792264"/>
                </a:lnTo>
                <a:lnTo>
                  <a:pt x="0" y="1792264"/>
                </a:lnTo>
                <a:close/>
              </a:path>
            </a:pathLst>
          </a:custGeom>
          <a:solidFill>
            <a:srgbClr val="8D8D8D"/>
          </a:solidFill>
          <a:ln>
            <a:noFill/>
          </a:ln>
        </p:spPr>
      </p:sp>
      <p:sp>
        <p:nvSpPr>
          <p:cNvPr id="96" name="Google Shape;96;p9"/>
          <p:cNvSpPr/>
          <p:nvPr/>
        </p:nvSpPr>
        <p:spPr>
          <a:xfrm>
            <a:off x="-647425" y="465648"/>
            <a:ext cx="1223353" cy="1223353"/>
          </a:xfrm>
          <a:custGeom>
            <a:rect b="b" l="l" r="r" t="t"/>
            <a:pathLst>
              <a:path extrusionOk="0" h="6355080" w="6355080">
                <a:moveTo>
                  <a:pt x="3177540" y="6355080"/>
                </a:moveTo>
                <a:cubicBezTo>
                  <a:pt x="2329180" y="6355080"/>
                  <a:pt x="1530350" y="6024880"/>
                  <a:pt x="930910" y="5424170"/>
                </a:cubicBezTo>
                <a:cubicBezTo>
                  <a:pt x="330200" y="4824730"/>
                  <a:pt x="0" y="4025900"/>
                  <a:pt x="0" y="3177540"/>
                </a:cubicBezTo>
                <a:cubicBezTo>
                  <a:pt x="0" y="2329180"/>
                  <a:pt x="330200" y="1530350"/>
                  <a:pt x="930910" y="930910"/>
                </a:cubicBezTo>
                <a:cubicBezTo>
                  <a:pt x="1530350" y="330200"/>
                  <a:pt x="2329180" y="0"/>
                  <a:pt x="3177540" y="0"/>
                </a:cubicBezTo>
                <a:cubicBezTo>
                  <a:pt x="4025900" y="0"/>
                  <a:pt x="4824730" y="330200"/>
                  <a:pt x="5424170" y="930910"/>
                </a:cubicBezTo>
                <a:cubicBezTo>
                  <a:pt x="6024880" y="1531620"/>
                  <a:pt x="6355080" y="2329180"/>
                  <a:pt x="6355080" y="3177540"/>
                </a:cubicBezTo>
                <a:cubicBezTo>
                  <a:pt x="6355080" y="4025900"/>
                  <a:pt x="6024880" y="4824730"/>
                  <a:pt x="5424170" y="5424170"/>
                </a:cubicBezTo>
                <a:cubicBezTo>
                  <a:pt x="4824730" y="6024880"/>
                  <a:pt x="4025900" y="6355080"/>
                  <a:pt x="3177540" y="6355080"/>
                </a:cubicBezTo>
                <a:close/>
                <a:moveTo>
                  <a:pt x="3177540" y="190500"/>
                </a:moveTo>
                <a:cubicBezTo>
                  <a:pt x="2379980" y="190500"/>
                  <a:pt x="1629410" y="501650"/>
                  <a:pt x="1065530" y="1065530"/>
                </a:cubicBezTo>
                <a:cubicBezTo>
                  <a:pt x="501650" y="1629410"/>
                  <a:pt x="190500" y="2379980"/>
                  <a:pt x="190500" y="3177540"/>
                </a:cubicBezTo>
                <a:cubicBezTo>
                  <a:pt x="190500" y="3975100"/>
                  <a:pt x="501650" y="4725670"/>
                  <a:pt x="1065530" y="5289550"/>
                </a:cubicBezTo>
                <a:cubicBezTo>
                  <a:pt x="1629410" y="5853430"/>
                  <a:pt x="2379980" y="6164580"/>
                  <a:pt x="3177540" y="6164580"/>
                </a:cubicBezTo>
                <a:cubicBezTo>
                  <a:pt x="3975100" y="6164580"/>
                  <a:pt x="4725670" y="5853430"/>
                  <a:pt x="5289550" y="5289550"/>
                </a:cubicBezTo>
                <a:cubicBezTo>
                  <a:pt x="5853430" y="4725670"/>
                  <a:pt x="6164580" y="3975100"/>
                  <a:pt x="6164580" y="3177540"/>
                </a:cubicBezTo>
                <a:cubicBezTo>
                  <a:pt x="6164580" y="2379980"/>
                  <a:pt x="5853430" y="1629410"/>
                  <a:pt x="5289550" y="1065530"/>
                </a:cubicBezTo>
                <a:cubicBezTo>
                  <a:pt x="4725670" y="501650"/>
                  <a:pt x="3975100" y="190500"/>
                  <a:pt x="3177540" y="190500"/>
                </a:cubicBezTo>
                <a:close/>
              </a:path>
            </a:pathLst>
          </a:custGeom>
          <a:solidFill>
            <a:srgbClr val="8B796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9"/>
          <p:cNvSpPr txBox="1"/>
          <p:nvPr/>
        </p:nvSpPr>
        <p:spPr>
          <a:xfrm>
            <a:off x="1191070" y="3291597"/>
            <a:ext cx="5142000" cy="61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יצירת משתנה ע"י שימוש בפונקציות טקסט ( (LEN, LEFT, SEARCH, YEAR איחוד של מחרוזות טקסט ויצירת תאריכים (&amp;, DATE).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9"/>
          <p:cNvSpPr txBox="1"/>
          <p:nvPr/>
        </p:nvSpPr>
        <p:spPr>
          <a:xfrm>
            <a:off x="4750866" y="5650672"/>
            <a:ext cx="1541100" cy="30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קבצים בתיקיה</a:t>
            </a:r>
            <a:endParaRPr b="1" i="0" sz="18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9"/>
          <p:cNvSpPr txBox="1"/>
          <p:nvPr/>
        </p:nvSpPr>
        <p:spPr>
          <a:xfrm>
            <a:off x="1226862" y="6051357"/>
            <a:ext cx="5142000" cy="12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מסמך WORD - תוכנית השיעור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מצגת בנושא השיעור PDF/PPT.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תרגיל לתלמיד עם 20 שאלות EXCEL.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תרגיל למורה עם שאלות ותשובות EXCEL.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  <dc:creator>USER</dc:creator>
</cp:coreProperties>
</file>