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Assistant SemiBold"/>
      <p:regular r:id="rId17"/>
      <p:bold r:id="rId18"/>
    </p:embeddedFont>
    <p:embeddedFont>
      <p:font typeface="Assistant"/>
      <p:regular r:id="rId19"/>
      <p:bold r:id="rId20"/>
    </p:embeddedFont>
    <p:embeddedFont>
      <p:font typeface="Assistant ExtraBold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2" roundtripDataSignature="AMtx7mgcD9x1emxbXbveeqnV9C9sB1Ap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5F462FD-E51B-4ECD-AC60-6D6909240F97}">
  <a:tblStyle styleId="{55F462FD-E51B-4ECD-AC60-6D6909240F97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ssistant-bold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ssistantExtraBold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ssistantSemiBold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Assistant-regular.fntdata"/><Relationship Id="rId6" Type="http://schemas.openxmlformats.org/officeDocument/2006/relationships/slide" Target="slides/slide1.xml"/><Relationship Id="rId18" Type="http://schemas.openxmlformats.org/officeDocument/2006/relationships/font" Target="fonts/AssistantSemiBold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4" name="Google Shape;144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כל תלמיד ימלא את הנתונים שבשקופית לגבי עצמו בלי שחבריו לכיתה יראו, וישלח למורה.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לאחר מכן המורה יקריא שורת נתונים, והכיתה תצטרך לנחש מי התלמיד שהזין את הנתונים שהמורה הקריא.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ניתן להסתפק בהקראה של 5 עד 10 שורות.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לבסוף, ועל סמך התוצאות, יש לדון בשאלה אם מאגר הנתונים שנאסף בכיתה הוא מאגר מותמם.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התשובה לשאלה זו היא בהתאם לתוצאות – אם  התלמידים הצליחו לזהות בקלות את הפרט (התלמיד) המאגר לא מותמם,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אך אם התקשו מאוד – קיימת סבירות גבוהה שלמאגר יש פוטנציאל להיות מותמם.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התרגיל מופיע גם בקובץ התרגול באקסל "התממה- תרגול".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לאחר מכן התלמידים יבצעו  את תרגיל 2 באותו הקובץ.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w-IL"/>
              <a:t>כעת יש לבצע את התרגול שבחוברת האקסל "התממה – תרגול"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3" name="Google Shape;153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נושא השיעור הוא התממה, והוא חלק מאינפואתיקה במחזור הנתונים.</a:t>
            </a:r>
            <a:endParaRPr/>
          </a:p>
        </p:txBody>
      </p:sp>
      <p:sp>
        <p:nvSpPr>
          <p:cNvPr id="36" name="Google Shape;3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 sz="900"/>
              <a:t>התממה משורש ת.מ.מ.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900"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 sz="900"/>
              <a:t>תמים הוא מישהו שמעמיד פנים כאילו הוא לא יודע משהו. באופן זה בונה המאגר עושה את עצמו כאילו הוא לא יודע מי הפרט כי הסווה אותו במכוון. 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0" name="Google Shape;70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דיון קצר בכיתה: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/>
          </a:p>
          <a:p>
            <a:pPr indent="-228600" lvl="0" marL="228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iw-IL" sz="900"/>
              <a:t>מדוע מבצעים התממה של מאגר מידע?</a:t>
            </a:r>
            <a:endParaRPr/>
          </a:p>
          <a:p>
            <a:pPr indent="-228600" lvl="0" marL="228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iw-IL" sz="900"/>
              <a:t>מתי נצטרך לבצע התממה של מאגר מידע?</a:t>
            </a:r>
            <a:endParaRPr/>
          </a:p>
          <a:p>
            <a:pPr indent="-152400" lvl="0" marL="228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לאחר מכן עברו לשקופית הבאה למתן מענה.</a:t>
            </a:r>
            <a:endParaRPr/>
          </a:p>
        </p:txBody>
      </p:sp>
      <p:sp>
        <p:nvSpPr>
          <p:cNvPr id="81" name="Google Shape;81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iw-IL" sz="900"/>
              <a:t>יש לבצע התממה של מאגר מידע כשחשוב לשמור על סודיות הפרט בתהליך מחקר הנתונים וכשיש להקפיד על אבטחת המידע</a:t>
            </a:r>
            <a:br>
              <a:rPr lang="iw-IL" sz="900"/>
            </a:br>
            <a:r>
              <a:rPr lang="iw-IL" sz="900"/>
              <a:t>כך שגם אם חס וחלילה יזלוג מידע – גורם חיצוני לא יוכל לדעת פרטיים חסויים על זהויות פרטיות מפני שלא תהיה לו דרך לקשר בין הפרטים החסויים לבין הפרט.</a:t>
            </a:r>
            <a:endParaRPr/>
          </a:p>
          <a:p>
            <a:pPr indent="-139700" lvl="0" marL="228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</a:pPr>
            <a:r>
              <a:t/>
            </a:r>
            <a:endParaRPr sz="900"/>
          </a:p>
          <a:p>
            <a:pPr indent="-228600" lvl="0" marL="228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iw-IL" sz="900"/>
              <a:t>התממה של נתונים נפוצה בתהליכי מחקר של נתונים רפואיים שמבצע גורם חיצוני וכן במחקר נתונים של מאגרים ממשלתיים כמו מאגר האשראי ומאגרים המתפרסמים באתר הלמ"ס.</a:t>
            </a:r>
            <a:br>
              <a:rPr lang="iw-IL" sz="900"/>
            </a:br>
            <a:r>
              <a:rPr lang="iw-IL" sz="900"/>
              <a:t>במחקרים של מאגרים אלה קיימת רגולציה מסודרת בנושא שלפיה חייבים לבצע התממה של הנתונים שמנתח הנתונים יחקור.</a:t>
            </a:r>
            <a:endParaRPr/>
          </a:p>
        </p:txBody>
      </p:sp>
      <p:sp>
        <p:nvSpPr>
          <p:cNvPr id="92" name="Google Shape;9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b="0" i="0" lang="iw-IL" sz="1400" u="none" cap="none" strike="noStrike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לצורך הדיון אנו רואים רק את הכותרות של העמודות. יש להניח שבטבלה המלאה </a:t>
            </a:r>
            <a:r>
              <a:rPr lang="iw-IL" sz="14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יופיעו </a:t>
            </a:r>
            <a:r>
              <a:rPr b="0" i="0" lang="iw-IL" sz="1400" u="none" cap="none" strike="noStrike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נתוני ביקורי הרופאים </a:t>
            </a:r>
            <a:r>
              <a:rPr lang="iw-IL" sz="14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של </a:t>
            </a:r>
            <a:r>
              <a:rPr b="0" i="0" lang="iw-IL" sz="1400" u="none" cap="none" strike="noStrike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תלמידי כית</a:t>
            </a:r>
            <a:r>
              <a:rPr lang="iw-IL" sz="14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ה</a:t>
            </a:r>
            <a:r>
              <a:rPr b="0" i="0" lang="iw-IL" sz="1400" u="none" cap="none" strike="noStrike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 י' בישראל במהלך השנה האחרונה. </a:t>
            </a:r>
            <a:endParaRPr sz="1400">
              <a:solidFill>
                <a:srgbClr val="595959"/>
              </a:solidFill>
              <a:latin typeface="Gisha"/>
              <a:ea typeface="Gisha"/>
              <a:cs typeface="Gisha"/>
              <a:sym typeface="Gisha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2" name="Google Shape;112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14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השדות שמומלץ להסיר סומנו בצהוב.</a:t>
            </a:r>
            <a:endParaRPr sz="1400"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400">
              <a:solidFill>
                <a:srgbClr val="595959"/>
              </a:solidFill>
              <a:latin typeface="Gisha"/>
              <a:ea typeface="Gisha"/>
              <a:cs typeface="Gisha"/>
              <a:sym typeface="Gisha"/>
            </a:endParaRPr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14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יש לזכור שהנתונים הם של כלל תלמידי כיתה י' בכל הארץ. מהנתונים שנשארו יהיה קשה עד בלתי אפשרי לזהות את הפרט הספציפי.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1" name="Google Shape;121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יש ל</a:t>
            </a:r>
            <a:r>
              <a:rPr lang="iw-IL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דון 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בכיתה בשאלה המופיעה ב</a:t>
            </a:r>
            <a:r>
              <a:rPr lang="iw-IL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שקופית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.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>
              <a:solidFill>
                <a:srgbClr val="595959"/>
              </a:solidFill>
              <a:latin typeface="Gisha"/>
              <a:ea typeface="Gisha"/>
              <a:cs typeface="Gisha"/>
              <a:sym typeface="Gisha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לאחר כ-10 דקות דיון בנושא יש לעבור ל</a:t>
            </a:r>
            <a:r>
              <a:rPr lang="iw-IL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שקופית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 הבאה.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0" name="Google Shape;130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אי הגנה על פרטיות – כולל זליגת מידע של קטינים (מתחת לגיל 18) לציבור.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>
              <a:solidFill>
                <a:srgbClr val="595959"/>
              </a:solidFill>
              <a:latin typeface="Gisha"/>
              <a:ea typeface="Gisha"/>
              <a:cs typeface="Gisha"/>
              <a:sym typeface="Gisha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התקפות סייבר </a:t>
            </a:r>
            <a:r>
              <a:rPr lang="iw-IL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מצד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 גורמים עוינים – עלולה להתרחש התקפה שמטרתה להשיג נתונים </a:t>
            </a:r>
            <a:r>
              <a:rPr lang="iw-IL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ו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מתבצעת למטרות רווח שאינו חוקי או למטרות טרור.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תוצאות ההתקפה עלולות להיות שאותו גורם ישיג את כל המידע שנחקר ובו גם נתונים אישיים שעלולים לשרת אותו למטרותיו הלא רצויות.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>
              <a:solidFill>
                <a:srgbClr val="595959"/>
              </a:solidFill>
              <a:latin typeface="Gisha"/>
              <a:ea typeface="Gisha"/>
              <a:cs typeface="Gisha"/>
              <a:sym typeface="Gisha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הטיה בהפקת התובנות מהמחקר – מחקר בבית הספר שבו אנו מכירים את התלמידים עלול להטות את המסקנות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מפני שבאופן טבעי אנו עלולים להסיק תובנות על סמך היכרות אישית ולא על סמך נתונים מבוססים.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oogle Shape;7;p1" id="10" name="Google Shape;10;p13"/>
          <p:cNvPicPr preferRelativeResize="0"/>
          <p:nvPr/>
        </p:nvPicPr>
        <p:blipFill rotWithShape="1">
          <a:blip r:embed="rId2">
            <a:alphaModFix/>
          </a:blip>
          <a:srcRect b="25722" l="4362" r="4569" t="19277"/>
          <a:stretch/>
        </p:blipFill>
        <p:spPr>
          <a:xfrm>
            <a:off x="8062575" y="4413899"/>
            <a:ext cx="875052" cy="528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3"/>
          <p:cNvSpPr/>
          <p:nvPr/>
        </p:nvSpPr>
        <p:spPr>
          <a:xfrm>
            <a:off x="-1" y="5051375"/>
            <a:ext cx="9144002" cy="92102"/>
          </a:xfrm>
          <a:prstGeom prst="rect">
            <a:avLst/>
          </a:prstGeom>
          <a:solidFill>
            <a:srgbClr val="FFC926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ssistant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3"/>
          <p:cNvSpPr/>
          <p:nvPr/>
        </p:nvSpPr>
        <p:spPr>
          <a:xfrm>
            <a:off x="-2700" y="2696"/>
            <a:ext cx="3561603" cy="199503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ssistant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Google Shape;135;p15" id="13" name="Google Shape;1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51193">
            <a:off x="255009" y="4496940"/>
            <a:ext cx="511994" cy="30604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212107" y="4553064"/>
            <a:ext cx="306305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15" name="Google Shape;15;p13"/>
          <p:cNvSpPr txBox="1"/>
          <p:nvPr/>
        </p:nvSpPr>
        <p:spPr>
          <a:xfrm>
            <a:off x="7137317" y="56673"/>
            <a:ext cx="1879738" cy="3987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1300"/>
              <a:buFont typeface="Assistant ExtraBold"/>
              <a:buNone/>
            </a:pPr>
            <a:r>
              <a:rPr b="0" i="0" lang="iw-IL" sz="13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התממה</a:t>
            </a:r>
            <a:endParaRPr b="0" i="0" sz="1200" u="none" cap="none" strike="noStrike">
              <a:solidFill>
                <a:srgbClr val="23275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" name="Google Shape;16;p13"/>
          <p:cNvCxnSpPr/>
          <p:nvPr/>
        </p:nvCxnSpPr>
        <p:spPr>
          <a:xfrm>
            <a:off x="8417859" y="445210"/>
            <a:ext cx="497146" cy="0"/>
          </a:xfrm>
          <a:prstGeom prst="straightConnector1">
            <a:avLst/>
          </a:prstGeom>
          <a:noFill/>
          <a:ln cap="flat" cmpd="sng" w="9525">
            <a:solidFill>
              <a:srgbClr val="918D8E"/>
            </a:solidFill>
            <a:prstDash val="dot"/>
            <a:round/>
            <a:headEnd len="sm" w="sm" type="none"/>
            <a:tailEnd len="sm" w="sm" type="none"/>
          </a:ln>
        </p:spPr>
      </p:cxn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/>
          <p:nvPr/>
        </p:nvSpPr>
        <p:spPr>
          <a:xfrm>
            <a:off x="0" y="5051375"/>
            <a:ext cx="9144000" cy="92102"/>
          </a:xfrm>
          <a:prstGeom prst="rect">
            <a:avLst/>
          </a:prstGeom>
          <a:solidFill>
            <a:srgbClr val="FFC926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ssistant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4"/>
          <p:cNvSpPr/>
          <p:nvPr/>
        </p:nvSpPr>
        <p:spPr>
          <a:xfrm>
            <a:off x="-2699" y="2696"/>
            <a:ext cx="3561602" cy="199504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ssistant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4"/>
          <p:cNvSpPr txBox="1"/>
          <p:nvPr/>
        </p:nvSpPr>
        <p:spPr>
          <a:xfrm>
            <a:off x="212107" y="4553064"/>
            <a:ext cx="306305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pic>
        <p:nvPicPr>
          <p:cNvPr descr="Google Shape;7;p1" id="21" name="Google Shape;21;p14"/>
          <p:cNvPicPr preferRelativeResize="0"/>
          <p:nvPr/>
        </p:nvPicPr>
        <p:blipFill rotWithShape="1">
          <a:blip r:embed="rId2">
            <a:alphaModFix/>
          </a:blip>
          <a:srcRect b="25722" l="4362" r="4569" t="19277"/>
          <a:stretch/>
        </p:blipFill>
        <p:spPr>
          <a:xfrm>
            <a:off x="8062575" y="4413899"/>
            <a:ext cx="875052" cy="5284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135;p15" id="22" name="Google Shape;2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51193">
            <a:off x="255009" y="4496940"/>
            <a:ext cx="511994" cy="3060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628650" y="273843"/>
            <a:ext cx="7886700" cy="994173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34275" spcFirstLastPara="1" rIns="34275" wrap="square" tIns="34275">
            <a:normAutofit/>
          </a:bodyPr>
          <a:lstStyle>
            <a:lvl1pPr lv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628650" y="1369218"/>
            <a:ext cx="7886700" cy="326350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34275" spcFirstLastPara="1" rIns="34275" wrap="square" tIns="34275">
            <a:normAutofit/>
          </a:bodyPr>
          <a:lstStyle>
            <a:lvl1pPr indent="-355600" lvl="0" marL="457200" marR="0" rtl="0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628650" y="4812657"/>
            <a:ext cx="197143" cy="18305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34275" spcFirstLastPara="1" rIns="34275" wrap="square" tIns="34275">
            <a:sp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10.png"/><Relationship Id="rId5" Type="http://schemas.openxmlformats.org/officeDocument/2006/relationships/image" Target="../media/image19.png"/><Relationship Id="rId6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9.png"/><Relationship Id="rId4" Type="http://schemas.openxmlformats.org/officeDocument/2006/relationships/image" Target="../media/image20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9.png"/><Relationship Id="rId4" Type="http://schemas.openxmlformats.org/officeDocument/2006/relationships/image" Target="../media/image4.png"/><Relationship Id="rId5" Type="http://schemas.openxmlformats.org/officeDocument/2006/relationships/image" Target="../media/image26.png"/><Relationship Id="rId6" Type="http://schemas.openxmlformats.org/officeDocument/2006/relationships/hyperlink" Target="https://pixabay.com/" TargetMode="External"/><Relationship Id="rId7" Type="http://schemas.openxmlformats.org/officeDocument/2006/relationships/hyperlink" Target="http://www.shutterstock.com/" TargetMode="External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4.png"/><Relationship Id="rId10" Type="http://schemas.openxmlformats.org/officeDocument/2006/relationships/image" Target="../media/image8.png"/><Relationship Id="rId13" Type="http://schemas.openxmlformats.org/officeDocument/2006/relationships/image" Target="../media/image15.png"/><Relationship Id="rId1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5" Type="http://schemas.openxmlformats.org/officeDocument/2006/relationships/image" Target="../media/image22.png"/><Relationship Id="rId6" Type="http://schemas.openxmlformats.org/officeDocument/2006/relationships/image" Target="../media/image3.png"/><Relationship Id="rId7" Type="http://schemas.openxmlformats.org/officeDocument/2006/relationships/image" Target="../media/image12.png"/><Relationship Id="rId8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9.png"/><Relationship Id="rId4" Type="http://schemas.openxmlformats.org/officeDocument/2006/relationships/image" Target="../media/image2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9.png"/><Relationship Id="rId4" Type="http://schemas.openxmlformats.org/officeDocument/2006/relationships/image" Target="../media/image20.jpg"/><Relationship Id="rId5" Type="http://schemas.openxmlformats.org/officeDocument/2006/relationships/image" Target="../media/image1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9.png"/><Relationship Id="rId4" Type="http://schemas.openxmlformats.org/officeDocument/2006/relationships/image" Target="../media/image18.png"/><Relationship Id="rId5" Type="http://schemas.openxmlformats.org/officeDocument/2006/relationships/image" Target="../media/image1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9.png"/><Relationship Id="rId4" Type="http://schemas.openxmlformats.org/officeDocument/2006/relationships/image" Target="../media/image2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9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"/>
          <p:cNvSpPr/>
          <p:nvPr/>
        </p:nvSpPr>
        <p:spPr>
          <a:xfrm>
            <a:off x="34755" y="4400441"/>
            <a:ext cx="8937972" cy="6219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34275" lIns="34275" spcFirstLastPara="1" rIns="34275" wrap="square" tIns="3427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7859" y="460327"/>
            <a:ext cx="4037517" cy="42228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55;p13" id="29" name="Google Shape;29;p1"/>
          <p:cNvPicPr preferRelativeResize="0"/>
          <p:nvPr/>
        </p:nvPicPr>
        <p:blipFill rotWithShape="1">
          <a:blip r:embed="rId4">
            <a:alphaModFix/>
          </a:blip>
          <a:srcRect b="25722" l="4362" r="4571" t="19277"/>
          <a:stretch/>
        </p:blipFill>
        <p:spPr>
          <a:xfrm>
            <a:off x="6779769" y="477672"/>
            <a:ext cx="1666303" cy="10063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60;p13" id="30" name="Google Shape;30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3173668">
            <a:off x="5649963" y="1530371"/>
            <a:ext cx="302879" cy="66840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1"/>
          <p:cNvSpPr txBox="1"/>
          <p:nvPr/>
        </p:nvSpPr>
        <p:spPr>
          <a:xfrm>
            <a:off x="3984171" y="2036447"/>
            <a:ext cx="4461901" cy="1279649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02777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3600"/>
              <a:buFont typeface="Assistant ExtraBold"/>
              <a:buNone/>
            </a:pPr>
            <a:r>
              <a:rPr b="0" i="0" lang="iw-IL" sz="36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התממה</a:t>
            </a:r>
            <a:endParaRPr b="0" i="0" sz="3600" u="none" cap="none" strike="noStrike">
              <a:solidFill>
                <a:srgbClr val="232752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  <a:p>
            <a:pPr indent="0" lvl="0" marL="0" marR="0" rtl="1" algn="r">
              <a:lnSpc>
                <a:spcPct val="102777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3600"/>
              <a:buFont typeface="Assistant ExtraBold"/>
              <a:buNone/>
            </a:pPr>
            <a:r>
              <a:rPr b="0" i="0" lang="iw-IL" sz="36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Data Anonymization</a:t>
            </a:r>
            <a:endParaRPr b="0" i="0" sz="1200" u="none" cap="none" strike="noStrike"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Google Shape;62;p13" id="32" name="Google Shape;32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rot="-2133876">
            <a:off x="7680410" y="3831199"/>
            <a:ext cx="837786" cy="500777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"/>
          <p:cNvSpPr/>
          <p:nvPr/>
        </p:nvSpPr>
        <p:spPr>
          <a:xfrm>
            <a:off x="7450453" y="33410"/>
            <a:ext cx="1585291" cy="51571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34275" lIns="34275" spcFirstLastPara="1" rIns="34275" wrap="square" tIns="3427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/>
          <p:nvPr>
            <p:ph idx="12" type="sldNum"/>
          </p:nvPr>
        </p:nvSpPr>
        <p:spPr>
          <a:xfrm>
            <a:off x="265028" y="4553064"/>
            <a:ext cx="293772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47" name="Google Shape;147;p19"/>
          <p:cNvSpPr txBox="1"/>
          <p:nvPr/>
        </p:nvSpPr>
        <p:spPr>
          <a:xfrm>
            <a:off x="4049486" y="514456"/>
            <a:ext cx="4668090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תרגיל – האם אתם מזהים?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48" name="Google Shape;148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530418" y="314138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9"/>
          <p:cNvSpPr/>
          <p:nvPr/>
        </p:nvSpPr>
        <p:spPr>
          <a:xfrm>
            <a:off x="1249824" y="1910113"/>
            <a:ext cx="2799662" cy="1918866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 cap="flat" cmpd="sng" w="28575">
            <a:solidFill>
              <a:srgbClr val="23275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9"/>
          <p:cNvSpPr txBox="1"/>
          <p:nvPr/>
        </p:nvSpPr>
        <p:spPr>
          <a:xfrm>
            <a:off x="4241800" y="1274474"/>
            <a:ext cx="3654509" cy="28797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כל תלמיד ימלא את הפרטים הבאים: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-342900" lvl="5" marL="342900" marR="0" rtl="1" algn="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232752"/>
              </a:buClr>
              <a:buSzPts val="1600"/>
              <a:buFont typeface="Arial"/>
              <a:buAutoNum type="arabicPeriod"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מקצוע לימודים מועדף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-342900" lvl="5" marL="342900" marR="0" rtl="1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1600"/>
              <a:buFont typeface="Arial"/>
              <a:buAutoNum type="arabicPeriod"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שיר אהוב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-342900" lvl="5" marL="342900" marR="0" rtl="1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1600"/>
              <a:buFont typeface="Arial"/>
              <a:buAutoNum type="arabicPeriod"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צבע מועדף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-342900" lvl="5" marL="342900" marR="0" rtl="1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1600"/>
              <a:buFont typeface="Arial"/>
              <a:buAutoNum type="arabicPeriod"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שם בית החולים שבו נולד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-342900" lvl="5" marL="342900" marR="0" rtl="1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1600"/>
              <a:buFont typeface="Arial"/>
              <a:buAutoNum type="arabicPeriod"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המקום הכי יפה בארץ לדעתו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-342900" lvl="5" marL="342900" marR="0" rtl="1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1600"/>
              <a:buFont typeface="Arial"/>
              <a:buAutoNum type="arabicPeriod"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מאכל אהוב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-342900" lvl="5" marL="342900" marR="0" rtl="1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1600"/>
              <a:buFont typeface="Arial"/>
              <a:buAutoNum type="arabicPeriod"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אישיות נערצת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-342900" lvl="5" marL="342900" marR="0" rtl="1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1600"/>
              <a:buFont typeface="Arial"/>
              <a:buAutoNum type="arabicPeriod"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ספר מומלץ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"/>
          <p:cNvSpPr txBox="1"/>
          <p:nvPr/>
        </p:nvSpPr>
        <p:spPr>
          <a:xfrm>
            <a:off x="-628652" y="955187"/>
            <a:ext cx="10322723" cy="20878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1500"/>
              <a:buFont typeface="Assistant ExtraBold"/>
              <a:buNone/>
            </a:pPr>
            <a:r>
              <a:rPr b="0" i="0" lang="iw-IL" sz="11500" u="none" cap="none" strike="noStrike">
                <a:solidFill>
                  <a:srgbClr val="F2F2F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HANDS-ON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1"/>
          <p:cNvSpPr txBox="1"/>
          <p:nvPr/>
        </p:nvSpPr>
        <p:spPr>
          <a:xfrm>
            <a:off x="930729" y="2629764"/>
            <a:ext cx="7202542" cy="8001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CE6"/>
              </a:buClr>
              <a:buSzPts val="4000"/>
              <a:buFont typeface="Assistant ExtraBold"/>
              <a:buNone/>
            </a:pPr>
            <a:r>
              <a:rPr b="0" i="0" lang="iw-IL" sz="4000" u="none" cap="none" strike="noStrike">
                <a:solidFill>
                  <a:srgbClr val="00ACE6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ניתוח נתונים לומדים בעיקר בידיים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1"/>
          <p:cNvSpPr/>
          <p:nvPr/>
        </p:nvSpPr>
        <p:spPr>
          <a:xfrm>
            <a:off x="-5125" y="5051375"/>
            <a:ext cx="9144001" cy="92102"/>
          </a:xfrm>
          <a:prstGeom prst="rect">
            <a:avLst/>
          </a:prstGeom>
          <a:solidFill>
            <a:srgbClr val="FFC926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ssistant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8" name="Google Shape;158;p11"/>
          <p:cNvCxnSpPr/>
          <p:nvPr/>
        </p:nvCxnSpPr>
        <p:spPr>
          <a:xfrm>
            <a:off x="3923450" y="4587148"/>
            <a:ext cx="1217102" cy="3"/>
          </a:xfrm>
          <a:prstGeom prst="straightConnector1">
            <a:avLst/>
          </a:prstGeom>
          <a:noFill/>
          <a:ln cap="flat" cmpd="sng" w="28575">
            <a:solidFill>
              <a:srgbClr val="918D8E"/>
            </a:solidFill>
            <a:prstDash val="dot"/>
            <a:round/>
            <a:headEnd len="sm" w="sm" type="none"/>
            <a:tailEnd len="sm" w="sm" type="none"/>
          </a:ln>
        </p:spPr>
      </p:cxnSp>
      <p:pic>
        <p:nvPicPr>
          <p:cNvPr descr="Google Shape;439;p23" id="159" name="Google Shape;15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2843806">
            <a:off x="677122" y="482124"/>
            <a:ext cx="428727" cy="9461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440;p23" id="160" name="Google Shape;160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2133876">
            <a:off x="7538791" y="537309"/>
            <a:ext cx="1117045" cy="667702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1"/>
          <p:cNvSpPr txBox="1"/>
          <p:nvPr/>
        </p:nvSpPr>
        <p:spPr>
          <a:xfrm>
            <a:off x="1090225" y="3041269"/>
            <a:ext cx="6873300" cy="10718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5400"/>
              <a:buFont typeface="Assistant ExtraBold"/>
              <a:buNone/>
            </a:pPr>
            <a:r>
              <a:rPr b="0" i="0" lang="iw-IL" sz="54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HANDS-ON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Google Shape;442;p23" id="162" name="Google Shape;162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562250" y="862573"/>
            <a:ext cx="1929253" cy="1553428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11"/>
          <p:cNvSpPr txBox="1"/>
          <p:nvPr/>
        </p:nvSpPr>
        <p:spPr>
          <a:xfrm>
            <a:off x="1380226" y="4587148"/>
            <a:ext cx="6331433" cy="50013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34275" spcFirstLastPara="1" rIns="34275" wrap="square" tIns="34275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400" u="none" cap="none" strike="noStrike">
                <a:solidFill>
                  <a:srgbClr val="918D8E"/>
                </a:solidFill>
                <a:latin typeface="Assistant"/>
                <a:ea typeface="Assistant"/>
                <a:cs typeface="Assistant"/>
                <a:sym typeface="Assistant"/>
              </a:rPr>
              <a:t>כל התמונות במצגת נלקחו מאתר </a:t>
            </a:r>
            <a:r>
              <a:rPr b="0" i="0" lang="iw-IL" sz="1400" u="sng" cap="none" strike="noStrike">
                <a:solidFill>
                  <a:srgbClr val="918D8E"/>
                </a:solidFill>
                <a:latin typeface="Assistant"/>
                <a:ea typeface="Assistant"/>
                <a:cs typeface="Assistant"/>
                <a:sym typeface="Assistant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https://pixabay.com</a:t>
            </a:r>
            <a:r>
              <a:rPr b="0" i="0" lang="iw-IL" sz="1400" u="none" cap="none" strike="noStrike">
                <a:solidFill>
                  <a:srgbClr val="918D8E"/>
                </a:solidFill>
                <a:latin typeface="Assistant"/>
                <a:ea typeface="Assistant"/>
                <a:cs typeface="Assistant"/>
                <a:sym typeface="Assistant"/>
              </a:rPr>
              <a:t> ומאתר </a:t>
            </a:r>
            <a:r>
              <a:rPr b="0" i="0" lang="iw-IL" sz="1400" u="sng" cap="none" strike="noStrike">
                <a:solidFill>
                  <a:srgbClr val="918D8E"/>
                </a:solidFill>
                <a:latin typeface="Assistant"/>
                <a:ea typeface="Assistant"/>
                <a:cs typeface="Assistant"/>
                <a:sym typeface="Assistant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www.Shutterstock.com</a:t>
            </a:r>
            <a:endParaRPr b="0" i="0" sz="1400" u="none" cap="none" strike="noStrike">
              <a:solidFill>
                <a:srgbClr val="918D8E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400" u="none" cap="none" strike="noStrike">
                <a:solidFill>
                  <a:srgbClr val="918D8E"/>
                </a:solidFill>
                <a:latin typeface="Assistant"/>
                <a:ea typeface="Assistant"/>
                <a:cs typeface="Assistant"/>
                <a:sym typeface="Assistant"/>
              </a:rPr>
              <a:t>כלל דמויות המדענים במצגת נלקחו מחברת G-STAT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"/>
          <p:cNvSpPr/>
          <p:nvPr/>
        </p:nvSpPr>
        <p:spPr>
          <a:xfrm>
            <a:off x="1467963" y="949364"/>
            <a:ext cx="6087866" cy="3159777"/>
          </a:xfrm>
          <a:prstGeom prst="ellipse">
            <a:avLst/>
          </a:prstGeom>
          <a:noFill/>
          <a:ln cap="flat" cmpd="sng" w="19050">
            <a:solidFill>
              <a:srgbClr val="BFBFBF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pic>
        <p:nvPicPr>
          <p:cNvPr descr="Google Shape;69;p14" id="39" name="Google Shape;3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74742" y="2191442"/>
            <a:ext cx="450889" cy="44895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2"/>
          <p:cNvSpPr/>
          <p:nvPr/>
        </p:nvSpPr>
        <p:spPr>
          <a:xfrm>
            <a:off x="3916145" y="2129038"/>
            <a:ext cx="1393727" cy="919236"/>
          </a:xfrm>
          <a:prstGeom prst="roundRect">
            <a:avLst>
              <a:gd fmla="val 10318" name="adj"/>
            </a:avLst>
          </a:prstGeom>
          <a:solidFill>
            <a:srgbClr val="FFFFFF"/>
          </a:solidFill>
          <a:ln cap="flat" cmpd="sng" w="9525">
            <a:solidFill>
              <a:srgbClr val="918D8E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5638978" y="3243528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E0A31D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pic>
        <p:nvPicPr>
          <p:cNvPr descr="Google Shape;74;p14" id="42" name="Google Shape;4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80778" y="3403410"/>
            <a:ext cx="309932" cy="280545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2"/>
          <p:cNvSpPr/>
          <p:nvPr/>
        </p:nvSpPr>
        <p:spPr>
          <a:xfrm>
            <a:off x="6646505" y="2006542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FEC200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5639033" y="789546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918D8E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3941852" y="467720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B7B7B7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2160941" y="824996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027EAA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1103767" y="2034235"/>
            <a:ext cx="1393728" cy="919235"/>
          </a:xfrm>
          <a:prstGeom prst="roundRect">
            <a:avLst>
              <a:gd fmla="val 10318" name="adj"/>
            </a:avLst>
          </a:prstGeom>
          <a:solidFill>
            <a:srgbClr val="00ACE6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2160953" y="3243516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68C1EE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9" name="Google Shape;49;p2"/>
          <p:cNvSpPr/>
          <p:nvPr/>
        </p:nvSpPr>
        <p:spPr>
          <a:xfrm>
            <a:off x="3941866" y="3756544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AE7F16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0" name="Google Shape;50;p2"/>
          <p:cNvSpPr txBox="1"/>
          <p:nvPr/>
        </p:nvSpPr>
        <p:spPr>
          <a:xfrm>
            <a:off x="5718112" y="3610083"/>
            <a:ext cx="1264936" cy="615412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rPr>
              <a:t>ניקוי ואינטגרציה</a:t>
            </a:r>
            <a:endParaRPr b="1" i="0" sz="1200" u="none" cap="none" strike="noStrike">
              <a:solidFill>
                <a:schemeClr val="lt1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rPr>
              <a:t>של נתונים</a:t>
            </a:r>
            <a:endParaRPr b="1" i="0" sz="1200" u="none" cap="none" strike="noStrike">
              <a:solidFill>
                <a:schemeClr val="lt1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1" name="Google Shape;51;p2"/>
          <p:cNvSpPr txBox="1"/>
          <p:nvPr/>
        </p:nvSpPr>
        <p:spPr>
          <a:xfrm>
            <a:off x="6795608" y="2367197"/>
            <a:ext cx="1095631" cy="615412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אחזור ואחסון נתונים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2" name="Google Shape;52;p2"/>
          <p:cNvSpPr txBox="1"/>
          <p:nvPr/>
        </p:nvSpPr>
        <p:spPr>
          <a:xfrm>
            <a:off x="5739153" y="1158423"/>
            <a:ext cx="1194584" cy="615412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איתור וזיהוי </a:t>
            </a:r>
            <a:b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</a:b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מקורות נתונים</a:t>
            </a:r>
            <a:endParaRPr b="1" i="0" sz="1200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3" name="Google Shape;53;p2"/>
          <p:cNvSpPr txBox="1"/>
          <p:nvPr/>
        </p:nvSpPr>
        <p:spPr>
          <a:xfrm>
            <a:off x="4090905" y="950533"/>
            <a:ext cx="1095631" cy="430746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הגדרת הבעיה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4" name="Google Shape;54;p2"/>
          <p:cNvSpPr txBox="1"/>
          <p:nvPr/>
        </p:nvSpPr>
        <p:spPr>
          <a:xfrm>
            <a:off x="2309994" y="1317392"/>
            <a:ext cx="1095631" cy="430746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משוב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5" name="Google Shape;55;p2"/>
          <p:cNvSpPr txBox="1"/>
          <p:nvPr/>
        </p:nvSpPr>
        <p:spPr>
          <a:xfrm>
            <a:off x="1160179" y="2483016"/>
            <a:ext cx="1244686" cy="430746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קבלת החלטות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6" name="Google Shape;56;p2"/>
          <p:cNvSpPr txBox="1"/>
          <p:nvPr/>
        </p:nvSpPr>
        <p:spPr>
          <a:xfrm>
            <a:off x="2310007" y="3702634"/>
            <a:ext cx="1095631" cy="430746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פרזנטציה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7" name="Google Shape;57;p2"/>
          <p:cNvSpPr txBox="1"/>
          <p:nvPr/>
        </p:nvSpPr>
        <p:spPr>
          <a:xfrm>
            <a:off x="3935137" y="4122824"/>
            <a:ext cx="1402518" cy="615412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עיבוד, ניתוח נתונים וויזואליזציה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8" name="Google Shape;58;p2"/>
          <p:cNvSpPr txBox="1"/>
          <p:nvPr/>
        </p:nvSpPr>
        <p:spPr>
          <a:xfrm>
            <a:off x="3983231" y="2258741"/>
            <a:ext cx="1251509" cy="676967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w-IL" sz="14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אינפואתיקה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w-IL" sz="14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וניהול ידע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Google Shape;91;p14" id="59" name="Google Shape;59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188452" y="2143476"/>
            <a:ext cx="309937" cy="2805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2;p14" id="60" name="Google Shape;60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159269" y="921726"/>
            <a:ext cx="353240" cy="3197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3;p14" id="61" name="Google Shape;61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462088" y="650750"/>
            <a:ext cx="353222" cy="3197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4;p14" id="62" name="Google Shape;62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669800" y="949369"/>
            <a:ext cx="375998" cy="3403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5;p14" id="63" name="Google Shape;63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640680" y="2185215"/>
            <a:ext cx="319755" cy="2894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8;p14" id="64" name="Google Shape;64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631960" y="1866677"/>
            <a:ext cx="1130367" cy="10585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9;p14" id="65" name="Google Shape;65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597306" y="2544192"/>
            <a:ext cx="1095487" cy="773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תמונה 3" id="66" name="Google Shape;66;p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2676235" y="3391518"/>
            <a:ext cx="331225" cy="3196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תמונה 169" id="67" name="Google Shape;67;p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462090" y="3865524"/>
            <a:ext cx="353253" cy="3197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4932000" y="576891"/>
            <a:ext cx="3630764" cy="105030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2607733" y="576891"/>
            <a:ext cx="6106231" cy="569326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מהי התממה – Data anonymization?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75" name="Google Shape;7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2694221" y="251978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 txBox="1"/>
          <p:nvPr/>
        </p:nvSpPr>
        <p:spPr>
          <a:xfrm>
            <a:off x="4648199" y="1710538"/>
            <a:ext cx="3462867" cy="10525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2800"/>
              <a:buFont typeface="Gisha"/>
              <a:buNone/>
            </a:pPr>
            <a:r>
              <a:rPr b="0" i="0" lang="iw-IL" sz="20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נקראת גם </a:t>
            </a:r>
            <a:r>
              <a:rPr b="1" i="0" lang="iw-IL" sz="24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אנונימיזציה</a:t>
            </a:r>
            <a:r>
              <a:rPr b="1" i="0" lang="iw-IL" sz="20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endParaRPr b="1" i="0" sz="20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2800"/>
              <a:buFont typeface="Gisha"/>
              <a:buNone/>
            </a:pPr>
            <a:r>
              <a:rPr b="0" i="0" lang="iw-IL" sz="20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או</a:t>
            </a:r>
            <a:r>
              <a:rPr b="1" i="0" lang="iw-IL" sz="20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b="1" i="0" lang="iw-IL" sz="24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עִלּוּם נְתוּנִים מְזַהִים</a:t>
            </a:r>
            <a:endParaRPr b="0" i="0" sz="24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4233332" y="3016489"/>
            <a:ext cx="3877733" cy="8124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Gisha"/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יצירת עותק של מאגר נתונים </a:t>
            </a:r>
            <a:endParaRPr b="0" i="0" sz="18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Gisha"/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שהושמטו ממנו או הוסוו בו פרטים מזהים</a:t>
            </a:r>
            <a:endParaRPr b="0" i="0" sz="18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78" name="Google Shape;78;p15"/>
          <p:cNvSpPr/>
          <p:nvPr/>
        </p:nvSpPr>
        <p:spPr>
          <a:xfrm>
            <a:off x="1207902" y="1910113"/>
            <a:ext cx="2799662" cy="1918866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 cap="flat" cmpd="sng" w="28575">
            <a:solidFill>
              <a:srgbClr val="23275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84" name="Google Shape;84;p16"/>
          <p:cNvSpPr/>
          <p:nvPr/>
        </p:nvSpPr>
        <p:spPr>
          <a:xfrm>
            <a:off x="4932000" y="576891"/>
            <a:ext cx="3630764" cy="105030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2607733" y="576891"/>
            <a:ext cx="6106231" cy="569326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מהי התממה – Data anonymization?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86" name="Google Shape;86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2694221" y="251978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6"/>
          <p:cNvSpPr/>
          <p:nvPr/>
        </p:nvSpPr>
        <p:spPr>
          <a:xfrm>
            <a:off x="3151534" y="2460394"/>
            <a:ext cx="2799662" cy="1918866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 cap="flat" cmpd="sng" w="28575">
            <a:solidFill>
              <a:srgbClr val="23275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1757110" y="1731338"/>
            <a:ext cx="5588511" cy="3692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1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נסו לחשוב - מדוע ומתי נצטרך לבצע התממה של מאגר מידע?</a:t>
            </a:r>
            <a:endParaRPr b="1" i="0" sz="18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pic>
        <p:nvPicPr>
          <p:cNvPr id="89" name="Google Shape;89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75612" y="2204767"/>
            <a:ext cx="1052971" cy="1031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95" name="Google Shape;95;p5"/>
          <p:cNvSpPr txBox="1"/>
          <p:nvPr/>
        </p:nvSpPr>
        <p:spPr>
          <a:xfrm>
            <a:off x="4449536" y="483640"/>
            <a:ext cx="4264428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מדוע ומתי נבצע התממה?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96" name="Google Shape;9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313564" y="281784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5"/>
          <p:cNvSpPr txBox="1"/>
          <p:nvPr/>
        </p:nvSpPr>
        <p:spPr>
          <a:xfrm>
            <a:off x="1346582" y="2808036"/>
            <a:ext cx="2886752" cy="125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attrocento Sans"/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מתי</a:t>
            </a:r>
            <a:r>
              <a:rPr b="0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endParaRPr/>
          </a:p>
          <a:p>
            <a:pPr indent="0" lvl="0" marL="0" marR="0" rtl="1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attrocento Sans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במחקר עם נתונים רגישים 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attrocento Sans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(כמו נתונים רפואיים)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attrocento Sans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 שמבצע גורם חיצוני 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pic>
        <p:nvPicPr>
          <p:cNvPr id="98" name="Google Shape;9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34227" y="1539212"/>
            <a:ext cx="1111460" cy="1046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01319" y="1695858"/>
            <a:ext cx="1191279" cy="924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5"/>
          <p:cNvSpPr txBox="1"/>
          <p:nvPr/>
        </p:nvSpPr>
        <p:spPr>
          <a:xfrm>
            <a:off x="4953582" y="2808036"/>
            <a:ext cx="2886752" cy="125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attrocento Sans"/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מדוע</a:t>
            </a:r>
            <a:endParaRPr b="0" i="0" sz="1800" u="none" cap="none" strike="noStrike">
              <a:solidFill>
                <a:srgbClr val="232752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  <a:p>
            <a:pPr indent="0" lvl="0" marL="0" marR="0" rtl="1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attrocento Sans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כשחשוב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attrocento Sans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 לשמור על סודיות הפרט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attrocento Sans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במחקר הנתונים</a:t>
            </a:r>
            <a:endParaRPr b="0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06" name="Google Shape;106;p4"/>
          <p:cNvSpPr txBox="1"/>
          <p:nvPr/>
        </p:nvSpPr>
        <p:spPr>
          <a:xfrm>
            <a:off x="3200401" y="508132"/>
            <a:ext cx="5513564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אלו נתונים נסיר לצורך התממה?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07" name="Google Shape;10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3154235" y="279536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 txBox="1"/>
          <p:nvPr/>
        </p:nvSpPr>
        <p:spPr>
          <a:xfrm>
            <a:off x="1685033" y="1502282"/>
            <a:ext cx="6028200" cy="7570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Gisha"/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כדי לבצע התממה, אילו משתנים תסירו </a:t>
            </a:r>
            <a:endParaRPr/>
          </a:p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Gisha"/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משמות העמודות בטבלה הבאה?</a:t>
            </a:r>
            <a:endParaRPr b="0" i="0" sz="18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graphicFrame>
        <p:nvGraphicFramePr>
          <p:cNvPr id="109" name="Google Shape;109;p4"/>
          <p:cNvGraphicFramePr/>
          <p:nvPr/>
        </p:nvGraphicFramePr>
        <p:xfrm>
          <a:off x="391720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{55F462FD-E51B-4ECD-AC60-6D6909240F97}</a:tableStyleId>
              </a:tblPr>
              <a:tblGrid>
                <a:gridCol w="828000"/>
                <a:gridCol w="660400"/>
                <a:gridCol w="465675"/>
                <a:gridCol w="884575"/>
                <a:gridCol w="753525"/>
                <a:gridCol w="1075275"/>
                <a:gridCol w="829725"/>
                <a:gridCol w="1058325"/>
                <a:gridCol w="618075"/>
                <a:gridCol w="1188000"/>
              </a:tblGrid>
              <a:tr h="4474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שם פרטי + שם משפחה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כתובת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גיל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מספר ביקורי הרופא בשנה האחרונה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תעודת זהות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מספר המרשמים שהופקו לתלמיד בשנה האחרונה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מספר ימי המחלה בשנה האחרונה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האם התלמיד עבר ניתוח בשנה האחרונה?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מספר טלפון 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מספר הרופאים שהתלמיד ביקר אצלם בשנה האחרונה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15" name="Google Shape;115;p17"/>
          <p:cNvSpPr txBox="1"/>
          <p:nvPr/>
        </p:nvSpPr>
        <p:spPr>
          <a:xfrm>
            <a:off x="3200401" y="508132"/>
            <a:ext cx="5513564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אלו נתונים נסיר לצורך התממה?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16" name="Google Shape;11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3154235" y="279536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7"/>
          <p:cNvSpPr txBox="1"/>
          <p:nvPr/>
        </p:nvSpPr>
        <p:spPr>
          <a:xfrm>
            <a:off x="1685033" y="1502282"/>
            <a:ext cx="6028200" cy="7570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Gisha"/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המטרה היא שלא נצליח להסיק משורת הנתונים </a:t>
            </a:r>
            <a:br>
              <a:rPr b="0" i="0" lang="iw-IL" sz="18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</a:br>
            <a:r>
              <a:rPr b="0" i="0" lang="iw-IL" sz="18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מיהו הפרט הספציפי שאלו הנתונים האישיים שלו</a:t>
            </a:r>
            <a:endParaRPr b="0" i="0" sz="18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graphicFrame>
        <p:nvGraphicFramePr>
          <p:cNvPr id="118" name="Google Shape;118;p17"/>
          <p:cNvGraphicFramePr/>
          <p:nvPr/>
        </p:nvGraphicFramePr>
        <p:xfrm>
          <a:off x="391720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{55F462FD-E51B-4ECD-AC60-6D6909240F97}</a:tableStyleId>
              </a:tblPr>
              <a:tblGrid>
                <a:gridCol w="828000"/>
                <a:gridCol w="660400"/>
                <a:gridCol w="465675"/>
                <a:gridCol w="884575"/>
                <a:gridCol w="753525"/>
                <a:gridCol w="1075275"/>
                <a:gridCol w="829725"/>
                <a:gridCol w="1058325"/>
                <a:gridCol w="618075"/>
                <a:gridCol w="1188000"/>
              </a:tblGrid>
              <a:tr h="4474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שם פרטי + שם משפחה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EC2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כתובת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EC2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גיל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EC2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מספר ביקורי הרופא בשנה האחרונה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תעודת זהות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EC2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מספר המרשמים שהופקו לתלמיד בשנה האחרונה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מספר ימי המחלה בשנה האחרונה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האם התלמיד עבר ניתוח בשנה האחרונה?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מספר טלפון 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EC2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232752"/>
                          </a:solidFill>
                          <a:latin typeface="Assistant SemiBold"/>
                          <a:ea typeface="Assistant SemiBold"/>
                          <a:cs typeface="Assistant SemiBold"/>
                          <a:sym typeface="Assistant SemiBold"/>
                        </a:rPr>
                        <a:t>מספר הרופאים שהתלמיד ביקר אצלם בשנה האחרונה</a:t>
                      </a:r>
                      <a:endParaRPr sz="1400" u="none" cap="none" strike="noStrike">
                        <a:solidFill>
                          <a:srgbClr val="232752"/>
                        </a:solidFill>
                        <a:latin typeface="Assistant SemiBold"/>
                        <a:ea typeface="Assistant SemiBold"/>
                        <a:cs typeface="Assistant SemiBold"/>
                        <a:sym typeface="Assistan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24" name="Google Shape;124;p3"/>
          <p:cNvSpPr txBox="1"/>
          <p:nvPr/>
        </p:nvSpPr>
        <p:spPr>
          <a:xfrm>
            <a:off x="4049486" y="514456"/>
            <a:ext cx="4668090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סכנות במאגר שאינו מותמם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25" name="Google Shape;12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132484" y="314138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3"/>
          <p:cNvSpPr txBox="1"/>
          <p:nvPr/>
        </p:nvSpPr>
        <p:spPr>
          <a:xfrm>
            <a:off x="1473201" y="3233980"/>
            <a:ext cx="6039170" cy="7570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דונו בכיתה בסכנות אפשריות בחקירת נתונים </a:t>
            </a:r>
            <a:endParaRPr/>
          </a:p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של מאגר שאינו מותמם וכולל את הנתונים של תלמידי בית הספר.</a:t>
            </a:r>
            <a:endParaRPr/>
          </a:p>
        </p:txBody>
      </p:sp>
      <p:pic>
        <p:nvPicPr>
          <p:cNvPr id="127" name="Google Shape;12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35187" y="1853991"/>
            <a:ext cx="1115198" cy="1117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33" name="Google Shape;133;p18"/>
          <p:cNvSpPr txBox="1"/>
          <p:nvPr/>
        </p:nvSpPr>
        <p:spPr>
          <a:xfrm>
            <a:off x="4049486" y="514456"/>
            <a:ext cx="4668090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סכנות במאגר שאינו מותמם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34" name="Google Shape;13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132484" y="314138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8"/>
          <p:cNvSpPr txBox="1"/>
          <p:nvPr/>
        </p:nvSpPr>
        <p:spPr>
          <a:xfrm>
            <a:off x="1473201" y="1411359"/>
            <a:ext cx="6039170" cy="7570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דונו בכיתה בסכנות אפשריות בחקירת נתונים </a:t>
            </a:r>
            <a:endParaRPr/>
          </a:p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של מאגר שאינו מותמם וכולל את הנתונים של תלמידי בית הספר.</a:t>
            </a:r>
            <a:endParaRPr/>
          </a:p>
        </p:txBody>
      </p:sp>
      <p:pic>
        <p:nvPicPr>
          <p:cNvPr descr="Image" id="136" name="Google Shape;136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82612" y="2522490"/>
            <a:ext cx="288211" cy="307291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8"/>
          <p:cNvSpPr txBox="1"/>
          <p:nvPr/>
        </p:nvSpPr>
        <p:spPr>
          <a:xfrm>
            <a:off x="3753794" y="2482256"/>
            <a:ext cx="1771971" cy="387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אי הגנה על פרטיות.</a:t>
            </a:r>
            <a:endParaRPr/>
          </a:p>
        </p:txBody>
      </p:sp>
      <p:pic>
        <p:nvPicPr>
          <p:cNvPr descr="Image" id="138" name="Google Shape;138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82612" y="3127857"/>
            <a:ext cx="288211" cy="307291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8"/>
          <p:cNvSpPr txBox="1"/>
          <p:nvPr/>
        </p:nvSpPr>
        <p:spPr>
          <a:xfrm>
            <a:off x="2709334" y="3087623"/>
            <a:ext cx="2816432" cy="387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התקפות סייבר מצד גורמים עוינים.</a:t>
            </a:r>
            <a:endParaRPr/>
          </a:p>
        </p:txBody>
      </p:sp>
      <p:pic>
        <p:nvPicPr>
          <p:cNvPr descr="Image" id="140" name="Google Shape;140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82612" y="3733223"/>
            <a:ext cx="288211" cy="307291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8"/>
          <p:cNvSpPr txBox="1"/>
          <p:nvPr/>
        </p:nvSpPr>
        <p:spPr>
          <a:xfrm>
            <a:off x="2709334" y="3692989"/>
            <a:ext cx="2816432" cy="387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הטיה בהפקת התובנות מהמחקר.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ערכת נושא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ערכת נושא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Shiran Waldman</dc:creator>
</cp:coreProperties>
</file>