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Assistant SemiBold"/>
      <p:regular r:id="rId11"/>
      <p:bold r:id="rId12"/>
    </p:embeddedFont>
    <p:embeddedFont>
      <p:font typeface="Assistant"/>
      <p:regular r:id="rId13"/>
      <p:bold r:id="rId14"/>
    </p:embeddedFont>
    <p:embeddedFont>
      <p:font typeface="Assistant ExtraBold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iNPnPV78sp1J0Ov3DAMmrwSGmt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ssistantSemiBold-regular.fntdata"/><Relationship Id="rId10" Type="http://schemas.openxmlformats.org/officeDocument/2006/relationships/slide" Target="slides/slide6.xml"/><Relationship Id="rId13" Type="http://schemas.openxmlformats.org/officeDocument/2006/relationships/font" Target="fonts/Assistant-regular.fntdata"/><Relationship Id="rId12" Type="http://schemas.openxmlformats.org/officeDocument/2006/relationships/font" Target="fonts/AssistantSemiBold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AssistantExtraBold-bold.fntdata"/><Relationship Id="rId14" Type="http://schemas.openxmlformats.org/officeDocument/2006/relationships/font" Target="fonts/Assistant-bold.fntdata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286506e299f_0_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" name="Google Shape;51;g286506e299f_0_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86506e299f_0_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7" name="Google Shape;67;g286506e299f_0_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86506e299f_0_4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g286506e299f_0_4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5" name="Google Shape;105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w-IL"/>
              <a:t>את הפירוט על השקופית עבור המציג, יש להוסיף בהערות</a:t>
            </a:r>
            <a:endParaRPr/>
          </a:p>
          <a:p>
            <a: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7;p1" id="10" name="Google Shape;10;p16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6"/>
          <p:cNvSpPr/>
          <p:nvPr/>
        </p:nvSpPr>
        <p:spPr>
          <a:xfrm>
            <a:off x="-1" y="5051375"/>
            <a:ext cx="9144002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6"/>
          <p:cNvSpPr/>
          <p:nvPr/>
        </p:nvSpPr>
        <p:spPr>
          <a:xfrm>
            <a:off x="-2700" y="2696"/>
            <a:ext cx="3561603" cy="199503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135;p15" id="13" name="Google Shape;1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6"/>
          <p:cNvSpPr txBox="1"/>
          <p:nvPr/>
        </p:nvSpPr>
        <p:spPr>
          <a:xfrm>
            <a:off x="6173972" y="56674"/>
            <a:ext cx="2843084" cy="3846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45720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300"/>
              <a:buFont typeface="Assistant ExtraBold"/>
              <a:buNone/>
            </a:pPr>
            <a:r>
              <a:rPr b="0" i="0" lang="iw-IL" sz="13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פונקציות לוגיות – פונקציות תנאי</a:t>
            </a:r>
            <a:endParaRPr b="0" i="0" sz="1200" u="none" cap="none" strike="noStrike">
              <a:solidFill>
                <a:srgbClr val="2327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" name="Google Shape;16;p16"/>
          <p:cNvCxnSpPr/>
          <p:nvPr/>
        </p:nvCxnSpPr>
        <p:spPr>
          <a:xfrm>
            <a:off x="6790660" y="445209"/>
            <a:ext cx="2157965" cy="0"/>
          </a:xfrm>
          <a:prstGeom prst="straightConnector1">
            <a:avLst/>
          </a:prstGeom>
          <a:noFill/>
          <a:ln cap="flat" cmpd="sng" w="952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/>
          <p:nvPr/>
        </p:nvSpPr>
        <p:spPr>
          <a:xfrm>
            <a:off x="0" y="5051375"/>
            <a:ext cx="9144000" cy="92102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7"/>
          <p:cNvSpPr/>
          <p:nvPr/>
        </p:nvSpPr>
        <p:spPr>
          <a:xfrm>
            <a:off x="-2699" y="2696"/>
            <a:ext cx="3561602" cy="199504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ssistant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7"/>
          <p:cNvSpPr txBox="1"/>
          <p:nvPr/>
        </p:nvSpPr>
        <p:spPr>
          <a:xfrm>
            <a:off x="212107" y="4553064"/>
            <a:ext cx="306305" cy="3352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</a:pPr>
            <a:fld id="{00000000-1234-1234-1234-123412341234}" type="slidenum">
              <a:rPr b="0" i="0" lang="iw-IL" sz="9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‹#›</a:t>
            </a:fld>
            <a:endParaRPr b="0" i="0" sz="900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7;p1" id="21" name="Google Shape;21;p17"/>
          <p:cNvPicPr preferRelativeResize="0"/>
          <p:nvPr/>
        </p:nvPicPr>
        <p:blipFill rotWithShape="1">
          <a:blip r:embed="rId2">
            <a:alphaModFix/>
          </a:blip>
          <a:srcRect b="25722" l="4362" r="4569" t="19277"/>
          <a:stretch/>
        </p:blipFill>
        <p:spPr>
          <a:xfrm>
            <a:off x="8062575" y="4413899"/>
            <a:ext cx="875052" cy="5284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135;p15" id="22" name="Google Shape;2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51193">
            <a:off x="255009" y="4496940"/>
            <a:ext cx="511994" cy="306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628650" y="273843"/>
            <a:ext cx="7886700" cy="99417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normAutofit/>
          </a:bodyPr>
          <a:lstStyle>
            <a:lvl1pPr lv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628650" y="1369218"/>
            <a:ext cx="7886700" cy="326350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normAutofit/>
          </a:bodyPr>
          <a:lstStyle>
            <a:lvl1pPr indent="-355600" lvl="0" marL="4572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2" type="sldNum"/>
          </p:nvPr>
        </p:nvSpPr>
        <p:spPr>
          <a:xfrm>
            <a:off x="628650" y="4812657"/>
            <a:ext cx="197143" cy="183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34275" spcFirstLastPara="1" rIns="34275" wrap="square" tIns="34275">
            <a:sp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5" Type="http://schemas.openxmlformats.org/officeDocument/2006/relationships/image" Target="../media/image2.png"/><Relationship Id="rId6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17.png"/><Relationship Id="rId5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16.png"/><Relationship Id="rId5" Type="http://schemas.openxmlformats.org/officeDocument/2006/relationships/image" Target="../media/image14.png"/><Relationship Id="rId6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Relationship Id="rId4" Type="http://schemas.openxmlformats.org/officeDocument/2006/relationships/image" Target="../media/image6.png"/><Relationship Id="rId5" Type="http://schemas.openxmlformats.org/officeDocument/2006/relationships/image" Target="../media/image18.png"/><Relationship Id="rId6" Type="http://schemas.openxmlformats.org/officeDocument/2006/relationships/image" Target="../media/image2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9.png"/><Relationship Id="rId4" Type="http://schemas.openxmlformats.org/officeDocument/2006/relationships/image" Target="../media/image6.png"/><Relationship Id="rId5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55;p13" id="27" name="Google Shape;27;p1"/>
          <p:cNvPicPr preferRelativeResize="0"/>
          <p:nvPr/>
        </p:nvPicPr>
        <p:blipFill rotWithShape="1">
          <a:blip r:embed="rId3">
            <a:alphaModFix/>
          </a:blip>
          <a:srcRect b="25722" l="4362" r="4571" t="19277"/>
          <a:stretch/>
        </p:blipFill>
        <p:spPr>
          <a:xfrm>
            <a:off x="6779769" y="477672"/>
            <a:ext cx="1666303" cy="10063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0;p13"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8">
            <a:off x="5649963" y="1530371"/>
            <a:ext cx="302879" cy="668401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 txBox="1"/>
          <p:nvPr/>
        </p:nvSpPr>
        <p:spPr>
          <a:xfrm>
            <a:off x="4842933" y="2053027"/>
            <a:ext cx="36030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3600"/>
              <a:buFont typeface="Assistant ExtraBold"/>
              <a:buNone/>
            </a:pPr>
            <a:r>
              <a:rPr lang="iw-IL" sz="3600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TABLEAU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Assistant ExtraBold"/>
              <a:buNone/>
            </a:pPr>
            <a:r>
              <a:rPr lang="iw-IL" sz="3600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שימוש בפילטרים</a:t>
            </a:r>
            <a:endParaRPr b="0" i="0" sz="14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"/>
          <p:cNvSpPr/>
          <p:nvPr/>
        </p:nvSpPr>
        <p:spPr>
          <a:xfrm>
            <a:off x="34755" y="4400441"/>
            <a:ext cx="8937972" cy="62193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62;p13" id="31" name="Google Shape;3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133876">
            <a:off x="7680410" y="3831199"/>
            <a:ext cx="837786" cy="50077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1"/>
          <p:cNvSpPr txBox="1"/>
          <p:nvPr/>
        </p:nvSpPr>
        <p:spPr>
          <a:xfrm>
            <a:off x="3217334" y="4470280"/>
            <a:ext cx="5284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54166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ssistant SemiBold"/>
              <a:buNone/>
            </a:pPr>
            <a:r>
              <a:rPr lang="iw-IL" sz="1800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ליאור לריאה</a:t>
            </a:r>
            <a:endParaRPr b="0" i="0" sz="1800" u="none" cap="none" strike="noStrike">
              <a:solidFill>
                <a:srgbClr val="00B0F0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33" name="Google Shape;33;p1"/>
          <p:cNvSpPr/>
          <p:nvPr/>
        </p:nvSpPr>
        <p:spPr>
          <a:xfrm>
            <a:off x="6248400" y="62345"/>
            <a:ext cx="2833255" cy="41532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34275" spcFirstLastPara="1" rIns="34275" wrap="square" tIns="34275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4477" y="884183"/>
            <a:ext cx="4241330" cy="3466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8"/>
          <p:cNvSpPr txBox="1"/>
          <p:nvPr/>
        </p:nvSpPr>
        <p:spPr>
          <a:xfrm>
            <a:off x="5952564" y="508132"/>
            <a:ext cx="2761399" cy="707184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b="0" i="0" lang="iw-IL" sz="28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נלמד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40" name="Google Shape;40;p18"/>
          <p:cNvSpPr txBox="1"/>
          <p:nvPr/>
        </p:nvSpPr>
        <p:spPr>
          <a:xfrm>
            <a:off x="3970638" y="1229690"/>
            <a:ext cx="4743326" cy="3730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פירוט הנושאים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1" name="Google Shape;4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1777393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2" name="Google Shape;4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141365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8"/>
          <p:cNvSpPr txBox="1"/>
          <p:nvPr/>
        </p:nvSpPr>
        <p:spPr>
          <a:xfrm>
            <a:off x="4090050" y="2799725"/>
            <a:ext cx="3500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שימוש בפילטרים לסינון ברמת הדאטה סורס 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Image" id="44" name="Google Shape;4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505337"/>
            <a:ext cx="201121" cy="19950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" id="45" name="Google Shape;4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2549" y="2869309"/>
            <a:ext cx="201121" cy="199503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8"/>
          <p:cNvSpPr txBox="1"/>
          <p:nvPr/>
        </p:nvSpPr>
        <p:spPr>
          <a:xfrm>
            <a:off x="3531200" y="1707800"/>
            <a:ext cx="4059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סינון לפי שדה קטגוריאלי (בָּדִיד) בחוברת העבודה</a:t>
            </a: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47" name="Google Shape;47;p18"/>
          <p:cNvSpPr txBox="1"/>
          <p:nvPr/>
        </p:nvSpPr>
        <p:spPr>
          <a:xfrm>
            <a:off x="4090050" y="2071775"/>
            <a:ext cx="35001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סינון לפי שדה תאריך בחוברת העבודה 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48" name="Google Shape;48;p18"/>
          <p:cNvSpPr txBox="1"/>
          <p:nvPr/>
        </p:nvSpPr>
        <p:spPr>
          <a:xfrm>
            <a:off x="3531200" y="2435750"/>
            <a:ext cx="4059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"/>
              <a:buNone/>
            </a:pPr>
            <a:r>
              <a:rPr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סינון לפי שדה רציף / מספרי בחוברת העבודה </a:t>
            </a:r>
            <a:endParaRPr b="0" i="0" sz="16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53" name="Google Shape;53;g286506e299f_0_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7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g286506e299f_0_3"/>
          <p:cNvSpPr txBox="1"/>
          <p:nvPr/>
        </p:nvSpPr>
        <p:spPr>
          <a:xfrm>
            <a:off x="248356" y="23457"/>
            <a:ext cx="8465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lang="iw-IL" sz="2800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סינון לפי שדה קטגוריאלי (בָּדִיד) בחוברת העבודה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55" name="Google Shape;55;g286506e299f_0_3"/>
          <p:cNvSpPr txBox="1"/>
          <p:nvPr/>
        </p:nvSpPr>
        <p:spPr>
          <a:xfrm>
            <a:off x="430275" y="856875"/>
            <a:ext cx="8368200" cy="135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127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ניתן להגדיר פילטרים ע"י </a:t>
            </a:r>
            <a:r>
              <a:rPr lang="iw-IL" sz="1600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גר</a:t>
            </a:r>
            <a:r>
              <a:rPr lang="iw-IL" sz="1600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ירת שדות מתוך רשימת השדות בצד שמאל והכנסתם ל"מדף הפילטרים"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(Filters Shelf). פילטר כזה חל אך ורק </a:t>
            </a:r>
            <a:r>
              <a:rPr lang="iw-IL" sz="1600" u="sng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על הגליון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עליו אנחנו עובדים.</a:t>
            </a:r>
            <a:endParaRPr sz="1600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  <a:p>
            <a:pPr indent="0" lvl="0" marL="0" marR="12700" rtl="1" algn="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לדוגמה, אם נרצה לסנן רק את ההזמנות שנוצרו בעיר Aberdeen, נגרור את השדה </a:t>
            </a:r>
            <a:r>
              <a:rPr lang="iw-IL" sz="1600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CITY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ונכניס אותו למדף הפילטרים. בחלון בחירת הערכים, נסמן ב-✓ את העיר הרצויה ונלחץ OK.</a:t>
            </a:r>
            <a:endParaRPr sz="1600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id="56" name="Google Shape;56;g286506e299f_0_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97725" y="2639537"/>
            <a:ext cx="2347150" cy="2241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7" name="Google Shape;57;g286506e299f_0_3"/>
          <p:cNvSpPr/>
          <p:nvPr/>
        </p:nvSpPr>
        <p:spPr>
          <a:xfrm>
            <a:off x="2453025" y="3900688"/>
            <a:ext cx="474900" cy="123600"/>
          </a:xfrm>
          <a:prstGeom prst="roundRect">
            <a:avLst>
              <a:gd fmla="val 16667" name="adj"/>
            </a:avLst>
          </a:prstGeom>
          <a:solidFill>
            <a:srgbClr val="00B0F0">
              <a:alpha val="12030"/>
            </a:srgbClr>
          </a:solidFill>
          <a:ln cap="flat" cmpd="sng" w="9525">
            <a:solidFill>
              <a:srgbClr val="00B0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58" name="Google Shape;58;g286506e299f_0_3"/>
          <p:cNvSpPr/>
          <p:nvPr/>
        </p:nvSpPr>
        <p:spPr>
          <a:xfrm>
            <a:off x="2992100" y="3781988"/>
            <a:ext cx="731975" cy="255725"/>
          </a:xfrm>
          <a:custGeom>
            <a:rect b="b" l="l" r="r" t="t"/>
            <a:pathLst>
              <a:path extrusionOk="0" h="10229" w="29279">
                <a:moveTo>
                  <a:pt x="0" y="8704"/>
                </a:moveTo>
                <a:cubicBezTo>
                  <a:pt x="5820" y="9868"/>
                  <a:pt x="12497" y="11358"/>
                  <a:pt x="17805" y="8704"/>
                </a:cubicBezTo>
                <a:cubicBezTo>
                  <a:pt x="22099" y="6557"/>
                  <a:pt x="24984" y="2145"/>
                  <a:pt x="29279" y="0"/>
                </a:cubicBezTo>
              </a:path>
            </a:pathLst>
          </a:custGeom>
          <a:noFill/>
          <a:ln cap="flat" cmpd="sng" w="9525">
            <a:solidFill>
              <a:srgbClr val="00B0F0"/>
            </a:solidFill>
            <a:prstDash val="lgDash"/>
            <a:round/>
            <a:headEnd len="med" w="med" type="none"/>
            <a:tailEnd len="med" w="med" type="stealth"/>
          </a:ln>
        </p:spPr>
      </p:sp>
      <p:pic>
        <p:nvPicPr>
          <p:cNvPr id="59" name="Google Shape;59;g286506e299f_0_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15500" y="2628175"/>
            <a:ext cx="1816860" cy="226402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0" name="Google Shape;60;g286506e299f_0_3"/>
          <p:cNvSpPr/>
          <p:nvPr/>
        </p:nvSpPr>
        <p:spPr>
          <a:xfrm>
            <a:off x="5573750" y="3153888"/>
            <a:ext cx="474900" cy="123600"/>
          </a:xfrm>
          <a:prstGeom prst="roundRect">
            <a:avLst>
              <a:gd fmla="val 16667" name="adj"/>
            </a:avLst>
          </a:prstGeom>
          <a:solidFill>
            <a:srgbClr val="00B0F0">
              <a:alpha val="12030"/>
            </a:srgbClr>
          </a:solidFill>
          <a:ln cap="flat" cmpd="sng" w="9525">
            <a:solidFill>
              <a:srgbClr val="00B0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61" name="Google Shape;61;g286506e299f_0_3"/>
          <p:cNvSpPr/>
          <p:nvPr/>
        </p:nvSpPr>
        <p:spPr>
          <a:xfrm>
            <a:off x="2166200" y="3626688"/>
            <a:ext cx="267000" cy="267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g286506e299f_0_3"/>
          <p:cNvSpPr txBox="1"/>
          <p:nvPr/>
        </p:nvSpPr>
        <p:spPr>
          <a:xfrm>
            <a:off x="2205650" y="3663725"/>
            <a:ext cx="188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200">
                <a:solidFill>
                  <a:schemeClr val="lt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1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g286506e299f_0_3"/>
          <p:cNvSpPr/>
          <p:nvPr/>
        </p:nvSpPr>
        <p:spPr>
          <a:xfrm>
            <a:off x="5306750" y="3626688"/>
            <a:ext cx="267000" cy="267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g286506e299f_0_3"/>
          <p:cNvSpPr txBox="1"/>
          <p:nvPr/>
        </p:nvSpPr>
        <p:spPr>
          <a:xfrm>
            <a:off x="5346200" y="3663725"/>
            <a:ext cx="188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200">
                <a:solidFill>
                  <a:schemeClr val="lt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2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oogle Shape;60;p13" id="69" name="Google Shape;69;g286506e299f_0_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7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g286506e299f_0_25"/>
          <p:cNvSpPr txBox="1"/>
          <p:nvPr/>
        </p:nvSpPr>
        <p:spPr>
          <a:xfrm>
            <a:off x="248356" y="23457"/>
            <a:ext cx="8465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lang="iw-IL" sz="2800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סינון לפי שדה תאריך בחוברת העבודה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71" name="Google Shape;71;g286506e299f_0_25"/>
          <p:cNvSpPr txBox="1"/>
          <p:nvPr/>
        </p:nvSpPr>
        <p:spPr>
          <a:xfrm>
            <a:off x="430275" y="856875"/>
            <a:ext cx="8204100" cy="16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127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פילטר מסוג תאריך מאפשר לנו מגוון רחב של אפשרויות: </a:t>
            </a:r>
            <a:b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</a:br>
            <a:r>
              <a:rPr b="1"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תאריך יחסי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(Relative Date), למשל ארבעת הימים האחרונים (ביחס לתאריך הנוכחי של היום), </a:t>
            </a:r>
            <a:b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</a:br>
            <a:r>
              <a:rPr b="1"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טווח תאריכים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(Range of Dates) או לפי </a:t>
            </a:r>
            <a:r>
              <a:rPr b="1"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רכיב כלשהו של התאריך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(שנה, חודש וכדומה). </a:t>
            </a:r>
            <a:endParaRPr sz="1600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  <a:p>
            <a:pPr indent="0" lvl="0" marL="0" marR="12700" rtl="1" algn="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לדוגמה, אם נרצה לסנן רק את ההזמנות שנוצרו החל מתאריך 23-05-2017, נגרור את השדה </a:t>
            </a:r>
            <a:r>
              <a:rPr lang="iw-IL" sz="1600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ORDER DATE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ונכניס אותו למדף הפילטרים. נבחר באפשרות של </a:t>
            </a:r>
            <a:r>
              <a:rPr lang="iw-IL" sz="1600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RANGE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ונגדיר את התאריך הרצוי. </a:t>
            </a:r>
            <a:endParaRPr sz="1600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id="72" name="Google Shape;72;g286506e299f_0_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16600" y="2697050"/>
            <a:ext cx="1641690" cy="2264400"/>
          </a:xfrm>
          <a:prstGeom prst="rect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3" name="Google Shape;73;g286506e299f_0_25"/>
          <p:cNvSpPr/>
          <p:nvPr/>
        </p:nvSpPr>
        <p:spPr>
          <a:xfrm>
            <a:off x="3904188" y="3097175"/>
            <a:ext cx="620100" cy="123600"/>
          </a:xfrm>
          <a:prstGeom prst="roundRect">
            <a:avLst>
              <a:gd fmla="val 16667" name="adj"/>
            </a:avLst>
          </a:prstGeom>
          <a:solidFill>
            <a:srgbClr val="00B0F0">
              <a:alpha val="12030"/>
            </a:srgbClr>
          </a:solidFill>
          <a:ln cap="flat" cmpd="sng" w="9525">
            <a:solidFill>
              <a:srgbClr val="00B0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id="74" name="Google Shape;74;g286506e299f_0_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93138" y="2893225"/>
            <a:ext cx="2409475" cy="1497900"/>
          </a:xfrm>
          <a:prstGeom prst="rect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5" name="Google Shape;75;g286506e299f_0_25"/>
          <p:cNvSpPr/>
          <p:nvPr/>
        </p:nvSpPr>
        <p:spPr>
          <a:xfrm>
            <a:off x="6307788" y="3616475"/>
            <a:ext cx="776400" cy="123600"/>
          </a:xfrm>
          <a:prstGeom prst="roundRect">
            <a:avLst>
              <a:gd fmla="val 16667" name="adj"/>
            </a:avLst>
          </a:prstGeom>
          <a:solidFill>
            <a:srgbClr val="00B0F0">
              <a:alpha val="12030"/>
            </a:srgbClr>
          </a:solidFill>
          <a:ln cap="flat" cmpd="sng" w="9525">
            <a:solidFill>
              <a:srgbClr val="00B0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id="76" name="Google Shape;76;g286506e299f_0_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8713" y="2687862"/>
            <a:ext cx="2288406" cy="1980825"/>
          </a:xfrm>
          <a:prstGeom prst="rect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7" name="Google Shape;77;g286506e299f_0_25"/>
          <p:cNvSpPr/>
          <p:nvPr/>
        </p:nvSpPr>
        <p:spPr>
          <a:xfrm>
            <a:off x="748863" y="4449675"/>
            <a:ext cx="620100" cy="123600"/>
          </a:xfrm>
          <a:prstGeom prst="roundRect">
            <a:avLst>
              <a:gd fmla="val 16667" name="adj"/>
            </a:avLst>
          </a:prstGeom>
          <a:solidFill>
            <a:srgbClr val="00B0F0">
              <a:alpha val="12030"/>
            </a:srgbClr>
          </a:solidFill>
          <a:ln cap="flat" cmpd="sng" w="9525">
            <a:solidFill>
              <a:srgbClr val="00B0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78" name="Google Shape;78;g286506e299f_0_25"/>
          <p:cNvSpPr/>
          <p:nvPr/>
        </p:nvSpPr>
        <p:spPr>
          <a:xfrm>
            <a:off x="1401713" y="3847725"/>
            <a:ext cx="642925" cy="667675"/>
          </a:xfrm>
          <a:custGeom>
            <a:rect b="b" l="l" r="r" t="t"/>
            <a:pathLst>
              <a:path extrusionOk="0" h="26707" w="25717">
                <a:moveTo>
                  <a:pt x="0" y="26707"/>
                </a:moveTo>
                <a:cubicBezTo>
                  <a:pt x="4255" y="24343"/>
                  <a:pt x="9813" y="24017"/>
                  <a:pt x="13254" y="20574"/>
                </a:cubicBezTo>
                <a:cubicBezTo>
                  <a:pt x="18922" y="14903"/>
                  <a:pt x="20052" y="5674"/>
                  <a:pt x="25717" y="0"/>
                </a:cubicBezTo>
              </a:path>
            </a:pathLst>
          </a:custGeom>
          <a:noFill/>
          <a:ln cap="flat" cmpd="sng" w="9525">
            <a:solidFill>
              <a:srgbClr val="00B0F0"/>
            </a:solidFill>
            <a:prstDash val="lgDash"/>
            <a:round/>
            <a:headEnd len="med" w="med" type="none"/>
            <a:tailEnd len="med" w="med" type="stealth"/>
          </a:ln>
        </p:spPr>
      </p:sp>
      <p:sp>
        <p:nvSpPr>
          <p:cNvPr id="79" name="Google Shape;79;g286506e299f_0_25"/>
          <p:cNvSpPr/>
          <p:nvPr/>
        </p:nvSpPr>
        <p:spPr>
          <a:xfrm>
            <a:off x="462038" y="3626688"/>
            <a:ext cx="267000" cy="267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g286506e299f_0_25"/>
          <p:cNvSpPr txBox="1"/>
          <p:nvPr/>
        </p:nvSpPr>
        <p:spPr>
          <a:xfrm>
            <a:off x="501488" y="3663725"/>
            <a:ext cx="188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200">
                <a:solidFill>
                  <a:schemeClr val="lt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1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g286506e299f_0_25"/>
          <p:cNvSpPr/>
          <p:nvPr/>
        </p:nvSpPr>
        <p:spPr>
          <a:xfrm>
            <a:off x="3597588" y="3626688"/>
            <a:ext cx="267000" cy="267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g286506e299f_0_25"/>
          <p:cNvSpPr txBox="1"/>
          <p:nvPr/>
        </p:nvSpPr>
        <p:spPr>
          <a:xfrm>
            <a:off x="3637038" y="3663725"/>
            <a:ext cx="188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200">
                <a:solidFill>
                  <a:schemeClr val="lt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2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g286506e299f_0_25"/>
          <p:cNvSpPr/>
          <p:nvPr/>
        </p:nvSpPr>
        <p:spPr>
          <a:xfrm>
            <a:off x="5976463" y="3626688"/>
            <a:ext cx="267000" cy="267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g286506e299f_0_25"/>
          <p:cNvSpPr txBox="1"/>
          <p:nvPr/>
        </p:nvSpPr>
        <p:spPr>
          <a:xfrm>
            <a:off x="6015913" y="3663725"/>
            <a:ext cx="188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200">
                <a:solidFill>
                  <a:schemeClr val="lt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3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g286506e299f_0_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8019" y="2241050"/>
            <a:ext cx="1553381" cy="27648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Google Shape;60;p13" id="90" name="Google Shape;90;g286506e299f_0_4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7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g286506e299f_0_47"/>
          <p:cNvSpPr txBox="1"/>
          <p:nvPr/>
        </p:nvSpPr>
        <p:spPr>
          <a:xfrm>
            <a:off x="248356" y="23457"/>
            <a:ext cx="8465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lang="iw-IL" sz="2800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סינון לפי שדה רציף / מספרי בחוברת העבודה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92" name="Google Shape;92;g286506e299f_0_47"/>
          <p:cNvSpPr txBox="1"/>
          <p:nvPr/>
        </p:nvSpPr>
        <p:spPr>
          <a:xfrm>
            <a:off x="430275" y="856875"/>
            <a:ext cx="8204100" cy="16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1270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סוג הפילטר האחרון הוא עבור </a:t>
            </a:r>
            <a:r>
              <a:rPr lang="iw-IL" sz="1600" u="sng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שדות רציפים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המכילים ערכיים מספריים (שניתן לבצע עליהם אגרגציות כמו סכימה, ממוצע וכדומה).</a:t>
            </a:r>
            <a:endParaRPr sz="1600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  <a:p>
            <a:pPr indent="0" lvl="0" marL="0" marR="12700" rtl="1" algn="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לדוגמה, נרצה ליצור טבלה המכילה רק את קטגוריות המוצרים אשר נמכרו בסכום כולל של למעלה מ-800,000 דולר. בתחילה ניצור את הטבלה ולאחר מכן נגרור את השדה </a:t>
            </a:r>
            <a:r>
              <a:rPr lang="iw-IL" sz="1600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SALES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ונכניס אותו למדף הפילטרים. נבחר באפשרות של </a:t>
            </a:r>
            <a:r>
              <a:rPr lang="iw-IL" sz="1600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SUM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ונגדיר את הסכום הרצוי. </a:t>
            </a:r>
            <a:endParaRPr sz="1600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93" name="Google Shape;93;g286506e299f_0_47"/>
          <p:cNvSpPr/>
          <p:nvPr/>
        </p:nvSpPr>
        <p:spPr>
          <a:xfrm>
            <a:off x="1159338" y="4857850"/>
            <a:ext cx="620100" cy="123600"/>
          </a:xfrm>
          <a:prstGeom prst="roundRect">
            <a:avLst>
              <a:gd fmla="val 16667" name="adj"/>
            </a:avLst>
          </a:prstGeom>
          <a:solidFill>
            <a:srgbClr val="00B0F0">
              <a:alpha val="12030"/>
            </a:srgbClr>
          </a:solidFill>
          <a:ln cap="flat" cmpd="sng" w="9525">
            <a:solidFill>
              <a:srgbClr val="00B0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94" name="Google Shape;94;g286506e299f_0_47"/>
          <p:cNvSpPr/>
          <p:nvPr/>
        </p:nvSpPr>
        <p:spPr>
          <a:xfrm>
            <a:off x="1743838" y="2982250"/>
            <a:ext cx="301700" cy="1869450"/>
          </a:xfrm>
          <a:custGeom>
            <a:rect b="b" l="l" r="r" t="t"/>
            <a:pathLst>
              <a:path extrusionOk="0" h="74778" w="12068">
                <a:moveTo>
                  <a:pt x="12068" y="0"/>
                </a:moveTo>
                <a:cubicBezTo>
                  <a:pt x="-5791" y="17848"/>
                  <a:pt x="11303" y="52201"/>
                  <a:pt x="0" y="74778"/>
                </a:cubicBezTo>
              </a:path>
            </a:pathLst>
          </a:custGeom>
          <a:noFill/>
          <a:ln cap="flat" cmpd="sng" w="9525">
            <a:solidFill>
              <a:srgbClr val="00B0F0"/>
            </a:solidFill>
            <a:prstDash val="lgDash"/>
            <a:round/>
            <a:headEnd len="med" w="med" type="stealth"/>
            <a:tailEnd len="med" w="med" type="none"/>
          </a:ln>
        </p:spPr>
      </p:sp>
      <p:pic>
        <p:nvPicPr>
          <p:cNvPr id="95" name="Google Shape;95;g286506e299f_0_4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93525" y="2491250"/>
            <a:ext cx="1920966" cy="2264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6" name="Google Shape;96;g286506e299f_0_4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280521" y="2803100"/>
            <a:ext cx="2353852" cy="1640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7" name="Google Shape;97;g286506e299f_0_47"/>
          <p:cNvSpPr/>
          <p:nvPr/>
        </p:nvSpPr>
        <p:spPr>
          <a:xfrm>
            <a:off x="892338" y="3626688"/>
            <a:ext cx="267000" cy="267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g286506e299f_0_47"/>
          <p:cNvSpPr txBox="1"/>
          <p:nvPr/>
        </p:nvSpPr>
        <p:spPr>
          <a:xfrm>
            <a:off x="931788" y="3663725"/>
            <a:ext cx="188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200">
                <a:solidFill>
                  <a:schemeClr val="lt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1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286506e299f_0_47"/>
          <p:cNvSpPr/>
          <p:nvPr/>
        </p:nvSpPr>
        <p:spPr>
          <a:xfrm>
            <a:off x="3469038" y="3626688"/>
            <a:ext cx="267000" cy="267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86506e299f_0_47"/>
          <p:cNvSpPr txBox="1"/>
          <p:nvPr/>
        </p:nvSpPr>
        <p:spPr>
          <a:xfrm>
            <a:off x="3508488" y="3663725"/>
            <a:ext cx="188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200">
                <a:solidFill>
                  <a:schemeClr val="lt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2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286506e299f_0_47"/>
          <p:cNvSpPr/>
          <p:nvPr/>
        </p:nvSpPr>
        <p:spPr>
          <a:xfrm>
            <a:off x="6045738" y="3626688"/>
            <a:ext cx="267000" cy="267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86506e299f_0_47"/>
          <p:cNvSpPr txBox="1"/>
          <p:nvPr/>
        </p:nvSpPr>
        <p:spPr>
          <a:xfrm>
            <a:off x="6085188" y="3663725"/>
            <a:ext cx="1881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200">
                <a:solidFill>
                  <a:schemeClr val="lt1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3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998" y="2463224"/>
            <a:ext cx="5986900" cy="1325125"/>
          </a:xfrm>
          <a:prstGeom prst="rect">
            <a:avLst/>
          </a:prstGeom>
          <a:noFill/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Google Shape;60;p13" id="108" name="Google Shape;10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8">
            <a:off x="6109827" y="406155"/>
            <a:ext cx="234251" cy="600133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9"/>
          <p:cNvSpPr txBox="1"/>
          <p:nvPr/>
        </p:nvSpPr>
        <p:spPr>
          <a:xfrm>
            <a:off x="248356" y="23457"/>
            <a:ext cx="84657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ssistant ExtraBold"/>
              <a:buNone/>
            </a:pPr>
            <a:r>
              <a:rPr lang="iw-IL" sz="2800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שימוש בפילטרים לסינון ברמת הדאטה סורס</a:t>
            </a:r>
            <a:endParaRPr b="0" i="0" sz="2800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494576" y="896775"/>
            <a:ext cx="81399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SemiBold"/>
              <a:buNone/>
            </a:pP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באותו האופן שבו הגדרנו פילטרים עבור כל גליון, ניתן להגדיר פילטרים ברמת הדאטה סורס אשר </a:t>
            </a:r>
            <a:r>
              <a:rPr b="1"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יחולו על כל הגליונות בחוברת העבודה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. ניתן להוסיף / לשנות / להסיר אותם אך ורק דרך מסך בניית הדאטה סורס.  </a:t>
            </a:r>
            <a:endParaRPr sz="1600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SemiBold"/>
              <a:buNone/>
            </a:pPr>
            <a:r>
              <a:t/>
            </a:r>
            <a:endParaRPr sz="700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SemiBold"/>
              <a:buNone/>
            </a:pP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פילטר מסוג זה שימושי כאשר ידועה לנו מראש ה"אוכלוסיה" המסוימת מתוך הדאטה שאותה נרצה לתחקר.</a:t>
            </a:r>
            <a:b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</a:b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לדוגמה, נרצה לסנן 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החוצה,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כבר 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ברמת הדאטה סורס, 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את כל </a:t>
            </a:r>
            <a:r>
              <a:rPr b="1" lang="iw-IL" sz="1600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ההזמנות שהוחזרו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כדי להימנע מהצגת דוחות שגויים אשר כוללים נתונים מהזמנות אלו (כמו הכנסות, פריטים וכדומה).</a:t>
            </a:r>
            <a:endParaRPr sz="1600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111" name="Google Shape;111;p19"/>
          <p:cNvSpPr/>
          <p:nvPr/>
        </p:nvSpPr>
        <p:spPr>
          <a:xfrm flipH="1" rot="5400000">
            <a:off x="5766274" y="2942075"/>
            <a:ext cx="350514" cy="263898"/>
          </a:xfrm>
          <a:custGeom>
            <a:rect b="b" l="l" r="r" t="t"/>
            <a:pathLst>
              <a:path extrusionOk="0" h="21600" w="21600">
                <a:moveTo>
                  <a:pt x="13469" y="0"/>
                </a:moveTo>
                <a:cubicBezTo>
                  <a:pt x="13010" y="0"/>
                  <a:pt x="12551" y="232"/>
                  <a:pt x="12200" y="697"/>
                </a:cubicBezTo>
                <a:cubicBezTo>
                  <a:pt x="11500" y="1626"/>
                  <a:pt x="11500" y="3135"/>
                  <a:pt x="12200" y="4065"/>
                </a:cubicBezTo>
                <a:lnTo>
                  <a:pt x="15479" y="8419"/>
                </a:lnTo>
                <a:lnTo>
                  <a:pt x="1793" y="8419"/>
                </a:lnTo>
                <a:cubicBezTo>
                  <a:pt x="802" y="8419"/>
                  <a:pt x="0" y="9485"/>
                  <a:pt x="0" y="10800"/>
                </a:cubicBezTo>
                <a:cubicBezTo>
                  <a:pt x="0" y="12115"/>
                  <a:pt x="802" y="13181"/>
                  <a:pt x="1793" y="13181"/>
                </a:cubicBezTo>
                <a:lnTo>
                  <a:pt x="15479" y="13181"/>
                </a:lnTo>
                <a:lnTo>
                  <a:pt x="12200" y="17535"/>
                </a:lnTo>
                <a:cubicBezTo>
                  <a:pt x="11500" y="18465"/>
                  <a:pt x="11500" y="19974"/>
                  <a:pt x="12200" y="20903"/>
                </a:cubicBezTo>
                <a:cubicBezTo>
                  <a:pt x="12551" y="21368"/>
                  <a:pt x="13010" y="21600"/>
                  <a:pt x="13469" y="21600"/>
                </a:cubicBezTo>
                <a:cubicBezTo>
                  <a:pt x="13927" y="21600"/>
                  <a:pt x="14387" y="21368"/>
                  <a:pt x="14737" y="20903"/>
                </a:cubicBezTo>
                <a:lnTo>
                  <a:pt x="21074" y="12484"/>
                </a:lnTo>
                <a:cubicBezTo>
                  <a:pt x="21424" y="12019"/>
                  <a:pt x="21600" y="11409"/>
                  <a:pt x="21600" y="10800"/>
                </a:cubicBezTo>
                <a:cubicBezTo>
                  <a:pt x="21600" y="10191"/>
                  <a:pt x="21424" y="9581"/>
                  <a:pt x="21074" y="9116"/>
                </a:cubicBezTo>
                <a:lnTo>
                  <a:pt x="14737" y="697"/>
                </a:lnTo>
                <a:cubicBezTo>
                  <a:pt x="14387" y="232"/>
                  <a:pt x="13927" y="0"/>
                  <a:pt x="13469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baseline="-25000" i="0" sz="1200" u="none" cap="none" strike="noStrike">
              <a:solidFill>
                <a:srgbClr val="FEC22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9"/>
          <p:cNvSpPr/>
          <p:nvPr/>
        </p:nvSpPr>
        <p:spPr>
          <a:xfrm>
            <a:off x="5932600" y="2744825"/>
            <a:ext cx="205200" cy="123600"/>
          </a:xfrm>
          <a:prstGeom prst="roundRect">
            <a:avLst>
              <a:gd fmla="val 16667" name="adj"/>
            </a:avLst>
          </a:prstGeom>
          <a:solidFill>
            <a:srgbClr val="00B0F0">
              <a:alpha val="12030"/>
            </a:srgbClr>
          </a:solidFill>
          <a:ln cap="flat" cmpd="sng" w="9525">
            <a:solidFill>
              <a:srgbClr val="00B0F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id="113" name="Google Shape;113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33300" y="2555200"/>
            <a:ext cx="2557826" cy="109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9"/>
          <p:cNvSpPr txBox="1"/>
          <p:nvPr/>
        </p:nvSpPr>
        <p:spPr>
          <a:xfrm>
            <a:off x="642950" y="3877625"/>
            <a:ext cx="7991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600"/>
              <a:buFont typeface="Assistant SemiBold"/>
              <a:buNone/>
            </a:pP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לאחר לחיצה על ADD, נבחר את השדה שלפיו נרצה לבצע את הסינון. </a:t>
            </a:r>
            <a:b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</a:b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לדוגמה, נבחר את</a:t>
            </a:r>
            <a:r>
              <a:rPr lang="iw-IL" sz="1600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ORDER DATE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 ולאחר מכן </a:t>
            </a:r>
            <a:r>
              <a:rPr lang="iw-IL" sz="1600">
                <a:solidFill>
                  <a:srgbClr val="00B0F0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YEAR</a:t>
            </a:r>
            <a:r>
              <a:rPr lang="iw-IL" sz="1600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, וכך נסנן רק את ההזמנות שנוצרו בשנה מסוימת. </a:t>
            </a:r>
            <a:endParaRPr sz="1600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ערכת נושא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Shiran Waldman</dc:creator>
</cp:coreProperties>
</file>