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</p:sldIdLst>
  <p:sldSz cy="5143500" cx="9144000"/>
  <p:notesSz cx="6858000" cy="9144000"/>
  <p:embeddedFontLst>
    <p:embeddedFont>
      <p:font typeface="Assistant SemiBold"/>
      <p:regular r:id="rId17"/>
      <p:bold r:id="rId18"/>
    </p:embeddedFont>
    <p:embeddedFont>
      <p:font typeface="Assistant"/>
      <p:regular r:id="rId19"/>
      <p:bold r:id="rId20"/>
    </p:embeddedFont>
    <p:embeddedFont>
      <p:font typeface="Assistant ExtraBold"/>
      <p:bold r:id="rId21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GoogleSlidesCustomDataVersion2">
      <go:slidesCustomData xmlns:go="http://customooxmlschemas.google.com/" r:id="rId22" roundtripDataSignature="AMtx7mjVLDeIPcjnzpxy9NojBvsAEsuz2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08AB10A9-89F6-4442-97E8-7CE98D1FA5F6}">
  <a:tblStyle styleId="{08AB10A9-89F6-4442-97E8-7CE98D1FA5F6}" styleName="Table_0">
    <a:wholeTbl>
      <a:tcTxStyle b="off" i="off">
        <a:font>
          <a:latin typeface="Arial"/>
          <a:ea typeface="Arial"/>
          <a:cs typeface="Arial"/>
        </a:font>
        <a:schemeClr val="dk1"/>
      </a:tcTxStyle>
      <a:tcStyle>
        <a:tcBdr>
          <a:left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insideV>
        </a:tcBdr>
        <a:fill>
          <a:solidFill>
            <a:srgbClr val="E8EBF5"/>
          </a:solidFill>
        </a:fill>
      </a:tcStyle>
    </a:wholeTbl>
    <a:band1H>
      <a:tcTxStyle/>
      <a:tcStyle>
        <a:fill>
          <a:solidFill>
            <a:srgbClr val="CDD4EA"/>
          </a:solidFill>
        </a:fill>
      </a:tcStyle>
    </a:band1H>
    <a:band2H>
      <a:tcTxStyle/>
    </a:band2H>
    <a:band1V>
      <a:tcTxStyle/>
      <a:tcStyle>
        <a:fill>
          <a:solidFill>
            <a:srgbClr val="CDD4EA"/>
          </a:solidFill>
        </a:fill>
      </a:tcStyle>
    </a:band1V>
    <a:band2V>
      <a:tcTxStyle/>
    </a:band2V>
    <a:lastCol>
      <a:tcTxStyle b="on" i="off">
        <a:font>
          <a:latin typeface="Arial"/>
          <a:ea typeface="Arial"/>
          <a:cs typeface="Arial"/>
        </a:font>
        <a:schemeClr val="lt1"/>
      </a:tcTxStyle>
      <a:tcStyle>
        <a:fill>
          <a:solidFill>
            <a:schemeClr val="accent1"/>
          </a:solidFill>
        </a:fill>
      </a:tcStyle>
    </a:lastCol>
    <a:firstCol>
      <a:tcTxStyle b="on" i="off">
        <a:font>
          <a:latin typeface="Arial"/>
          <a:ea typeface="Arial"/>
          <a:cs typeface="Arial"/>
        </a:font>
        <a:schemeClr val="lt1"/>
      </a:tcTxStyle>
      <a:tcStyle>
        <a:fill>
          <a:solidFill>
            <a:schemeClr val="accent1"/>
          </a:solidFill>
        </a:fill>
      </a:tcStyle>
    </a:firstCol>
    <a:lastRow>
      <a:tcTxStyle b="on" i="off">
        <a:font>
          <a:latin typeface="Arial"/>
          <a:ea typeface="Arial"/>
          <a:cs typeface="Arial"/>
        </a:font>
        <a:schemeClr val="lt1"/>
      </a:tcTxStyle>
      <a:tcStyle>
        <a:tcBdr>
          <a:top>
            <a:ln cap="flat" cmpd="sng" w="381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top>
        </a:tcBdr>
        <a:fill>
          <a:solidFill>
            <a:schemeClr val="accent1"/>
          </a:solidFill>
        </a:fill>
      </a:tcStyle>
    </a:lastRow>
    <a:seCell>
      <a:tcTxStyle/>
    </a:seCell>
    <a:swCell>
      <a:tcTxStyle/>
    </a:swCell>
    <a:firstRow>
      <a:tcTxStyle b="on" i="off">
        <a:font>
          <a:latin typeface="Arial"/>
          <a:ea typeface="Arial"/>
          <a:cs typeface="Arial"/>
        </a:font>
        <a:schemeClr val="lt1"/>
      </a:tcTxStyle>
      <a:tcStyle>
        <a:tcBdr>
          <a:bottom>
            <a:ln cap="flat" cmpd="sng" w="381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bottom>
        </a:tcBdr>
        <a:fill>
          <a:solidFill>
            <a:schemeClr val="accent1"/>
          </a:solidFill>
        </a:fill>
      </a:tcStyle>
    </a:firstRow>
    <a:neCell>
      <a:tcTxStyle/>
    </a:neCell>
    <a:nwCell>
      <a:tcTxStyle/>
    </a:nwCell>
  </a:tblStyle>
</a:tblStyleLst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Assistant-bold.fntdata"/><Relationship Id="rId11" Type="http://schemas.openxmlformats.org/officeDocument/2006/relationships/slide" Target="slides/slide6.xml"/><Relationship Id="rId22" Type="http://customschemas.google.com/relationships/presentationmetadata" Target="metadata"/><Relationship Id="rId10" Type="http://schemas.openxmlformats.org/officeDocument/2006/relationships/slide" Target="slides/slide5.xml"/><Relationship Id="rId21" Type="http://schemas.openxmlformats.org/officeDocument/2006/relationships/font" Target="fonts/AssistantExtraBold-bold.fntdata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font" Target="fonts/AssistantSemiBold-regular.fntdata"/><Relationship Id="rId16" Type="http://schemas.openxmlformats.org/officeDocument/2006/relationships/slide" Target="slides/slide11.xml"/><Relationship Id="rId5" Type="http://schemas.openxmlformats.org/officeDocument/2006/relationships/notesMaster" Target="notesMasters/notesMaster1.xml"/><Relationship Id="rId19" Type="http://schemas.openxmlformats.org/officeDocument/2006/relationships/font" Target="fonts/Assistant-regular.fntdata"/><Relationship Id="rId6" Type="http://schemas.openxmlformats.org/officeDocument/2006/relationships/slide" Target="slides/slide1.xml"/><Relationship Id="rId18" Type="http://schemas.openxmlformats.org/officeDocument/2006/relationships/font" Target="fonts/AssistantSemiBold-bold.fntdata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1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25" name="Google Shape;25;p1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9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19" name="Google Shape;119;p9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28600" lvl="0" marL="45720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iw-IL"/>
              <a:t>עודדו את התלמידים לנסות לחשוב על הצגת הנתונים באופן שלא מופיע כאן.</a:t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10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28" name="Google Shape;128;p10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None/>
            </a:pPr>
            <a:r>
              <a:rPr lang="iw-IL"/>
              <a:t>נעבור לתרגול, בהצלחה!</a:t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18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37" name="Google Shape;37;p18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28600" lvl="0" marL="45720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2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50" name="Google Shape;50;p2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28600" lvl="0" marL="45720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iw-IL"/>
              <a:t>נניח שאני מנכ"ל של ארגון.</a:t>
            </a:r>
            <a:endParaRPr/>
          </a:p>
          <a:p>
            <a:pPr indent="-228600" lvl="0" marL="45720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iw-IL"/>
              <a:t>יש לארגון שלי כמויות עצומות של מידע, נתונים ומספרים (למשל, מכירות, סניפים, לקוחות). </a:t>
            </a:r>
            <a:endParaRPr/>
          </a:p>
          <a:p>
            <a:pPr indent="-228600" lvl="0" marL="45720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  <a:p>
            <a:pPr indent="-228600" lvl="0" marL="45720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iw-IL"/>
              <a:t>אני רוצה לעקוב אחרי המגמות ולהבין מה קורה אצלי בחברה, אבל לי אין זמן לצרוך את כל המידע הזה.</a:t>
            </a:r>
            <a:endParaRPr/>
          </a:p>
          <a:p>
            <a:pPr indent="-228600" lvl="0" marL="45720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  <a:p>
            <a:pPr indent="-228600" lvl="0" marL="45720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iw-IL"/>
              <a:t>לכן, אני ארצה להשתמש בכלי שינגיש לי את כל המידע בצורה ויזואלית וברורה.</a:t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3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56" name="Google Shape;56;p3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28600" lvl="0" marL="45720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iw-IL"/>
              <a:t>טעינת טבלאות- לציין יכולות join.</a:t>
            </a:r>
            <a:endParaRPr/>
          </a:p>
          <a:p>
            <a:pPr indent="-228600" lvl="0" marL="45720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iw-IL"/>
              <a:t>כך, אם יש לי מספר אקסלים או מספר מערכות שאינן יושבות ב-DWH- ניתן ליצור ביניהן קישור בטאבלו</a:t>
            </a:r>
            <a:endParaRPr/>
          </a:p>
          <a:p>
            <a:pPr indent="-228600" lvl="0" marL="45720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iw-IL"/>
              <a:t>וליצור דוחות ודשבורדים עשירים יותר</a:t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4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63" name="Google Shape;63;p4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28600" lvl="0" marL="45720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5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70" name="Google Shape;70;p5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28600" lvl="0" marL="45720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iw-IL"/>
              <a:t>מעבר בסיסי על מבנה sheet בטאבלו</a:t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6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82" name="Google Shape;82;p6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28600" lvl="0" marL="45720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iw-IL"/>
              <a:t>בטאבלו יש אייקון שונה לכל סוג משתנה. שימו לב כי גם הצבע משתנה על מנת שיהיה קל לזהות.</a:t>
            </a:r>
            <a:endParaRPr/>
          </a:p>
          <a:p>
            <a:pPr indent="-228600" lvl="0" marL="45720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iw-IL"/>
              <a:t>ירוק הוא שדה רציף, לעומת כחול שהוא שדה בדיד</a:t>
            </a:r>
            <a:endParaRPr/>
          </a:p>
          <a:p>
            <a:pPr indent="-228600" lvl="0" marL="45720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7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99" name="Google Shape;99;p7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28600" lvl="0" marL="45720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8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12" name="Google Shape;112;p8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28600" lvl="0" marL="45720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0.png"/><Relationship Id="rId3" Type="http://schemas.openxmlformats.org/officeDocument/2006/relationships/image" Target="../media/image1.png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0.png"/><Relationship Id="rId3" Type="http://schemas.openxmlformats.org/officeDocument/2006/relationships/image" Target="../media/image1.png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" type="tx">
  <p:cSld name="TITLE_AND_BODY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Google Shape;7;p1" id="10" name="Google Shape;10;p16"/>
          <p:cNvPicPr preferRelativeResize="0"/>
          <p:nvPr/>
        </p:nvPicPr>
        <p:blipFill rotWithShape="1">
          <a:blip r:embed="rId2">
            <a:alphaModFix/>
          </a:blip>
          <a:srcRect b="25722" l="4362" r="4569" t="19277"/>
          <a:stretch/>
        </p:blipFill>
        <p:spPr>
          <a:xfrm>
            <a:off x="8062575" y="4413899"/>
            <a:ext cx="875052" cy="528477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Google Shape;11;p16"/>
          <p:cNvSpPr/>
          <p:nvPr/>
        </p:nvSpPr>
        <p:spPr>
          <a:xfrm>
            <a:off x="-1" y="5051375"/>
            <a:ext cx="9144002" cy="92102"/>
          </a:xfrm>
          <a:prstGeom prst="rect">
            <a:avLst/>
          </a:prstGeom>
          <a:solidFill>
            <a:srgbClr val="FFC926"/>
          </a:solidFill>
          <a:ln>
            <a:noFill/>
          </a:ln>
        </p:spPr>
        <p:txBody>
          <a:bodyPr anchorCtr="0" anchor="ctr" bIns="45700" lIns="45700" spcFirstLastPara="1" rIns="45700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ssistant"/>
              <a:buNone/>
            </a:pPr>
            <a:r>
              <a:t/>
            </a:r>
            <a:endParaRPr b="0" i="0" sz="12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" name="Google Shape;12;p16"/>
          <p:cNvSpPr/>
          <p:nvPr/>
        </p:nvSpPr>
        <p:spPr>
          <a:xfrm>
            <a:off x="-2700" y="2696"/>
            <a:ext cx="3561603" cy="199503"/>
          </a:xfrm>
          <a:prstGeom prst="rect">
            <a:avLst/>
          </a:prstGeom>
          <a:solidFill>
            <a:srgbClr val="EEEEEE"/>
          </a:solidFill>
          <a:ln>
            <a:noFill/>
          </a:ln>
        </p:spPr>
        <p:txBody>
          <a:bodyPr anchorCtr="0" anchor="ctr" bIns="45700" lIns="45700" spcFirstLastPara="1" rIns="45700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ssistant"/>
              <a:buNone/>
            </a:pPr>
            <a:r>
              <a:t/>
            </a:r>
            <a:endParaRPr b="0" i="0" sz="12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descr="Google Shape;135;p15" id="13" name="Google Shape;13;p1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 rot="351193">
            <a:off x="255009" y="4496940"/>
            <a:ext cx="511994" cy="306046"/>
          </a:xfrm>
          <a:prstGeom prst="rect">
            <a:avLst/>
          </a:prstGeom>
          <a:noFill/>
          <a:ln>
            <a:noFill/>
          </a:ln>
        </p:spPr>
      </p:pic>
      <p:sp>
        <p:nvSpPr>
          <p:cNvPr id="14" name="Google Shape;14;p16"/>
          <p:cNvSpPr txBox="1"/>
          <p:nvPr>
            <p:ph idx="12" type="sldNum"/>
          </p:nvPr>
        </p:nvSpPr>
        <p:spPr>
          <a:xfrm>
            <a:off x="212107" y="4553064"/>
            <a:ext cx="306305" cy="33524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00" lIns="91400" spcFirstLastPara="1" rIns="91400" wrap="square" tIns="91400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32752"/>
              </a:buClr>
              <a:buSzPts val="900"/>
              <a:buFont typeface="Assistant SemiBold"/>
              <a:buNone/>
              <a:defRPr b="0" i="0" sz="900" u="none" cap="none" strike="noStrike">
                <a:solidFill>
                  <a:srgbClr val="232752"/>
                </a:solidFill>
                <a:latin typeface="Assistant SemiBold"/>
                <a:ea typeface="Assistant SemiBold"/>
                <a:cs typeface="Assistant SemiBold"/>
                <a:sym typeface="Assistant SemiBold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32752"/>
              </a:buClr>
              <a:buSzPts val="900"/>
              <a:buFont typeface="Assistant SemiBold"/>
              <a:buNone/>
              <a:defRPr b="0" i="0" sz="900" u="none" cap="none" strike="noStrike">
                <a:solidFill>
                  <a:srgbClr val="232752"/>
                </a:solidFill>
                <a:latin typeface="Assistant SemiBold"/>
                <a:ea typeface="Assistant SemiBold"/>
                <a:cs typeface="Assistant SemiBold"/>
                <a:sym typeface="Assistant SemiBold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32752"/>
              </a:buClr>
              <a:buSzPts val="900"/>
              <a:buFont typeface="Assistant SemiBold"/>
              <a:buNone/>
              <a:defRPr b="0" i="0" sz="900" u="none" cap="none" strike="noStrike">
                <a:solidFill>
                  <a:srgbClr val="232752"/>
                </a:solidFill>
                <a:latin typeface="Assistant SemiBold"/>
                <a:ea typeface="Assistant SemiBold"/>
                <a:cs typeface="Assistant SemiBold"/>
                <a:sym typeface="Assistant SemiBold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32752"/>
              </a:buClr>
              <a:buSzPts val="900"/>
              <a:buFont typeface="Assistant SemiBold"/>
              <a:buNone/>
              <a:defRPr b="0" i="0" sz="900" u="none" cap="none" strike="noStrike">
                <a:solidFill>
                  <a:srgbClr val="232752"/>
                </a:solidFill>
                <a:latin typeface="Assistant SemiBold"/>
                <a:ea typeface="Assistant SemiBold"/>
                <a:cs typeface="Assistant SemiBold"/>
                <a:sym typeface="Assistant SemiBold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32752"/>
              </a:buClr>
              <a:buSzPts val="900"/>
              <a:buFont typeface="Assistant SemiBold"/>
              <a:buNone/>
              <a:defRPr b="0" i="0" sz="900" u="none" cap="none" strike="noStrike">
                <a:solidFill>
                  <a:srgbClr val="232752"/>
                </a:solidFill>
                <a:latin typeface="Assistant SemiBold"/>
                <a:ea typeface="Assistant SemiBold"/>
                <a:cs typeface="Assistant SemiBold"/>
                <a:sym typeface="Assistant SemiBold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32752"/>
              </a:buClr>
              <a:buSzPts val="900"/>
              <a:buFont typeface="Assistant SemiBold"/>
              <a:buNone/>
              <a:defRPr b="0" i="0" sz="900" u="none" cap="none" strike="noStrike">
                <a:solidFill>
                  <a:srgbClr val="232752"/>
                </a:solidFill>
                <a:latin typeface="Assistant SemiBold"/>
                <a:ea typeface="Assistant SemiBold"/>
                <a:cs typeface="Assistant SemiBold"/>
                <a:sym typeface="Assistant SemiBold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32752"/>
              </a:buClr>
              <a:buSzPts val="900"/>
              <a:buFont typeface="Assistant SemiBold"/>
              <a:buNone/>
              <a:defRPr b="0" i="0" sz="900" u="none" cap="none" strike="noStrike">
                <a:solidFill>
                  <a:srgbClr val="232752"/>
                </a:solidFill>
                <a:latin typeface="Assistant SemiBold"/>
                <a:ea typeface="Assistant SemiBold"/>
                <a:cs typeface="Assistant SemiBold"/>
                <a:sym typeface="Assistant SemiBold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32752"/>
              </a:buClr>
              <a:buSzPts val="900"/>
              <a:buFont typeface="Assistant SemiBold"/>
              <a:buNone/>
              <a:defRPr b="0" i="0" sz="900" u="none" cap="none" strike="noStrike">
                <a:solidFill>
                  <a:srgbClr val="232752"/>
                </a:solidFill>
                <a:latin typeface="Assistant SemiBold"/>
                <a:ea typeface="Assistant SemiBold"/>
                <a:cs typeface="Assistant SemiBold"/>
                <a:sym typeface="Assistant SemiBold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32752"/>
              </a:buClr>
              <a:buSzPts val="900"/>
              <a:buFont typeface="Assistant SemiBold"/>
              <a:buNone/>
              <a:defRPr b="0" i="0" sz="900" u="none" cap="none" strike="noStrike">
                <a:solidFill>
                  <a:srgbClr val="232752"/>
                </a:solidFill>
                <a:latin typeface="Assistant SemiBold"/>
                <a:ea typeface="Assistant SemiBold"/>
                <a:cs typeface="Assistant SemiBold"/>
                <a:sym typeface="Assistant SemiBold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w-IL"/>
              <a:t>‹#›</a:t>
            </a:fld>
            <a:endParaRPr/>
          </a:p>
        </p:txBody>
      </p:sp>
      <p:sp>
        <p:nvSpPr>
          <p:cNvPr id="15" name="Google Shape;15;p16"/>
          <p:cNvSpPr txBox="1"/>
          <p:nvPr/>
        </p:nvSpPr>
        <p:spPr>
          <a:xfrm>
            <a:off x="6173972" y="56674"/>
            <a:ext cx="2843084" cy="384686"/>
          </a:xfrm>
          <a:prstGeom prst="rect">
            <a:avLst/>
          </a:prstGeom>
          <a:noFill/>
          <a:ln>
            <a:noFill/>
          </a:ln>
        </p:spPr>
        <p:txBody>
          <a:bodyPr anchorCtr="0" anchor="t" bIns="91400" lIns="91400" spcFirstLastPara="1" rIns="91400" wrap="square" tIns="91400">
            <a:spAutoFit/>
          </a:bodyPr>
          <a:lstStyle/>
          <a:p>
            <a:pPr indent="45720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32752"/>
              </a:buClr>
              <a:buSzPts val="1300"/>
              <a:buFont typeface="Assistant ExtraBold"/>
              <a:buNone/>
            </a:pPr>
            <a:r>
              <a:rPr b="0" i="0" lang="iw-IL" sz="1300" u="none" cap="none" strike="noStrike">
                <a:solidFill>
                  <a:srgbClr val="232752"/>
                </a:solidFill>
                <a:latin typeface="Assistant ExtraBold"/>
                <a:ea typeface="Assistant ExtraBold"/>
                <a:cs typeface="Assistant ExtraBold"/>
                <a:sym typeface="Assistant ExtraBold"/>
              </a:rPr>
              <a:t>פונקציות לוגיות – פונקציות תנאי</a:t>
            </a:r>
            <a:endParaRPr b="0" i="0" sz="1200" u="none" cap="none" strike="noStrike">
              <a:solidFill>
                <a:srgbClr val="232752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6" name="Google Shape;16;p16"/>
          <p:cNvCxnSpPr/>
          <p:nvPr/>
        </p:nvCxnSpPr>
        <p:spPr>
          <a:xfrm>
            <a:off x="6790660" y="445209"/>
            <a:ext cx="2157965" cy="0"/>
          </a:xfrm>
          <a:prstGeom prst="straightConnector1">
            <a:avLst/>
          </a:prstGeom>
          <a:noFill/>
          <a:ln cap="flat" cmpd="sng" w="9525">
            <a:solidFill>
              <a:srgbClr val="918D8E"/>
            </a:solidFill>
            <a:prstDash val="dot"/>
            <a:round/>
            <a:headEnd len="sm" w="sm" type="none"/>
            <a:tailEnd len="sm" w="sm" type="none"/>
          </a:ln>
        </p:spPr>
      </p:cxnSp>
    </p:spTree>
  </p:cSld>
  <p:clrMapOvr>
    <a:masterClrMapping/>
  </p:clrMapOvr>
  <p:extLst>
    <p:ext uri="{DCECCB84-F9BA-43D5-87BE-67443E8EF086}">
      <p15:sldGuideLst>
        <p15:guide id="1" orient="horz" pos="1620">
          <p15:clr>
            <a:srgbClr val="FBAE40"/>
          </p15:clr>
        </p15:guide>
        <p15:guide id="2" pos="2880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" type="title">
  <p:cSld name="TITLE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17"/>
          <p:cNvSpPr/>
          <p:nvPr/>
        </p:nvSpPr>
        <p:spPr>
          <a:xfrm>
            <a:off x="0" y="5051375"/>
            <a:ext cx="9144000" cy="92102"/>
          </a:xfrm>
          <a:prstGeom prst="rect">
            <a:avLst/>
          </a:prstGeom>
          <a:solidFill>
            <a:srgbClr val="FFC926"/>
          </a:solidFill>
          <a:ln>
            <a:noFill/>
          </a:ln>
        </p:spPr>
        <p:txBody>
          <a:bodyPr anchorCtr="0" anchor="ctr" bIns="45700" lIns="45700" spcFirstLastPara="1" rIns="45700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ssistant"/>
              <a:buNone/>
            </a:pPr>
            <a:r>
              <a:t/>
            </a:r>
            <a:endParaRPr b="0" i="0" sz="12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" name="Google Shape;19;p17"/>
          <p:cNvSpPr/>
          <p:nvPr/>
        </p:nvSpPr>
        <p:spPr>
          <a:xfrm>
            <a:off x="-2699" y="2696"/>
            <a:ext cx="3561602" cy="199504"/>
          </a:xfrm>
          <a:prstGeom prst="rect">
            <a:avLst/>
          </a:prstGeom>
          <a:solidFill>
            <a:srgbClr val="EEEEEE"/>
          </a:solidFill>
          <a:ln>
            <a:noFill/>
          </a:ln>
        </p:spPr>
        <p:txBody>
          <a:bodyPr anchorCtr="0" anchor="ctr" bIns="45700" lIns="45700" spcFirstLastPara="1" rIns="45700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ssistant"/>
              <a:buNone/>
            </a:pPr>
            <a:r>
              <a:t/>
            </a:r>
            <a:endParaRPr b="0" i="0" sz="12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" name="Google Shape;20;p17"/>
          <p:cNvSpPr txBox="1"/>
          <p:nvPr/>
        </p:nvSpPr>
        <p:spPr>
          <a:xfrm>
            <a:off x="212107" y="4553064"/>
            <a:ext cx="306305" cy="33524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00" lIns="91400" spcFirstLastPara="1" rIns="91400" wrap="square" tIns="91400">
            <a:norm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32752"/>
              </a:buClr>
              <a:buSzPts val="900"/>
              <a:buFont typeface="Assistant SemiBold"/>
              <a:buNone/>
            </a:pPr>
            <a:fld id="{00000000-1234-1234-1234-123412341234}" type="slidenum">
              <a:rPr b="0" i="0" lang="iw-IL" sz="900" u="none" cap="none" strike="noStrike">
                <a:solidFill>
                  <a:srgbClr val="232752"/>
                </a:solidFill>
                <a:latin typeface="Assistant SemiBold"/>
                <a:ea typeface="Assistant SemiBold"/>
                <a:cs typeface="Assistant SemiBold"/>
                <a:sym typeface="Assistant SemiBold"/>
              </a:rPr>
              <a:t>‹#›</a:t>
            </a:fld>
            <a:endParaRPr b="0" i="0" sz="900" u="none" cap="none" strike="noStrike">
              <a:solidFill>
                <a:srgbClr val="232752"/>
              </a:solidFill>
              <a:latin typeface="Assistant SemiBold"/>
              <a:ea typeface="Assistant SemiBold"/>
              <a:cs typeface="Assistant SemiBold"/>
              <a:sym typeface="Assistant SemiBold"/>
            </a:endParaRPr>
          </a:p>
        </p:txBody>
      </p:sp>
      <p:pic>
        <p:nvPicPr>
          <p:cNvPr descr="Google Shape;7;p1" id="21" name="Google Shape;21;p17"/>
          <p:cNvPicPr preferRelativeResize="0"/>
          <p:nvPr/>
        </p:nvPicPr>
        <p:blipFill rotWithShape="1">
          <a:blip r:embed="rId2">
            <a:alphaModFix/>
          </a:blip>
          <a:srcRect b="25722" l="4362" r="4569" t="19277"/>
          <a:stretch/>
        </p:blipFill>
        <p:spPr>
          <a:xfrm>
            <a:off x="8062575" y="4413899"/>
            <a:ext cx="875052" cy="528477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Google Shape;135;p15" id="22" name="Google Shape;22;p1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 rot="351193">
            <a:off x="255009" y="4496940"/>
            <a:ext cx="511994" cy="30604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extLst>
    <p:ext uri="{DCECCB84-F9BA-43D5-87BE-67443E8EF086}">
      <p15:sldGuideLst>
        <p15:guide id="1" orient="horz" pos="1620">
          <p15:clr>
            <a:srgbClr val="FBAE40"/>
          </p15:clr>
        </p15:guide>
        <p15:guide id="2" pos="2880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5"/>
          <p:cNvSpPr txBox="1"/>
          <p:nvPr>
            <p:ph type="title"/>
          </p:nvPr>
        </p:nvSpPr>
        <p:spPr>
          <a:xfrm>
            <a:off x="628650" y="273843"/>
            <a:ext cx="7886700" cy="994173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34275" spcFirstLastPara="1" rIns="34275" wrap="square" tIns="34275">
            <a:normAutofit/>
          </a:bodyPr>
          <a:lstStyle>
            <a:lvl1pPr lvl="0" marR="0" rtl="0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Calibri"/>
              <a:buNone/>
              <a:defRPr b="0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1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Calibri"/>
              <a:buNone/>
              <a:defRPr b="0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1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Calibri"/>
              <a:buNone/>
              <a:defRPr b="0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1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Calibri"/>
              <a:buNone/>
              <a:defRPr b="0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1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Calibri"/>
              <a:buNone/>
              <a:defRPr b="0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1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Calibri"/>
              <a:buNone/>
              <a:defRPr b="0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1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Calibri"/>
              <a:buNone/>
              <a:defRPr b="0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1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Calibri"/>
              <a:buNone/>
              <a:defRPr b="0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1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Calibri"/>
              <a:buNone/>
              <a:defRPr b="0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p15"/>
          <p:cNvSpPr txBox="1"/>
          <p:nvPr>
            <p:ph idx="1" type="body"/>
          </p:nvPr>
        </p:nvSpPr>
        <p:spPr>
          <a:xfrm>
            <a:off x="628650" y="1369218"/>
            <a:ext cx="7886700" cy="3263505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34275" spcFirstLastPara="1" rIns="34275" wrap="square" tIns="34275">
            <a:normAutofit/>
          </a:bodyPr>
          <a:lstStyle>
            <a:lvl1pPr indent="-355600" lvl="0" marL="457200" marR="0" rtl="0" algn="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55600" lvl="1" marL="914400" marR="0" rtl="0" algn="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1" algn="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1" algn="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1" algn="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1" algn="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15"/>
          <p:cNvSpPr txBox="1"/>
          <p:nvPr>
            <p:ph idx="12" type="sldNum"/>
          </p:nvPr>
        </p:nvSpPr>
        <p:spPr>
          <a:xfrm>
            <a:off x="628650" y="4812657"/>
            <a:ext cx="197143" cy="183055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34275" spcFirstLastPara="1" rIns="34275" wrap="square" tIns="34275">
            <a:spAutoFit/>
          </a:bodyPr>
          <a:lstStyle>
            <a:lvl1pPr indent="0" lvl="0" marL="0" marR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00"/>
              <a:buFont typeface="Calibri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00"/>
              <a:buFont typeface="Calibri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00"/>
              <a:buFont typeface="Calibri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00"/>
              <a:buFont typeface="Calibri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00"/>
              <a:buFont typeface="Calibri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00"/>
              <a:buFont typeface="Calibri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00"/>
              <a:buFont typeface="Calibri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00"/>
              <a:buFont typeface="Calibri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00"/>
              <a:buFont typeface="Calibri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1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w-IL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  <p:extLst>
    <p:ext uri="{27BBF7A9-308A-43DC-89C8-2F10F3537804}">
      <p15:sldGuideLst>
        <p15:guide id="1" orient="horz" pos="1620">
          <p15:clr>
            <a:srgbClr val="F26B43"/>
          </p15:clr>
        </p15:guide>
        <p15:guide id="2" pos="288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0.png"/><Relationship Id="rId4" Type="http://schemas.openxmlformats.org/officeDocument/2006/relationships/image" Target="../media/image2.png"/><Relationship Id="rId5" Type="http://schemas.openxmlformats.org/officeDocument/2006/relationships/image" Target="../media/image1.png"/><Relationship Id="rId6" Type="http://schemas.openxmlformats.org/officeDocument/2006/relationships/image" Target="../media/image7.jp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18.png"/><Relationship Id="rId4" Type="http://schemas.openxmlformats.org/officeDocument/2006/relationships/image" Target="../media/image22.pn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5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8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20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11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17.png"/><Relationship Id="rId4" Type="http://schemas.openxmlformats.org/officeDocument/2006/relationships/image" Target="../media/image12.png"/><Relationship Id="rId9" Type="http://schemas.openxmlformats.org/officeDocument/2006/relationships/image" Target="../media/image5.png"/><Relationship Id="rId5" Type="http://schemas.openxmlformats.org/officeDocument/2006/relationships/image" Target="../media/image16.png"/><Relationship Id="rId6" Type="http://schemas.openxmlformats.org/officeDocument/2006/relationships/image" Target="../media/image14.png"/><Relationship Id="rId7" Type="http://schemas.openxmlformats.org/officeDocument/2006/relationships/image" Target="../media/image13.png"/><Relationship Id="rId8" Type="http://schemas.openxmlformats.org/officeDocument/2006/relationships/image" Target="../media/image23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5.png"/><Relationship Id="rId4" Type="http://schemas.openxmlformats.org/officeDocument/2006/relationships/image" Target="../media/image21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19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Google Shape;55;p13" id="27" name="Google Shape;27;p1"/>
          <p:cNvPicPr preferRelativeResize="0"/>
          <p:nvPr/>
        </p:nvPicPr>
        <p:blipFill rotWithShape="1">
          <a:blip r:embed="rId3">
            <a:alphaModFix/>
          </a:blip>
          <a:srcRect b="25722" l="4362" r="4571" t="19277"/>
          <a:stretch/>
        </p:blipFill>
        <p:spPr>
          <a:xfrm>
            <a:off x="6779769" y="477672"/>
            <a:ext cx="1666303" cy="1006356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Google Shape;60;p13" id="28" name="Google Shape;28;p1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 rot="3173668">
            <a:off x="5649963" y="1530371"/>
            <a:ext cx="302879" cy="668401"/>
          </a:xfrm>
          <a:prstGeom prst="rect">
            <a:avLst/>
          </a:prstGeom>
          <a:noFill/>
          <a:ln>
            <a:noFill/>
          </a:ln>
        </p:spPr>
      </p:pic>
      <p:sp>
        <p:nvSpPr>
          <p:cNvPr id="29" name="Google Shape;29;p1"/>
          <p:cNvSpPr txBox="1"/>
          <p:nvPr/>
        </p:nvSpPr>
        <p:spPr>
          <a:xfrm>
            <a:off x="2560321" y="2053027"/>
            <a:ext cx="5885752" cy="1246434"/>
          </a:xfrm>
          <a:prstGeom prst="rect">
            <a:avLst/>
          </a:prstGeom>
          <a:noFill/>
          <a:ln>
            <a:noFill/>
          </a:ln>
        </p:spPr>
        <p:txBody>
          <a:bodyPr anchorCtr="0" anchor="t" bIns="68550" lIns="68550" spcFirstLastPara="1" rIns="68550" wrap="square" tIns="68550">
            <a:spAutoFit/>
          </a:bodyPr>
          <a:lstStyle/>
          <a:p>
            <a: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32752"/>
              </a:buClr>
              <a:buSzPts val="3600"/>
              <a:buFont typeface="Assistant ExtraBold"/>
              <a:buNone/>
            </a:pPr>
            <a:r>
              <a:rPr b="0" i="0" lang="iw-IL" sz="3600" u="none" cap="none" strike="noStrike">
                <a:solidFill>
                  <a:srgbClr val="232752"/>
                </a:solidFill>
                <a:latin typeface="Assistant ExtraBold"/>
                <a:ea typeface="Assistant ExtraBold"/>
                <a:cs typeface="Assistant ExtraBold"/>
                <a:sym typeface="Assistant ExtraBold"/>
              </a:rPr>
              <a:t>Tableau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B0F0"/>
              </a:buClr>
              <a:buSzPts val="3600"/>
              <a:buFont typeface="Assistant ExtraBold"/>
              <a:buNone/>
            </a:pPr>
            <a:r>
              <a:rPr b="0" i="0" lang="iw-IL" sz="3600" u="none" cap="none" strike="noStrike">
                <a:solidFill>
                  <a:srgbClr val="00B0F0"/>
                </a:solidFill>
                <a:latin typeface="Assistant ExtraBold"/>
                <a:ea typeface="Assistant ExtraBold"/>
                <a:cs typeface="Assistant ExtraBold"/>
                <a:sym typeface="Assistant ExtraBold"/>
              </a:rPr>
              <a:t>מבוא ל-Tableau</a:t>
            </a:r>
            <a:endParaRPr b="0" i="0" sz="1400" u="none" cap="none" strike="noStrike">
              <a:solidFill>
                <a:srgbClr val="00B0F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0" name="Google Shape;30;p1"/>
          <p:cNvSpPr/>
          <p:nvPr/>
        </p:nvSpPr>
        <p:spPr>
          <a:xfrm>
            <a:off x="34755" y="4400441"/>
            <a:ext cx="8937972" cy="621935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34275" lIns="34275" spcFirstLastPara="1" rIns="34275" wrap="square" tIns="34275">
            <a:noAutofit/>
          </a:bodyPr>
          <a:lstStyle/>
          <a:p>
            <a: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r>
              <a:t/>
            </a:r>
            <a:endParaRPr b="0" i="0" sz="12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descr="Google Shape;62;p13" id="31" name="Google Shape;31;p1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 rot="-2133876">
            <a:off x="7680410" y="3831199"/>
            <a:ext cx="837786" cy="500777"/>
          </a:xfrm>
          <a:prstGeom prst="rect">
            <a:avLst/>
          </a:prstGeom>
          <a:noFill/>
          <a:ln>
            <a:noFill/>
          </a:ln>
        </p:spPr>
      </p:pic>
      <p:sp>
        <p:nvSpPr>
          <p:cNvPr id="32" name="Google Shape;32;p1"/>
          <p:cNvSpPr txBox="1"/>
          <p:nvPr/>
        </p:nvSpPr>
        <p:spPr>
          <a:xfrm>
            <a:off x="7223760" y="4461362"/>
            <a:ext cx="1484114" cy="565031"/>
          </a:xfrm>
          <a:prstGeom prst="rect">
            <a:avLst/>
          </a:prstGeom>
          <a:noFill/>
          <a:ln>
            <a:noFill/>
          </a:ln>
        </p:spPr>
        <p:txBody>
          <a:bodyPr anchorCtr="0" anchor="t" bIns="68550" lIns="68550" spcFirstLastPara="1" rIns="68550" wrap="square" tIns="68550">
            <a:spAutoFit/>
          </a:bodyPr>
          <a:lstStyle/>
          <a:p>
            <a:pPr indent="0" lvl="0" marL="0" marR="0" rtl="1" algn="r">
              <a:lnSpc>
                <a:spcPct val="154166"/>
              </a:lnSpc>
              <a:spcBef>
                <a:spcPts val="0"/>
              </a:spcBef>
              <a:spcAft>
                <a:spcPts val="0"/>
              </a:spcAft>
              <a:buClr>
                <a:srgbClr val="00B0F0"/>
              </a:buClr>
              <a:buSzPts val="2400"/>
              <a:buFont typeface="Assistant SemiBold"/>
              <a:buNone/>
            </a:pPr>
            <a:r>
              <a:rPr b="0" i="0" lang="iw-IL" sz="1800" u="none" cap="none" strike="noStrike">
                <a:solidFill>
                  <a:srgbClr val="00B0F0"/>
                </a:solidFill>
                <a:latin typeface="Assistant SemiBold"/>
                <a:ea typeface="Assistant SemiBold"/>
                <a:cs typeface="Assistant SemiBold"/>
                <a:sym typeface="Assistant SemiBold"/>
              </a:rPr>
              <a:t>רעות ארקין ©</a:t>
            </a:r>
            <a:endParaRPr b="0" i="0" sz="1800" u="none" cap="none" strike="noStrike">
              <a:solidFill>
                <a:srgbClr val="00B0F0"/>
              </a:solidFill>
              <a:latin typeface="Assistant SemiBold"/>
              <a:ea typeface="Assistant SemiBold"/>
              <a:cs typeface="Assistant SemiBold"/>
              <a:sym typeface="Assistant SemiBold"/>
            </a:endParaRPr>
          </a:p>
        </p:txBody>
      </p:sp>
      <p:sp>
        <p:nvSpPr>
          <p:cNvPr id="33" name="Google Shape;33;p1"/>
          <p:cNvSpPr/>
          <p:nvPr/>
        </p:nvSpPr>
        <p:spPr>
          <a:xfrm>
            <a:off x="6248400" y="62345"/>
            <a:ext cx="2833255" cy="415327"/>
          </a:xfrm>
          <a:prstGeom prst="rect">
            <a:avLst/>
          </a:prstGeom>
          <a:solidFill>
            <a:srgbClr val="FFFFFF"/>
          </a:solidFill>
          <a:ln cap="flat" cmpd="sng" w="9525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34275" lIns="34275" spcFirstLastPara="1" rIns="34275" wrap="square" tIns="34275">
            <a:spAutoFit/>
          </a:bodyPr>
          <a:lstStyle/>
          <a:p>
            <a: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r>
              <a:t/>
            </a:r>
            <a:endParaRPr b="0" i="0" sz="12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34" name="Google Shape;34;p1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494477" y="884183"/>
            <a:ext cx="4241330" cy="346603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9"/>
          <p:cNvSpPr txBox="1"/>
          <p:nvPr/>
        </p:nvSpPr>
        <p:spPr>
          <a:xfrm>
            <a:off x="5630238" y="364296"/>
            <a:ext cx="3083725" cy="707184"/>
          </a:xfrm>
          <a:prstGeom prst="rect">
            <a:avLst/>
          </a:prstGeom>
          <a:noFill/>
          <a:ln>
            <a:noFill/>
          </a:ln>
        </p:spPr>
        <p:txBody>
          <a:bodyPr anchorCtr="0" anchor="t" bIns="68550" lIns="68550" spcFirstLastPara="1" rIns="68550" wrap="square" tIns="68550">
            <a:spAutoFit/>
          </a:bodyPr>
          <a:lstStyle/>
          <a:p>
            <a:pPr indent="0" lvl="0" marL="0" marR="0" rtl="1" algn="r">
              <a:lnSpc>
                <a:spcPct val="132142"/>
              </a:lnSpc>
              <a:spcBef>
                <a:spcPts val="0"/>
              </a:spcBef>
              <a:spcAft>
                <a:spcPts val="0"/>
              </a:spcAft>
              <a:buClr>
                <a:srgbClr val="00B0F0"/>
              </a:buClr>
              <a:buSzPts val="2800"/>
              <a:buFont typeface="Assistant ExtraBold"/>
              <a:buNone/>
            </a:pPr>
            <a:r>
              <a:rPr b="0" i="0" lang="iw-IL" sz="2800" u="none" cap="none" strike="noStrike">
                <a:solidFill>
                  <a:srgbClr val="00B0F0"/>
                </a:solidFill>
                <a:latin typeface="Assistant ExtraBold"/>
                <a:ea typeface="Assistant ExtraBold"/>
                <a:cs typeface="Assistant ExtraBold"/>
                <a:sym typeface="Assistant ExtraBold"/>
              </a:rPr>
              <a:t>תרגיל- שדה מחושב</a:t>
            </a:r>
            <a:endParaRPr b="0" i="0" sz="2800" u="none" cap="none" strike="noStrike">
              <a:solidFill>
                <a:srgbClr val="00B0F0"/>
              </a:solidFill>
              <a:latin typeface="Assistant ExtraBold"/>
              <a:ea typeface="Assistant ExtraBold"/>
              <a:cs typeface="Assistant ExtraBold"/>
              <a:sym typeface="Assistant ExtraBold"/>
            </a:endParaRPr>
          </a:p>
        </p:txBody>
      </p:sp>
      <p:sp>
        <p:nvSpPr>
          <p:cNvPr id="122" name="Google Shape;122;p9"/>
          <p:cNvSpPr txBox="1"/>
          <p:nvPr/>
        </p:nvSpPr>
        <p:spPr>
          <a:xfrm>
            <a:off x="4448710" y="1122850"/>
            <a:ext cx="4552931" cy="93444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1" algn="r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rgbClr val="232752"/>
              </a:buClr>
              <a:buSzPts val="1600"/>
              <a:buFont typeface="Assistant"/>
              <a:buNone/>
            </a:pPr>
            <a:r>
              <a:rPr b="0" i="0" lang="iw-IL" sz="1600" u="none" cap="none" strike="noStrike">
                <a:solidFill>
                  <a:srgbClr val="232752"/>
                </a:solidFill>
                <a:latin typeface="Assistant"/>
                <a:ea typeface="Assistant"/>
                <a:cs typeface="Assistant"/>
                <a:sym typeface="Assistant"/>
              </a:rPr>
              <a:t>וכעת אפשר לבחור כיצד להציג את השדה  החדש שבנינו: </a:t>
            </a:r>
            <a:endParaRPr/>
          </a:p>
          <a:p>
            <a:pPr indent="0" lvl="0" marL="0" marR="0" rtl="1" algn="r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rgbClr val="232752"/>
              </a:buClr>
              <a:buSzPts val="1600"/>
              <a:buFont typeface="Assistant"/>
              <a:buNone/>
            </a:pPr>
            <a:r>
              <a:t/>
            </a:r>
            <a:endParaRPr b="0" i="0" sz="1600" u="none" cap="none" strike="noStrike">
              <a:solidFill>
                <a:srgbClr val="232752"/>
              </a:solidFill>
              <a:latin typeface="Assistant"/>
              <a:ea typeface="Assistant"/>
              <a:cs typeface="Assistant"/>
              <a:sym typeface="Assistant"/>
            </a:endParaRPr>
          </a:p>
          <a:p>
            <a:pPr indent="0" lvl="0" marL="0" marR="0" rtl="1" algn="r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rgbClr val="232752"/>
              </a:buClr>
              <a:buSzPts val="1600"/>
              <a:buFont typeface="Assistant"/>
              <a:buNone/>
            </a:pPr>
            <a:r>
              <a:rPr b="0" i="0" lang="iw-IL" sz="1600" u="none" cap="none" strike="noStrike">
                <a:solidFill>
                  <a:srgbClr val="232752"/>
                </a:solidFill>
                <a:latin typeface="Assistant"/>
                <a:ea typeface="Assistant"/>
                <a:cs typeface="Assistant"/>
                <a:sym typeface="Assistant"/>
              </a:rPr>
              <a:t>בטבלת עסקאות:</a:t>
            </a:r>
            <a:endParaRPr/>
          </a:p>
        </p:txBody>
      </p:sp>
      <p:pic>
        <p:nvPicPr>
          <p:cNvPr id="123" name="Google Shape;123;p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253501" y="1618241"/>
            <a:ext cx="3253016" cy="3154154"/>
          </a:xfrm>
          <a:prstGeom prst="rect">
            <a:avLst/>
          </a:prstGeom>
          <a:noFill/>
          <a:ln>
            <a:noFill/>
          </a:ln>
        </p:spPr>
      </p:pic>
      <p:pic>
        <p:nvPicPr>
          <p:cNvPr id="124" name="Google Shape;124;p9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436794" y="1014910"/>
            <a:ext cx="3528929" cy="3620458"/>
          </a:xfrm>
          <a:prstGeom prst="rect">
            <a:avLst/>
          </a:prstGeom>
          <a:noFill/>
          <a:ln>
            <a:noFill/>
          </a:ln>
        </p:spPr>
      </p:pic>
      <p:sp>
        <p:nvSpPr>
          <p:cNvPr id="125" name="Google Shape;125;p9"/>
          <p:cNvSpPr txBox="1"/>
          <p:nvPr/>
        </p:nvSpPr>
        <p:spPr>
          <a:xfrm>
            <a:off x="512127" y="531383"/>
            <a:ext cx="3453596" cy="37301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1" algn="r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rgbClr val="232752"/>
              </a:buClr>
              <a:buSzPts val="1600"/>
              <a:buFont typeface="Assistant"/>
              <a:buNone/>
            </a:pPr>
            <a:r>
              <a:rPr b="0" i="0" lang="iw-IL" sz="1600" u="none" cap="none" strike="noStrike">
                <a:solidFill>
                  <a:srgbClr val="232752"/>
                </a:solidFill>
                <a:latin typeface="Assistant"/>
                <a:ea typeface="Assistant"/>
                <a:cs typeface="Assistant"/>
                <a:sym typeface="Assistant"/>
              </a:rPr>
              <a:t>או ליצור ויזואליזציה לפי שדה אחר:</a:t>
            </a:r>
            <a:endParaRPr b="0" i="0" sz="1600" u="none" cap="none" strike="noStrike">
              <a:solidFill>
                <a:srgbClr val="232752"/>
              </a:solidFill>
              <a:latin typeface="Assistant"/>
              <a:ea typeface="Assistant"/>
              <a:cs typeface="Assistant"/>
              <a:sym typeface="Assistant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10"/>
          <p:cNvSpPr txBox="1"/>
          <p:nvPr/>
        </p:nvSpPr>
        <p:spPr>
          <a:xfrm>
            <a:off x="1023610" y="1502311"/>
            <a:ext cx="7096780" cy="800138"/>
          </a:xfrm>
          <a:prstGeom prst="rect">
            <a:avLst/>
          </a:prstGeom>
          <a:noFill/>
          <a:ln>
            <a:noFill/>
          </a:ln>
        </p:spPr>
        <p:txBody>
          <a:bodyPr anchorCtr="0" anchor="t" bIns="91400" lIns="91400" spcFirstLastPara="1" rIns="91400" wrap="square" tIns="914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ACE6"/>
              </a:buClr>
              <a:buSzPts val="4000"/>
              <a:buFont typeface="Assistant ExtraBold"/>
              <a:buNone/>
            </a:pPr>
            <a:r>
              <a:rPr b="0" i="0" lang="iw-IL" sz="4000" u="none" cap="none" strike="noStrike">
                <a:solidFill>
                  <a:srgbClr val="00ACE6"/>
                </a:solidFill>
                <a:latin typeface="Assistant ExtraBold"/>
                <a:ea typeface="Assistant ExtraBold"/>
                <a:cs typeface="Assistant ExtraBold"/>
                <a:sym typeface="Assistant ExtraBold"/>
              </a:rPr>
              <a:t>שאלות?</a:t>
            </a:r>
            <a:endParaRPr b="0" i="0" sz="4000" u="none" cap="none" strike="noStrike">
              <a:solidFill>
                <a:srgbClr val="00ACE6"/>
              </a:solidFill>
              <a:latin typeface="Assistant ExtraBold"/>
              <a:ea typeface="Assistant ExtraBold"/>
              <a:cs typeface="Assistant ExtraBold"/>
              <a:sym typeface="Assistant ExtraBold"/>
            </a:endParaRPr>
          </a:p>
        </p:txBody>
      </p:sp>
      <p:sp>
        <p:nvSpPr>
          <p:cNvPr id="131" name="Google Shape;131;p10"/>
          <p:cNvSpPr/>
          <p:nvPr/>
        </p:nvSpPr>
        <p:spPr>
          <a:xfrm>
            <a:off x="-5125" y="5051375"/>
            <a:ext cx="9144001" cy="92102"/>
          </a:xfrm>
          <a:prstGeom prst="rect">
            <a:avLst/>
          </a:prstGeom>
          <a:solidFill>
            <a:srgbClr val="FFC926"/>
          </a:solidFill>
          <a:ln>
            <a:noFill/>
          </a:ln>
        </p:spPr>
        <p:txBody>
          <a:bodyPr anchorCtr="0" anchor="ctr" bIns="45700" lIns="45700" spcFirstLastPara="1" rIns="45700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ssistant"/>
              <a:buNone/>
            </a:pPr>
            <a:r>
              <a:t/>
            </a:r>
            <a:endParaRPr b="0" i="0" sz="12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descr="Google Shape;439;p23" id="132" name="Google Shape;132;p1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 rot="2843806">
            <a:off x="677122" y="482124"/>
            <a:ext cx="428727" cy="946126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Google Shape;440;p23" id="133" name="Google Shape;133;p10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 rot="-2133876">
            <a:off x="7538791" y="537309"/>
            <a:ext cx="1117045" cy="667702"/>
          </a:xfrm>
          <a:prstGeom prst="rect">
            <a:avLst/>
          </a:prstGeom>
          <a:noFill/>
          <a:ln>
            <a:noFill/>
          </a:ln>
        </p:spPr>
      </p:pic>
      <p:sp>
        <p:nvSpPr>
          <p:cNvPr id="134" name="Google Shape;134;p10"/>
          <p:cNvSpPr txBox="1"/>
          <p:nvPr/>
        </p:nvSpPr>
        <p:spPr>
          <a:xfrm>
            <a:off x="1130225" y="2652435"/>
            <a:ext cx="6873300" cy="1015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00" lIns="91400" spcFirstLastPara="1" rIns="91400" wrap="square" tIns="914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32752"/>
              </a:buClr>
              <a:buSzPts val="5400"/>
              <a:buFont typeface="Assistant ExtraBold"/>
              <a:buNone/>
            </a:pPr>
            <a:r>
              <a:rPr lang="iw-IL" sz="5400">
                <a:solidFill>
                  <a:srgbClr val="232752"/>
                </a:solidFill>
                <a:latin typeface="Assistant ExtraBold"/>
                <a:ea typeface="Assistant ExtraBold"/>
                <a:cs typeface="Assistant ExtraBold"/>
                <a:sym typeface="Assistant ExtraBold"/>
              </a:rPr>
              <a:t>!</a:t>
            </a:r>
            <a:r>
              <a:rPr b="0" i="0" lang="iw-IL" sz="5400" u="none" cap="none" strike="noStrike">
                <a:solidFill>
                  <a:srgbClr val="232752"/>
                </a:solidFill>
                <a:latin typeface="Assistant ExtraBold"/>
                <a:ea typeface="Assistant ExtraBold"/>
                <a:cs typeface="Assistant ExtraBold"/>
                <a:sym typeface="Assistant ExtraBold"/>
              </a:rPr>
              <a:t>תודה רבה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35" name="Google Shape;135;p10"/>
          <p:cNvCxnSpPr/>
          <p:nvPr/>
        </p:nvCxnSpPr>
        <p:spPr>
          <a:xfrm>
            <a:off x="3923450" y="4537270"/>
            <a:ext cx="1217102" cy="3"/>
          </a:xfrm>
          <a:prstGeom prst="straightConnector1">
            <a:avLst/>
          </a:prstGeom>
          <a:noFill/>
          <a:ln cap="flat" cmpd="sng" w="28575">
            <a:solidFill>
              <a:srgbClr val="918D8E"/>
            </a:solidFill>
            <a:prstDash val="dot"/>
            <a:round/>
            <a:headEnd len="sm" w="sm" type="none"/>
            <a:tailEnd len="sm" w="sm" type="none"/>
          </a:ln>
        </p:spPr>
      </p:cxnSp>
      <p:sp>
        <p:nvSpPr>
          <p:cNvPr id="136" name="Google Shape;136;p10"/>
          <p:cNvSpPr txBox="1"/>
          <p:nvPr/>
        </p:nvSpPr>
        <p:spPr>
          <a:xfrm>
            <a:off x="1769307" y="4578096"/>
            <a:ext cx="5515135" cy="253885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34275" spcFirstLastPara="1" rIns="34275" wrap="square" tIns="34275">
            <a:sp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18D8E"/>
              </a:buClr>
              <a:buSzPts val="1200"/>
              <a:buFont typeface="Assistant"/>
              <a:buNone/>
            </a:pPr>
            <a:r>
              <a:rPr b="0" i="0" lang="iw-IL" sz="1200" u="none" cap="none" strike="noStrike">
                <a:solidFill>
                  <a:srgbClr val="918D8E"/>
                </a:solidFill>
                <a:latin typeface="Assistant"/>
                <a:ea typeface="Assistant"/>
                <a:cs typeface="Assistant"/>
                <a:sym typeface="Assistant"/>
              </a:rPr>
              <a:t>התמונות במצגת נלקחו מאתר Tableau.com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18"/>
          <p:cNvSpPr txBox="1"/>
          <p:nvPr/>
        </p:nvSpPr>
        <p:spPr>
          <a:xfrm>
            <a:off x="5952564" y="508132"/>
            <a:ext cx="2761399" cy="707184"/>
          </a:xfrm>
          <a:prstGeom prst="rect">
            <a:avLst/>
          </a:prstGeom>
          <a:noFill/>
          <a:ln>
            <a:noFill/>
          </a:ln>
        </p:spPr>
        <p:txBody>
          <a:bodyPr anchorCtr="0" anchor="t" bIns="68550" lIns="68550" spcFirstLastPara="1" rIns="68550" wrap="square" tIns="68550">
            <a:spAutoFit/>
          </a:bodyPr>
          <a:lstStyle/>
          <a:p>
            <a:pPr indent="0" lvl="0" marL="0" marR="0" rtl="1" algn="r">
              <a:lnSpc>
                <a:spcPct val="132142"/>
              </a:lnSpc>
              <a:spcBef>
                <a:spcPts val="0"/>
              </a:spcBef>
              <a:spcAft>
                <a:spcPts val="0"/>
              </a:spcAft>
              <a:buClr>
                <a:srgbClr val="00B0F0"/>
              </a:buClr>
              <a:buSzPts val="2800"/>
              <a:buFont typeface="Assistant ExtraBold"/>
              <a:buNone/>
            </a:pPr>
            <a:r>
              <a:rPr b="0" i="0" lang="iw-IL" sz="2800" u="none" cap="none" strike="noStrike">
                <a:solidFill>
                  <a:srgbClr val="00B0F0"/>
                </a:solidFill>
                <a:latin typeface="Assistant ExtraBold"/>
                <a:ea typeface="Assistant ExtraBold"/>
                <a:cs typeface="Assistant ExtraBold"/>
                <a:sym typeface="Assistant ExtraBold"/>
              </a:rPr>
              <a:t>מה נלמד</a:t>
            </a:r>
            <a:endParaRPr b="0" i="0" sz="2800" u="none" cap="none" strike="noStrike">
              <a:solidFill>
                <a:srgbClr val="00B0F0"/>
              </a:solidFill>
              <a:latin typeface="Assistant ExtraBold"/>
              <a:ea typeface="Assistant ExtraBold"/>
              <a:cs typeface="Assistant ExtraBold"/>
              <a:sym typeface="Assistant ExtraBold"/>
            </a:endParaRPr>
          </a:p>
        </p:txBody>
      </p:sp>
      <p:sp>
        <p:nvSpPr>
          <p:cNvPr id="40" name="Google Shape;40;p18"/>
          <p:cNvSpPr txBox="1"/>
          <p:nvPr/>
        </p:nvSpPr>
        <p:spPr>
          <a:xfrm>
            <a:off x="3970638" y="1229690"/>
            <a:ext cx="4743326" cy="37301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1" algn="r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rgbClr val="232752"/>
              </a:buClr>
              <a:buSzPts val="1600"/>
              <a:buFont typeface="Assistant"/>
              <a:buNone/>
            </a:pPr>
            <a:r>
              <a:rPr b="0" i="0" lang="iw-IL" sz="1600" u="none" cap="none" strike="noStrike">
                <a:solidFill>
                  <a:srgbClr val="232752"/>
                </a:solidFill>
                <a:latin typeface="Assistant"/>
                <a:ea typeface="Assistant"/>
                <a:cs typeface="Assistant"/>
                <a:sym typeface="Assistant"/>
              </a:rPr>
              <a:t>פירוט הנושאים</a:t>
            </a:r>
            <a:endParaRPr b="0" i="0" sz="1600" u="none" cap="none" strike="noStrike">
              <a:solidFill>
                <a:srgbClr val="232752"/>
              </a:solidFill>
              <a:latin typeface="Assistant"/>
              <a:ea typeface="Assistant"/>
              <a:cs typeface="Assistant"/>
              <a:sym typeface="Assistant"/>
            </a:endParaRPr>
          </a:p>
        </p:txBody>
      </p:sp>
      <p:pic>
        <p:nvPicPr>
          <p:cNvPr descr="Image" id="41" name="Google Shape;41;p1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652549" y="1777393"/>
            <a:ext cx="201121" cy="199503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Image" id="42" name="Google Shape;42;p1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652549" y="2141365"/>
            <a:ext cx="201121" cy="199503"/>
          </a:xfrm>
          <a:prstGeom prst="rect">
            <a:avLst/>
          </a:prstGeom>
          <a:noFill/>
          <a:ln>
            <a:noFill/>
          </a:ln>
        </p:spPr>
      </p:pic>
      <p:sp>
        <p:nvSpPr>
          <p:cNvPr id="43" name="Google Shape;43;p18"/>
          <p:cNvSpPr txBox="1"/>
          <p:nvPr/>
        </p:nvSpPr>
        <p:spPr>
          <a:xfrm>
            <a:off x="3131820" y="1626016"/>
            <a:ext cx="4478045" cy="230828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1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232752"/>
              </a:buClr>
              <a:buSzPts val="1600"/>
              <a:buFont typeface="Assistant"/>
              <a:buNone/>
            </a:pPr>
            <a:r>
              <a:rPr b="0" i="0" lang="iw-IL" sz="1600" u="none" cap="none" strike="noStrike">
                <a:solidFill>
                  <a:srgbClr val="232752"/>
                </a:solidFill>
                <a:latin typeface="Assistant"/>
                <a:ea typeface="Assistant"/>
                <a:cs typeface="Assistant"/>
                <a:sym typeface="Assistant"/>
              </a:rPr>
              <a:t>מה זה Tableau?</a:t>
            </a:r>
            <a:endParaRPr/>
          </a:p>
          <a:p>
            <a:pPr indent="0" lvl="0" marL="0" marR="0" rtl="1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232752"/>
              </a:buClr>
              <a:buSzPts val="1600"/>
              <a:buFont typeface="Assistant"/>
              <a:buNone/>
            </a:pPr>
            <a:r>
              <a:rPr b="0" i="0" lang="iw-IL" sz="1600" u="none" cap="none" strike="noStrike">
                <a:solidFill>
                  <a:srgbClr val="232752"/>
                </a:solidFill>
                <a:latin typeface="Assistant"/>
                <a:ea typeface="Assistant"/>
                <a:cs typeface="Assistant"/>
                <a:sym typeface="Assistant"/>
              </a:rPr>
              <a:t>טעינת נתונים ל-Tableau</a:t>
            </a:r>
            <a:endParaRPr/>
          </a:p>
          <a:p>
            <a:pPr indent="0" lvl="0" marL="0" marR="0" rtl="1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232752"/>
              </a:buClr>
              <a:buSzPts val="1600"/>
              <a:buFont typeface="Assistant"/>
              <a:buNone/>
            </a:pPr>
            <a:r>
              <a:rPr b="0" i="0" lang="iw-IL" sz="1600" u="none" cap="none" strike="noStrike">
                <a:solidFill>
                  <a:srgbClr val="232752"/>
                </a:solidFill>
                <a:latin typeface="Assistant"/>
                <a:ea typeface="Assistant"/>
                <a:cs typeface="Assistant"/>
                <a:sym typeface="Assistant"/>
              </a:rPr>
              <a:t>Join ב-Tableau</a:t>
            </a:r>
            <a:endParaRPr b="0" i="0" sz="1600" u="none" cap="none" strike="noStrike">
              <a:solidFill>
                <a:srgbClr val="232752"/>
              </a:solidFill>
              <a:latin typeface="Assistant"/>
              <a:ea typeface="Assistant"/>
              <a:cs typeface="Assistant"/>
              <a:sym typeface="Assistant"/>
            </a:endParaRPr>
          </a:p>
          <a:p>
            <a:pPr indent="0" lvl="0" marL="0" marR="0" rtl="1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232752"/>
              </a:buClr>
              <a:buSzPts val="1600"/>
              <a:buFont typeface="Assistant"/>
              <a:buNone/>
            </a:pPr>
            <a:r>
              <a:rPr b="0" i="0" lang="iw-IL" sz="1600" u="none" cap="none" strike="noStrike">
                <a:solidFill>
                  <a:srgbClr val="232752"/>
                </a:solidFill>
                <a:latin typeface="Assistant"/>
                <a:ea typeface="Assistant"/>
                <a:cs typeface="Assistant"/>
                <a:sym typeface="Assistant"/>
              </a:rPr>
              <a:t>מבנה ה-Tableau</a:t>
            </a:r>
            <a:endParaRPr/>
          </a:p>
          <a:p>
            <a:pPr indent="0" lvl="0" marL="0" marR="0" rtl="1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232752"/>
              </a:buClr>
              <a:buSzPts val="1600"/>
              <a:buFont typeface="Assistant"/>
              <a:buNone/>
            </a:pPr>
            <a:r>
              <a:rPr b="0" i="0" lang="iw-IL" sz="1600" u="none" cap="none" strike="noStrike">
                <a:solidFill>
                  <a:srgbClr val="232752"/>
                </a:solidFill>
                <a:latin typeface="Assistant"/>
                <a:ea typeface="Assistant"/>
                <a:cs typeface="Assistant"/>
                <a:sym typeface="Assistant"/>
              </a:rPr>
              <a:t>סוגי משתנים עיקריים</a:t>
            </a:r>
            <a:endParaRPr/>
          </a:p>
          <a:p>
            <a:pPr indent="0" lvl="0" marL="0" marR="0" rtl="1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232752"/>
              </a:buClr>
              <a:buSzPts val="1600"/>
              <a:buFont typeface="Assistant"/>
              <a:buNone/>
            </a:pPr>
            <a:r>
              <a:rPr b="0" i="0" lang="iw-IL" sz="1600" u="none" cap="none" strike="noStrike">
                <a:solidFill>
                  <a:srgbClr val="232752"/>
                </a:solidFill>
                <a:latin typeface="Assistant"/>
                <a:ea typeface="Assistant"/>
                <a:cs typeface="Assistant"/>
                <a:sym typeface="Assistant"/>
              </a:rPr>
              <a:t>שדה מחושב</a:t>
            </a:r>
            <a:endParaRPr b="0" i="0" sz="1600" u="none" cap="none" strike="noStrike">
              <a:solidFill>
                <a:srgbClr val="232752"/>
              </a:solidFill>
              <a:latin typeface="Assistant"/>
              <a:ea typeface="Assistant"/>
              <a:cs typeface="Assistant"/>
              <a:sym typeface="Assistant"/>
            </a:endParaRPr>
          </a:p>
        </p:txBody>
      </p:sp>
      <p:pic>
        <p:nvPicPr>
          <p:cNvPr descr="Image" id="44" name="Google Shape;44;p1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652549" y="2505337"/>
            <a:ext cx="201121" cy="199503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Image" id="45" name="Google Shape;45;p1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652549" y="2869309"/>
            <a:ext cx="201121" cy="199503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Image" id="46" name="Google Shape;46;p1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652549" y="3233281"/>
            <a:ext cx="201121" cy="199503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Image" id="47" name="Google Shape;47;p1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669218" y="3597253"/>
            <a:ext cx="201121" cy="19950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2"/>
          <p:cNvSpPr txBox="1"/>
          <p:nvPr/>
        </p:nvSpPr>
        <p:spPr>
          <a:xfrm>
            <a:off x="4262512" y="508132"/>
            <a:ext cx="4451452" cy="707184"/>
          </a:xfrm>
          <a:prstGeom prst="rect">
            <a:avLst/>
          </a:prstGeom>
          <a:noFill/>
          <a:ln>
            <a:noFill/>
          </a:ln>
        </p:spPr>
        <p:txBody>
          <a:bodyPr anchorCtr="0" anchor="t" bIns="68550" lIns="68550" spcFirstLastPara="1" rIns="68550" wrap="square" tIns="68550">
            <a:spAutoFit/>
          </a:bodyPr>
          <a:lstStyle/>
          <a:p>
            <a:pPr indent="0" lvl="0" marL="0" marR="0" rtl="1" algn="r">
              <a:lnSpc>
                <a:spcPct val="132142"/>
              </a:lnSpc>
              <a:spcBef>
                <a:spcPts val="0"/>
              </a:spcBef>
              <a:spcAft>
                <a:spcPts val="0"/>
              </a:spcAft>
              <a:buClr>
                <a:srgbClr val="00B0F0"/>
              </a:buClr>
              <a:buSzPts val="2800"/>
              <a:buFont typeface="Assistant ExtraBold"/>
              <a:buNone/>
            </a:pPr>
            <a:r>
              <a:rPr b="0" i="0" lang="iw-IL" sz="2800" u="none" cap="none" strike="noStrike">
                <a:solidFill>
                  <a:srgbClr val="00B0F0"/>
                </a:solidFill>
                <a:latin typeface="Assistant ExtraBold"/>
                <a:ea typeface="Assistant ExtraBold"/>
                <a:cs typeface="Assistant ExtraBold"/>
                <a:sym typeface="Assistant ExtraBold"/>
              </a:rPr>
              <a:t>מה זה Tableau?</a:t>
            </a:r>
            <a:endParaRPr b="0" i="0" sz="2800" u="none" cap="none" strike="noStrike">
              <a:solidFill>
                <a:srgbClr val="00B0F0"/>
              </a:solidFill>
              <a:latin typeface="Assistant ExtraBold"/>
              <a:ea typeface="Assistant ExtraBold"/>
              <a:cs typeface="Assistant ExtraBold"/>
              <a:sym typeface="Assistant ExtraBold"/>
            </a:endParaRPr>
          </a:p>
        </p:txBody>
      </p:sp>
      <p:sp>
        <p:nvSpPr>
          <p:cNvPr id="53" name="Google Shape;53;p2"/>
          <p:cNvSpPr txBox="1"/>
          <p:nvPr/>
        </p:nvSpPr>
        <p:spPr>
          <a:xfrm>
            <a:off x="759941" y="1562361"/>
            <a:ext cx="7954023" cy="149588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1" algn="r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rgbClr val="232752"/>
              </a:buClr>
              <a:buSzPts val="1600"/>
              <a:buFont typeface="Assistant"/>
              <a:buNone/>
            </a:pPr>
            <a:r>
              <a:rPr b="0" i="0" lang="iw-IL" sz="1600" u="none" cap="none" strike="noStrike">
                <a:solidFill>
                  <a:srgbClr val="232752"/>
                </a:solidFill>
                <a:latin typeface="Assistant"/>
                <a:ea typeface="Assistant"/>
                <a:cs typeface="Assistant"/>
                <a:sym typeface="Assistant"/>
              </a:rPr>
              <a:t>Tableau הוא </a:t>
            </a:r>
            <a:r>
              <a:rPr b="1" i="0" lang="iw-IL" sz="1600" u="none" cap="none" strike="noStrike">
                <a:solidFill>
                  <a:srgbClr val="232752"/>
                </a:solidFill>
                <a:latin typeface="Assistant"/>
                <a:ea typeface="Assistant"/>
                <a:cs typeface="Assistant"/>
                <a:sym typeface="Assistant"/>
              </a:rPr>
              <a:t>כלי BI (Business Intelligence).</a:t>
            </a:r>
            <a:endParaRPr/>
          </a:p>
          <a:p>
            <a:pPr indent="0" lvl="0" marL="0" marR="0" rtl="1" algn="r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rgbClr val="232752"/>
              </a:buClr>
              <a:buSzPts val="1600"/>
              <a:buFont typeface="Assistant"/>
              <a:buNone/>
            </a:pPr>
            <a:r>
              <a:t/>
            </a:r>
            <a:endParaRPr b="0" i="0" sz="1600" u="none" cap="none" strike="noStrike">
              <a:solidFill>
                <a:srgbClr val="232752"/>
              </a:solidFill>
              <a:latin typeface="Assistant"/>
              <a:ea typeface="Assistant"/>
              <a:cs typeface="Assistant"/>
              <a:sym typeface="Assistant"/>
            </a:endParaRPr>
          </a:p>
          <a:p>
            <a:pPr indent="0" lvl="0" marL="0" marR="0" rtl="1" algn="r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rgbClr val="232752"/>
              </a:buClr>
              <a:buSzPts val="1600"/>
              <a:buFont typeface="Assistant"/>
              <a:buNone/>
            </a:pPr>
            <a:r>
              <a:rPr b="0" i="0" lang="iw-IL" sz="1600" u="none" cap="none" strike="noStrike">
                <a:solidFill>
                  <a:srgbClr val="232752"/>
                </a:solidFill>
                <a:latin typeface="Assistant"/>
                <a:ea typeface="Assistant"/>
                <a:cs typeface="Assistant"/>
                <a:sym typeface="Assistant"/>
              </a:rPr>
              <a:t>משמש כפלטפורמה להדמיית נתונים ובינה עסקית המאפשרת לנתח, להמחיש ולהבין את הנתונים בארגון.</a:t>
            </a:r>
            <a:endParaRPr/>
          </a:p>
          <a:p>
            <a:pPr indent="0" lvl="0" marL="0" marR="0" rtl="1" algn="r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rgbClr val="232752"/>
              </a:buClr>
              <a:buSzPts val="1600"/>
              <a:buFont typeface="Assistant"/>
              <a:buNone/>
            </a:pPr>
            <a:r>
              <a:t/>
            </a:r>
            <a:endParaRPr b="0" i="0" sz="1600" u="none" cap="none" strike="noStrike">
              <a:solidFill>
                <a:srgbClr val="232752"/>
              </a:solidFill>
              <a:latin typeface="Assistant"/>
              <a:ea typeface="Assistant"/>
              <a:cs typeface="Assistant"/>
              <a:sym typeface="Assistant"/>
            </a:endParaRPr>
          </a:p>
          <a:p>
            <a:pPr indent="0" lvl="0" marL="0" marR="0" rtl="1" algn="r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rgbClr val="232752"/>
              </a:buClr>
              <a:buSzPts val="1600"/>
              <a:buFont typeface="Assistant"/>
              <a:buNone/>
            </a:pPr>
            <a:r>
              <a:rPr b="0" i="0" lang="iw-IL" sz="1600" u="none" cap="none" strike="noStrike">
                <a:solidFill>
                  <a:srgbClr val="232752"/>
                </a:solidFill>
                <a:latin typeface="Assistant"/>
                <a:ea typeface="Assistant"/>
                <a:cs typeface="Assistant"/>
                <a:sym typeface="Assistant"/>
              </a:rPr>
              <a:t>ניתן להתייחס אליו ככלי </a:t>
            </a:r>
            <a:r>
              <a:rPr b="1" i="0" lang="iw-IL" sz="1600" u="none" cap="none" strike="noStrike">
                <a:solidFill>
                  <a:srgbClr val="232752"/>
                </a:solidFill>
                <a:latin typeface="Assistant"/>
                <a:ea typeface="Assistant"/>
                <a:cs typeface="Assistant"/>
                <a:sym typeface="Assistant"/>
              </a:rPr>
              <a:t>תומך החלטה.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3"/>
          <p:cNvSpPr txBox="1"/>
          <p:nvPr/>
        </p:nvSpPr>
        <p:spPr>
          <a:xfrm>
            <a:off x="1133856" y="508132"/>
            <a:ext cx="7580107" cy="707184"/>
          </a:xfrm>
          <a:prstGeom prst="rect">
            <a:avLst/>
          </a:prstGeom>
          <a:noFill/>
          <a:ln>
            <a:noFill/>
          </a:ln>
        </p:spPr>
        <p:txBody>
          <a:bodyPr anchorCtr="0" anchor="t" bIns="68550" lIns="68550" spcFirstLastPara="1" rIns="68550" wrap="square" tIns="68550">
            <a:spAutoFit/>
          </a:bodyPr>
          <a:lstStyle/>
          <a:p>
            <a:pPr indent="0" lvl="0" marL="0" marR="0" rtl="1" algn="r">
              <a:lnSpc>
                <a:spcPct val="132142"/>
              </a:lnSpc>
              <a:spcBef>
                <a:spcPts val="0"/>
              </a:spcBef>
              <a:spcAft>
                <a:spcPts val="0"/>
              </a:spcAft>
              <a:buClr>
                <a:srgbClr val="00B0F0"/>
              </a:buClr>
              <a:buSzPts val="2800"/>
              <a:buFont typeface="Assistant ExtraBold"/>
              <a:buNone/>
            </a:pPr>
            <a:r>
              <a:rPr b="0" i="0" lang="iw-IL" sz="2800" u="none" cap="none" strike="noStrike">
                <a:solidFill>
                  <a:srgbClr val="00B0F0"/>
                </a:solidFill>
                <a:latin typeface="Assistant ExtraBold"/>
                <a:ea typeface="Assistant ExtraBold"/>
                <a:cs typeface="Assistant ExtraBold"/>
                <a:sym typeface="Assistant ExtraBold"/>
              </a:rPr>
              <a:t>טעינת נתונים ל-Tableau</a:t>
            </a:r>
            <a:endParaRPr b="0" i="0" sz="2800" u="none" cap="none" strike="noStrike">
              <a:solidFill>
                <a:srgbClr val="00B0F0"/>
              </a:solidFill>
              <a:latin typeface="Assistant ExtraBold"/>
              <a:ea typeface="Assistant ExtraBold"/>
              <a:cs typeface="Assistant ExtraBold"/>
              <a:sym typeface="Assistant ExtraBold"/>
            </a:endParaRPr>
          </a:p>
        </p:txBody>
      </p:sp>
      <p:sp>
        <p:nvSpPr>
          <p:cNvPr id="59" name="Google Shape;59;p3"/>
          <p:cNvSpPr txBox="1"/>
          <p:nvPr/>
        </p:nvSpPr>
        <p:spPr>
          <a:xfrm>
            <a:off x="0" y="1215316"/>
            <a:ext cx="8713964" cy="121516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1" algn="r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rgbClr val="232752"/>
              </a:buClr>
              <a:buSzPts val="1600"/>
              <a:buFont typeface="Assistant"/>
              <a:buNone/>
            </a:pPr>
            <a:r>
              <a:rPr b="0" i="0" lang="iw-IL" sz="1600" u="none" cap="none" strike="noStrike">
                <a:solidFill>
                  <a:srgbClr val="232752"/>
                </a:solidFill>
                <a:latin typeface="Assistant"/>
                <a:ea typeface="Assistant"/>
                <a:cs typeface="Assistant"/>
                <a:sym typeface="Assistant"/>
              </a:rPr>
              <a:t>Tableau יודע להתמודד עם נתונים ממקורות שונים:  Excel, CSV, בסיסי נתונים (Databases) ומקורות נוספים.</a:t>
            </a:r>
            <a:endParaRPr/>
          </a:p>
          <a:p>
            <a:pPr indent="0" lvl="0" marL="0" marR="0" rtl="1" algn="r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rgbClr val="232752"/>
              </a:buClr>
              <a:buSzPts val="1600"/>
              <a:buFont typeface="Assistant"/>
              <a:buNone/>
            </a:pPr>
            <a:r>
              <a:rPr b="0" i="0" lang="iw-IL" sz="1600" u="none" cap="none" strike="noStrike">
                <a:solidFill>
                  <a:srgbClr val="232752"/>
                </a:solidFill>
                <a:latin typeface="Assistant"/>
                <a:ea typeface="Assistant"/>
                <a:cs typeface="Assistant"/>
                <a:sym typeface="Assistant"/>
              </a:rPr>
              <a:t>ניתן לטעון יותר ממקור אחד בו זמנית וליצור חיבור ביניהם.</a:t>
            </a:r>
            <a:endParaRPr/>
          </a:p>
          <a:p>
            <a:pPr indent="0" lvl="0" marL="0" marR="0" rtl="1" algn="r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rgbClr val="232752"/>
              </a:buClr>
              <a:buSzPts val="1600"/>
              <a:buFont typeface="Assistant"/>
              <a:buNone/>
            </a:pPr>
            <a:r>
              <a:t/>
            </a:r>
            <a:endParaRPr b="0" i="0" sz="1600" u="none" cap="none" strike="noStrike">
              <a:solidFill>
                <a:srgbClr val="232752"/>
              </a:solidFill>
              <a:latin typeface="Assistant"/>
              <a:ea typeface="Assistant"/>
              <a:cs typeface="Assistant"/>
              <a:sym typeface="Assistant"/>
            </a:endParaRPr>
          </a:p>
          <a:p>
            <a:pPr indent="0" lvl="0" marL="0" marR="0" rtl="1" algn="r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iw-IL" sz="1600" u="none" cap="none" strike="noStrike">
                <a:solidFill>
                  <a:srgbClr val="232752"/>
                </a:solidFill>
                <a:latin typeface="Assistant"/>
                <a:ea typeface="Assistant"/>
                <a:cs typeface="Assistant"/>
                <a:sym typeface="Assistant"/>
              </a:rPr>
              <a:t>ב-Tableau Public  כבר בהתחלה אנחנו מתבקשים לגרור או להעלות קובץ (אפשר גם מהדרייב)</a:t>
            </a:r>
            <a:endParaRPr b="0" i="0" sz="1600" u="none" cap="none" strike="noStrike">
              <a:solidFill>
                <a:srgbClr val="232752"/>
              </a:solidFill>
              <a:latin typeface="Assistant"/>
              <a:ea typeface="Assistant"/>
              <a:cs typeface="Assistant"/>
              <a:sym typeface="Assistant"/>
            </a:endParaRPr>
          </a:p>
        </p:txBody>
      </p:sp>
      <p:pic>
        <p:nvPicPr>
          <p:cNvPr id="60" name="Google Shape;60;p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802155" y="2500926"/>
            <a:ext cx="5362339" cy="246593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4"/>
          <p:cNvSpPr txBox="1"/>
          <p:nvPr/>
        </p:nvSpPr>
        <p:spPr>
          <a:xfrm>
            <a:off x="1133856" y="508132"/>
            <a:ext cx="7580107" cy="707184"/>
          </a:xfrm>
          <a:prstGeom prst="rect">
            <a:avLst/>
          </a:prstGeom>
          <a:noFill/>
          <a:ln>
            <a:noFill/>
          </a:ln>
        </p:spPr>
        <p:txBody>
          <a:bodyPr anchorCtr="0" anchor="t" bIns="68550" lIns="68550" spcFirstLastPara="1" rIns="68550" wrap="square" tIns="68550">
            <a:spAutoFit/>
          </a:bodyPr>
          <a:lstStyle/>
          <a:p>
            <a:pPr indent="0" lvl="0" marL="0" marR="0" rtl="1" algn="r">
              <a:lnSpc>
                <a:spcPct val="132142"/>
              </a:lnSpc>
              <a:spcBef>
                <a:spcPts val="0"/>
              </a:spcBef>
              <a:spcAft>
                <a:spcPts val="0"/>
              </a:spcAft>
              <a:buClr>
                <a:srgbClr val="00B0F0"/>
              </a:buClr>
              <a:buSzPts val="2800"/>
              <a:buFont typeface="Assistant ExtraBold"/>
              <a:buNone/>
            </a:pPr>
            <a:r>
              <a:rPr b="0" i="0" lang="iw-IL" sz="2800" u="none" cap="none" strike="noStrike">
                <a:solidFill>
                  <a:srgbClr val="00B0F0"/>
                </a:solidFill>
                <a:latin typeface="Assistant ExtraBold"/>
                <a:ea typeface="Assistant ExtraBold"/>
                <a:cs typeface="Assistant ExtraBold"/>
                <a:sym typeface="Assistant ExtraBold"/>
              </a:rPr>
              <a:t>Join ב-Tableau</a:t>
            </a:r>
            <a:endParaRPr b="0" i="0" sz="2800" u="none" cap="none" strike="noStrike">
              <a:solidFill>
                <a:srgbClr val="00B0F0"/>
              </a:solidFill>
              <a:latin typeface="Assistant ExtraBold"/>
              <a:ea typeface="Assistant ExtraBold"/>
              <a:cs typeface="Assistant ExtraBold"/>
              <a:sym typeface="Assistant ExtraBold"/>
            </a:endParaRPr>
          </a:p>
        </p:txBody>
      </p:sp>
      <p:sp>
        <p:nvSpPr>
          <p:cNvPr id="66" name="Google Shape;66;p4"/>
          <p:cNvSpPr txBox="1"/>
          <p:nvPr/>
        </p:nvSpPr>
        <p:spPr>
          <a:xfrm>
            <a:off x="215018" y="1429568"/>
            <a:ext cx="8713964" cy="65372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1" algn="r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rgbClr val="232752"/>
              </a:buClr>
              <a:buSzPts val="1600"/>
              <a:buFont typeface="Assistant"/>
              <a:buNone/>
            </a:pPr>
            <a:r>
              <a:rPr b="0" i="0" lang="iw-IL" sz="1600" u="none" cap="none" strike="noStrike">
                <a:solidFill>
                  <a:srgbClr val="232752"/>
                </a:solidFill>
                <a:latin typeface="Assistant"/>
                <a:ea typeface="Assistant"/>
                <a:cs typeface="Assistant"/>
                <a:sym typeface="Assistant"/>
              </a:rPr>
              <a:t>לאחר טעינת הטבלאות, יש לנו אפשרות לחבר אותן (באמצעות join) ע"י הגדרת השדה המחבר ביניהן.</a:t>
            </a:r>
            <a:endParaRPr/>
          </a:p>
          <a:p>
            <a:pPr indent="0" lvl="0" marL="0" marR="0" rtl="1" algn="r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rgbClr val="232752"/>
              </a:buClr>
              <a:buSzPts val="1600"/>
              <a:buFont typeface="Assistant"/>
              <a:buNone/>
            </a:pPr>
            <a:r>
              <a:rPr b="0" i="0" lang="iw-IL" sz="1600" u="none" cap="none" strike="noStrike">
                <a:solidFill>
                  <a:srgbClr val="232752"/>
                </a:solidFill>
                <a:latin typeface="Assistant"/>
                <a:ea typeface="Assistant"/>
                <a:cs typeface="Assistant"/>
                <a:sym typeface="Assistant"/>
              </a:rPr>
              <a:t>לעיתים, Tableau יציע לנו בעצמו את השדות לחיבור. חשוב לוודא כי אלו אכן השדות הנכונים על מנת למנוע כפילויות.</a:t>
            </a:r>
            <a:endParaRPr b="0" i="0" sz="1600" u="none" cap="none" strike="noStrike">
              <a:solidFill>
                <a:srgbClr val="232752"/>
              </a:solidFill>
              <a:latin typeface="Assistant"/>
              <a:ea typeface="Assistant"/>
              <a:cs typeface="Assistant"/>
              <a:sym typeface="Assistant"/>
            </a:endParaRPr>
          </a:p>
        </p:txBody>
      </p:sp>
      <p:pic>
        <p:nvPicPr>
          <p:cNvPr id="67" name="Google Shape;67;p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133856" y="2209432"/>
            <a:ext cx="6972300" cy="2685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" name="Google Shape;72;p5"/>
          <p:cNvPicPr preferRelativeResize="0"/>
          <p:nvPr/>
        </p:nvPicPr>
        <p:blipFill rotWithShape="1">
          <a:blip r:embed="rId3">
            <a:alphaModFix/>
          </a:blip>
          <a:srcRect b="0" l="0" r="2550" t="0"/>
          <a:stretch/>
        </p:blipFill>
        <p:spPr>
          <a:xfrm>
            <a:off x="790831" y="1291354"/>
            <a:ext cx="8206411" cy="3228298"/>
          </a:xfrm>
          <a:prstGeom prst="rect">
            <a:avLst/>
          </a:prstGeom>
          <a:noFill/>
          <a:ln>
            <a:noFill/>
          </a:ln>
        </p:spPr>
      </p:pic>
      <p:sp>
        <p:nvSpPr>
          <p:cNvPr id="73" name="Google Shape;73;p5"/>
          <p:cNvSpPr txBox="1"/>
          <p:nvPr/>
        </p:nvSpPr>
        <p:spPr>
          <a:xfrm>
            <a:off x="1145286" y="481750"/>
            <a:ext cx="7580107" cy="707184"/>
          </a:xfrm>
          <a:prstGeom prst="rect">
            <a:avLst/>
          </a:prstGeom>
          <a:noFill/>
          <a:ln>
            <a:noFill/>
          </a:ln>
        </p:spPr>
        <p:txBody>
          <a:bodyPr anchorCtr="0" anchor="t" bIns="68550" lIns="68550" spcFirstLastPara="1" rIns="68550" wrap="square" tIns="68550">
            <a:spAutoFit/>
          </a:bodyPr>
          <a:lstStyle/>
          <a:p>
            <a:pPr indent="0" lvl="0" marL="0" marR="0" rtl="1" algn="r">
              <a:lnSpc>
                <a:spcPct val="132142"/>
              </a:lnSpc>
              <a:spcBef>
                <a:spcPts val="0"/>
              </a:spcBef>
              <a:spcAft>
                <a:spcPts val="0"/>
              </a:spcAft>
              <a:buClr>
                <a:srgbClr val="00B0F0"/>
              </a:buClr>
              <a:buSzPts val="2800"/>
              <a:buFont typeface="Assistant ExtraBold"/>
              <a:buNone/>
            </a:pPr>
            <a:r>
              <a:rPr b="0" i="0" lang="iw-IL" sz="2800" u="none" cap="none" strike="noStrike">
                <a:solidFill>
                  <a:srgbClr val="00B0F0"/>
                </a:solidFill>
                <a:latin typeface="Assistant ExtraBold"/>
                <a:ea typeface="Assistant ExtraBold"/>
                <a:cs typeface="Assistant ExtraBold"/>
                <a:sym typeface="Assistant ExtraBold"/>
              </a:rPr>
              <a:t>מבנה ה-Tableau</a:t>
            </a:r>
            <a:endParaRPr b="0" i="0" sz="2800" u="none" cap="none" strike="noStrike">
              <a:solidFill>
                <a:srgbClr val="00B0F0"/>
              </a:solidFill>
              <a:latin typeface="Assistant ExtraBold"/>
              <a:ea typeface="Assistant ExtraBold"/>
              <a:cs typeface="Assistant ExtraBold"/>
              <a:sym typeface="Assistant ExtraBold"/>
            </a:endParaRPr>
          </a:p>
        </p:txBody>
      </p:sp>
      <p:sp>
        <p:nvSpPr>
          <p:cNvPr id="74" name="Google Shape;74;p5"/>
          <p:cNvSpPr/>
          <p:nvPr/>
        </p:nvSpPr>
        <p:spPr>
          <a:xfrm>
            <a:off x="55604" y="809368"/>
            <a:ext cx="1643449" cy="405191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500"/>
              <a:buFont typeface="Assistant ExtraBold"/>
              <a:buNone/>
            </a:pPr>
            <a:r>
              <a:rPr b="1" i="0" lang="iw-IL" sz="1500" u="none" cap="none" strike="noStrike">
                <a:solidFill>
                  <a:schemeClr val="lt1"/>
                </a:solidFill>
                <a:latin typeface="Assistant ExtraBold"/>
                <a:ea typeface="Assistant ExtraBold"/>
                <a:cs typeface="Assistant ExtraBold"/>
                <a:sym typeface="Assistant ExtraBold"/>
              </a:rPr>
              <a:t>רשימת השדות מהטבלאות</a:t>
            </a:r>
            <a:endParaRPr b="1" i="0" sz="1500" u="none" cap="none" strike="noStrike">
              <a:solidFill>
                <a:schemeClr val="lt1"/>
              </a:solidFill>
              <a:latin typeface="Assistant ExtraBold"/>
              <a:ea typeface="Assistant ExtraBold"/>
              <a:cs typeface="Assistant ExtraBold"/>
              <a:sym typeface="Assistant ExtraBold"/>
            </a:endParaRPr>
          </a:p>
        </p:txBody>
      </p:sp>
      <p:cxnSp>
        <p:nvCxnSpPr>
          <p:cNvPr id="75" name="Google Shape;75;p5"/>
          <p:cNvCxnSpPr>
            <a:endCxn id="72" idx="1"/>
          </p:cNvCxnSpPr>
          <p:nvPr/>
        </p:nvCxnSpPr>
        <p:spPr>
          <a:xfrm flipH="1" rot="-5400000">
            <a:off x="-304769" y="1809903"/>
            <a:ext cx="1690800" cy="500400"/>
          </a:xfrm>
          <a:prstGeom prst="bentConnector2">
            <a:avLst/>
          </a:prstGeom>
          <a:noFill/>
          <a:ln cap="flat" cmpd="sng" w="9525">
            <a:solidFill>
              <a:srgbClr val="FFC000"/>
            </a:solidFill>
            <a:prstDash val="solid"/>
            <a:round/>
            <a:headEnd len="sm" w="sm" type="none"/>
            <a:tailEnd len="med" w="med" type="stealth"/>
          </a:ln>
        </p:spPr>
      </p:cxnSp>
      <p:sp>
        <p:nvSpPr>
          <p:cNvPr id="76" name="Google Shape;76;p5"/>
          <p:cNvSpPr/>
          <p:nvPr/>
        </p:nvSpPr>
        <p:spPr>
          <a:xfrm>
            <a:off x="2137190" y="3385751"/>
            <a:ext cx="1183696" cy="432487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500"/>
              <a:buFont typeface="Assistant ExtraBold"/>
              <a:buNone/>
            </a:pPr>
            <a:r>
              <a:rPr b="1" i="0" lang="iw-IL" sz="1500" u="none" cap="none" strike="noStrike">
                <a:solidFill>
                  <a:schemeClr val="lt1"/>
                </a:solidFill>
                <a:latin typeface="Assistant ExtraBold"/>
                <a:ea typeface="Assistant ExtraBold"/>
                <a:cs typeface="Assistant ExtraBold"/>
                <a:sym typeface="Assistant ExtraBold"/>
              </a:rPr>
              <a:t>פילטרים וסימנים</a:t>
            </a:r>
            <a:endParaRPr b="1" i="0" sz="1500" u="none" cap="none" strike="noStrike">
              <a:solidFill>
                <a:schemeClr val="lt1"/>
              </a:solidFill>
              <a:latin typeface="Assistant ExtraBold"/>
              <a:ea typeface="Assistant ExtraBold"/>
              <a:cs typeface="Assistant ExtraBold"/>
              <a:sym typeface="Assistant ExtraBold"/>
            </a:endParaRPr>
          </a:p>
        </p:txBody>
      </p:sp>
      <p:sp>
        <p:nvSpPr>
          <p:cNvPr id="77" name="Google Shape;77;p5"/>
          <p:cNvSpPr/>
          <p:nvPr/>
        </p:nvSpPr>
        <p:spPr>
          <a:xfrm>
            <a:off x="6790398" y="1217930"/>
            <a:ext cx="1183696" cy="405191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500"/>
              <a:buFont typeface="Assistant ExtraBold"/>
              <a:buNone/>
            </a:pPr>
            <a:r>
              <a:rPr b="1" i="0" lang="iw-IL" sz="1500" u="none" cap="none" strike="noStrike">
                <a:solidFill>
                  <a:schemeClr val="lt1"/>
                </a:solidFill>
                <a:latin typeface="Assistant ExtraBold"/>
                <a:ea typeface="Assistant ExtraBold"/>
                <a:cs typeface="Assistant ExtraBold"/>
                <a:sym typeface="Assistant ExtraBold"/>
              </a:rPr>
              <a:t>ויזואליציות</a:t>
            </a:r>
            <a:endParaRPr b="1" i="0" sz="1500" u="none" cap="none" strike="noStrike">
              <a:solidFill>
                <a:schemeClr val="lt1"/>
              </a:solidFill>
              <a:latin typeface="Assistant ExtraBold"/>
              <a:ea typeface="Assistant ExtraBold"/>
              <a:cs typeface="Assistant ExtraBold"/>
              <a:sym typeface="Assistant ExtraBold"/>
            </a:endParaRPr>
          </a:p>
        </p:txBody>
      </p:sp>
      <p:cxnSp>
        <p:nvCxnSpPr>
          <p:cNvPr id="78" name="Google Shape;78;p5"/>
          <p:cNvCxnSpPr/>
          <p:nvPr/>
        </p:nvCxnSpPr>
        <p:spPr>
          <a:xfrm>
            <a:off x="7974094" y="1420525"/>
            <a:ext cx="369900" cy="600"/>
          </a:xfrm>
          <a:prstGeom prst="bentConnector3">
            <a:avLst>
              <a:gd fmla="val 49982" name="adj1"/>
            </a:avLst>
          </a:prstGeom>
          <a:noFill/>
          <a:ln cap="flat" cmpd="sng" w="9525">
            <a:solidFill>
              <a:srgbClr val="FFC000"/>
            </a:solidFill>
            <a:prstDash val="solid"/>
            <a:round/>
            <a:headEnd len="sm" w="sm" type="none"/>
            <a:tailEnd len="med" w="med" type="stealth"/>
          </a:ln>
        </p:spPr>
      </p:cxnSp>
      <p:sp>
        <p:nvSpPr>
          <p:cNvPr id="79" name="Google Shape;79;p5"/>
          <p:cNvSpPr/>
          <p:nvPr/>
        </p:nvSpPr>
        <p:spPr>
          <a:xfrm>
            <a:off x="5566550" y="2473016"/>
            <a:ext cx="1183696" cy="432487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500"/>
              <a:buFont typeface="Assistant ExtraBold"/>
              <a:buNone/>
            </a:pPr>
            <a:r>
              <a:rPr b="1" i="0" lang="iw-IL" sz="1500" u="none" cap="none" strike="noStrike">
                <a:solidFill>
                  <a:schemeClr val="lt1"/>
                </a:solidFill>
                <a:latin typeface="Assistant ExtraBold"/>
                <a:ea typeface="Assistant ExtraBold"/>
                <a:cs typeface="Assistant ExtraBold"/>
                <a:sym typeface="Assistant ExtraBold"/>
              </a:rPr>
              <a:t>מגרש המשחקים</a:t>
            </a:r>
            <a:endParaRPr b="1" i="0" sz="1500" u="none" cap="none" strike="noStrike">
              <a:solidFill>
                <a:schemeClr val="lt1"/>
              </a:solidFill>
              <a:latin typeface="Assistant ExtraBold"/>
              <a:ea typeface="Assistant ExtraBold"/>
              <a:cs typeface="Assistant ExtraBold"/>
              <a:sym typeface="Assistant ExtraBold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6"/>
          <p:cNvSpPr txBox="1"/>
          <p:nvPr/>
        </p:nvSpPr>
        <p:spPr>
          <a:xfrm>
            <a:off x="1133856" y="508132"/>
            <a:ext cx="7580107" cy="707184"/>
          </a:xfrm>
          <a:prstGeom prst="rect">
            <a:avLst/>
          </a:prstGeom>
          <a:noFill/>
          <a:ln>
            <a:noFill/>
          </a:ln>
        </p:spPr>
        <p:txBody>
          <a:bodyPr anchorCtr="0" anchor="t" bIns="68550" lIns="68550" spcFirstLastPara="1" rIns="68550" wrap="square" tIns="68550">
            <a:spAutoFit/>
          </a:bodyPr>
          <a:lstStyle/>
          <a:p>
            <a:pPr indent="0" lvl="0" marL="0" marR="0" rtl="1" algn="r">
              <a:lnSpc>
                <a:spcPct val="132142"/>
              </a:lnSpc>
              <a:spcBef>
                <a:spcPts val="0"/>
              </a:spcBef>
              <a:spcAft>
                <a:spcPts val="0"/>
              </a:spcAft>
              <a:buClr>
                <a:srgbClr val="00B0F0"/>
              </a:buClr>
              <a:buSzPts val="2800"/>
              <a:buFont typeface="Assistant ExtraBold"/>
              <a:buNone/>
            </a:pPr>
            <a:r>
              <a:rPr b="0" i="0" lang="iw-IL" sz="2800" u="none" cap="none" strike="noStrike">
                <a:solidFill>
                  <a:srgbClr val="00B0F0"/>
                </a:solidFill>
                <a:latin typeface="Assistant ExtraBold"/>
                <a:ea typeface="Assistant ExtraBold"/>
                <a:cs typeface="Assistant ExtraBold"/>
                <a:sym typeface="Assistant ExtraBold"/>
              </a:rPr>
              <a:t>סוגי משתנים עיקריים</a:t>
            </a:r>
            <a:endParaRPr b="0" i="0" sz="2800" u="none" cap="none" strike="noStrike">
              <a:solidFill>
                <a:srgbClr val="00B0F0"/>
              </a:solidFill>
              <a:latin typeface="Assistant ExtraBold"/>
              <a:ea typeface="Assistant ExtraBold"/>
              <a:cs typeface="Assistant ExtraBold"/>
              <a:sym typeface="Assistant ExtraBold"/>
            </a:endParaRPr>
          </a:p>
        </p:txBody>
      </p:sp>
      <p:pic>
        <p:nvPicPr>
          <p:cNvPr id="85" name="Google Shape;85;p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31619" y="538187"/>
            <a:ext cx="1187511" cy="3835597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86" name="Google Shape;86;p6"/>
          <p:cNvGraphicFramePr/>
          <p:nvPr/>
        </p:nvGraphicFramePr>
        <p:xfrm>
          <a:off x="2081936" y="2820755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{08AB10A9-89F6-4442-97E8-7CE98D1FA5F6}</a:tableStyleId>
              </a:tblPr>
              <a:tblGrid>
                <a:gridCol w="1025800"/>
                <a:gridCol w="1433375"/>
                <a:gridCol w="1064175"/>
              </a:tblGrid>
              <a:tr h="288000"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iw-IL" sz="1100" u="none" cap="none" strike="noStrike">
                          <a:solidFill>
                            <a:schemeClr val="lt1"/>
                          </a:solidFill>
                          <a:latin typeface="Assistant"/>
                          <a:ea typeface="Assistant"/>
                          <a:cs typeface="Assistant"/>
                          <a:sym typeface="Assistant"/>
                        </a:rPr>
                        <a:t>אייקון</a:t>
                      </a:r>
                      <a:endParaRPr b="0" sz="1100" u="none" cap="none" strike="noStrike">
                        <a:solidFill>
                          <a:schemeClr val="lt1"/>
                        </a:solidFill>
                        <a:latin typeface="Assistant"/>
                        <a:ea typeface="Assistant"/>
                        <a:cs typeface="Assistant"/>
                        <a:sym typeface="Assistant"/>
                      </a:endParaRPr>
                    </a:p>
                  </a:txBody>
                  <a:tcPr marT="45725" marB="45725" marR="91450" marL="91450" anchor="ctr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1B1948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1100"/>
                        <a:buFont typeface="Arial"/>
                        <a:buNone/>
                      </a:pPr>
                      <a:r>
                        <a:rPr b="0" lang="iw-IL" sz="1100" u="none" cap="none" strike="noStrike">
                          <a:solidFill>
                            <a:schemeClr val="lt1"/>
                          </a:solidFill>
                          <a:latin typeface="Assistant"/>
                          <a:ea typeface="Assistant"/>
                          <a:cs typeface="Assistant"/>
                          <a:sym typeface="Assistant"/>
                        </a:rPr>
                        <a:t>שדות לדוגמה</a:t>
                      </a:r>
                      <a:endParaRPr b="0" sz="1100" u="none" cap="none" strike="noStrike">
                        <a:solidFill>
                          <a:schemeClr val="lt1"/>
                        </a:solidFill>
                        <a:latin typeface="Assistant"/>
                        <a:ea typeface="Assistant"/>
                        <a:cs typeface="Assistant"/>
                        <a:sym typeface="Assistant"/>
                      </a:endParaRPr>
                    </a:p>
                  </a:txBody>
                  <a:tcPr marT="45725" marB="45725" marR="91450" marL="91450" anchor="ctr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1B1948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1100"/>
                        <a:buFont typeface="Arial"/>
                        <a:buNone/>
                      </a:pPr>
                      <a:r>
                        <a:rPr b="0" lang="iw-IL" sz="1100" u="none" cap="none" strike="noStrike">
                          <a:solidFill>
                            <a:schemeClr val="lt1"/>
                          </a:solidFill>
                          <a:latin typeface="Assistant"/>
                          <a:ea typeface="Assistant"/>
                          <a:cs typeface="Assistant"/>
                          <a:sym typeface="Assistant"/>
                        </a:rPr>
                        <a:t>סוג משתנה</a:t>
                      </a:r>
                      <a:endParaRPr b="0" sz="1100" u="none" cap="none" strike="noStrike">
                        <a:solidFill>
                          <a:schemeClr val="lt1"/>
                        </a:solidFill>
                        <a:latin typeface="Assistant"/>
                        <a:ea typeface="Assistant"/>
                        <a:cs typeface="Assistant"/>
                        <a:sym typeface="Assistant"/>
                      </a:endParaRPr>
                    </a:p>
                  </a:txBody>
                  <a:tcPr marT="45725" marB="45725" marR="91450" marL="91450" anchor="ctr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1B1948"/>
                    </a:solidFill>
                  </a:tcPr>
                </a:tc>
              </a:tr>
              <a:tr h="4173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t/>
                      </a:r>
                      <a:endParaRPr b="0" sz="1200" u="none" cap="none" strike="noStrike">
                        <a:solidFill>
                          <a:srgbClr val="1B1948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 anchor="ctr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iw-IL" sz="1200" u="none" cap="none" strike="noStrike">
                          <a:solidFill>
                            <a:srgbClr val="1B1948"/>
                          </a:solidFill>
                          <a:latin typeface="Assistant"/>
                          <a:ea typeface="Assistant"/>
                          <a:cs typeface="Assistant"/>
                          <a:sym typeface="Assistant"/>
                        </a:rPr>
                        <a:t>שמות, מדינות, ערים</a:t>
                      </a:r>
                      <a:endParaRPr b="0" i="0" sz="1200" u="none" cap="none" strike="noStrike">
                        <a:solidFill>
                          <a:srgbClr val="1B1948"/>
                        </a:solidFill>
                        <a:latin typeface="Assistant"/>
                        <a:ea typeface="Assistant"/>
                        <a:cs typeface="Assistant"/>
                        <a:sym typeface="Assistant"/>
                      </a:endParaRPr>
                    </a:p>
                  </a:txBody>
                  <a:tcPr marT="45725" marB="45725" marR="91450" marL="91450" anchor="ctr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iw-IL" sz="1200" u="none" cap="none" strike="noStrike">
                          <a:solidFill>
                            <a:srgbClr val="1B1948"/>
                          </a:solidFill>
                          <a:latin typeface="Assistant"/>
                          <a:ea typeface="Assistant"/>
                          <a:cs typeface="Assistant"/>
                          <a:sym typeface="Assistant"/>
                        </a:rPr>
                        <a:t>טקסט</a:t>
                      </a:r>
                      <a:endParaRPr b="0" i="0" sz="1200" u="none" cap="none" strike="noStrike">
                        <a:solidFill>
                          <a:srgbClr val="1B1948"/>
                        </a:solidFill>
                        <a:latin typeface="Assistant"/>
                        <a:ea typeface="Assistant"/>
                        <a:cs typeface="Assistant"/>
                        <a:sym typeface="Assistant"/>
                      </a:endParaRPr>
                    </a:p>
                  </a:txBody>
                  <a:tcPr marT="45725" marB="45725" marR="91450" marL="91450" anchor="ctr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t/>
                      </a:r>
                      <a:endParaRPr b="0" sz="1200" u="none" cap="none" strike="noStrike">
                        <a:solidFill>
                          <a:srgbClr val="1B1948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 anchor="ctr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iw-IL" sz="1200" u="none" cap="none" strike="noStrike">
                          <a:solidFill>
                            <a:srgbClr val="1B1948"/>
                          </a:solidFill>
                          <a:latin typeface="Assistant"/>
                          <a:ea typeface="Assistant"/>
                          <a:cs typeface="Assistant"/>
                          <a:sym typeface="Assistant"/>
                        </a:rPr>
                        <a:t>כמות, מכירות</a:t>
                      </a:r>
                      <a:endParaRPr b="0" i="0" sz="1200" u="none" cap="none" strike="noStrike">
                        <a:solidFill>
                          <a:srgbClr val="1B1948"/>
                        </a:solidFill>
                        <a:latin typeface="Assistant"/>
                        <a:ea typeface="Assistant"/>
                        <a:cs typeface="Assistant"/>
                        <a:sym typeface="Assistant"/>
                      </a:endParaRPr>
                    </a:p>
                  </a:txBody>
                  <a:tcPr marT="45725" marB="45725" marR="91450" marL="91450" anchor="ctr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iw-IL" sz="1200" u="none" cap="none" strike="noStrike">
                          <a:solidFill>
                            <a:srgbClr val="1B1948"/>
                          </a:solidFill>
                          <a:latin typeface="Assistant"/>
                          <a:ea typeface="Assistant"/>
                          <a:cs typeface="Assistant"/>
                          <a:sym typeface="Assistant"/>
                        </a:rPr>
                        <a:t>נומרי</a:t>
                      </a:r>
                      <a:endParaRPr b="0" i="0" sz="1200" u="none" cap="none" strike="noStrike">
                        <a:solidFill>
                          <a:srgbClr val="1B1948"/>
                        </a:solidFill>
                        <a:latin typeface="Assistant"/>
                        <a:ea typeface="Assistant"/>
                        <a:cs typeface="Assistant"/>
                        <a:sym typeface="Assistant"/>
                      </a:endParaRPr>
                    </a:p>
                  </a:txBody>
                  <a:tcPr marT="45725" marB="45725" marR="91450" marL="91450" anchor="ctr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t/>
                      </a:r>
                      <a:endParaRPr b="0" sz="1200" u="none" cap="none" strike="noStrike">
                        <a:solidFill>
                          <a:srgbClr val="1B1948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 anchor="ctr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1B1948"/>
                        </a:buClr>
                        <a:buSzPts val="1200"/>
                        <a:buFont typeface="Arial"/>
                        <a:buNone/>
                      </a:pPr>
                      <a:r>
                        <a:rPr b="0" i="0" lang="iw-IL" sz="1200" u="none" cap="none" strike="noStrike">
                          <a:solidFill>
                            <a:srgbClr val="1B1948"/>
                          </a:solidFill>
                          <a:latin typeface="Assistant"/>
                          <a:ea typeface="Assistant"/>
                          <a:cs typeface="Assistant"/>
                          <a:sym typeface="Assistant"/>
                        </a:rPr>
                        <a:t>תאריך</a:t>
                      </a:r>
                      <a:endParaRPr b="0" i="0" sz="1200" u="none" cap="none" strike="noStrike">
                        <a:solidFill>
                          <a:srgbClr val="1B1948"/>
                        </a:solidFill>
                        <a:latin typeface="Assistant"/>
                        <a:ea typeface="Assistant"/>
                        <a:cs typeface="Assistant"/>
                        <a:sym typeface="Assistant"/>
                      </a:endParaRPr>
                    </a:p>
                  </a:txBody>
                  <a:tcPr marT="45725" marB="45725" marR="91450" marL="91450" anchor="ctr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1B1948"/>
                        </a:buClr>
                        <a:buSzPts val="1200"/>
                        <a:buFont typeface="Arial"/>
                        <a:buNone/>
                      </a:pPr>
                      <a:r>
                        <a:rPr b="0" i="0" lang="iw-IL" sz="1200" u="none" cap="none" strike="noStrike">
                          <a:solidFill>
                            <a:srgbClr val="1B1948"/>
                          </a:solidFill>
                          <a:latin typeface="Assistant"/>
                          <a:ea typeface="Assistant"/>
                          <a:cs typeface="Assistant"/>
                          <a:sym typeface="Assistant"/>
                        </a:rPr>
                        <a:t>תאריך</a:t>
                      </a:r>
                      <a:endParaRPr b="0" i="0" sz="1200" u="none" cap="none" strike="noStrike">
                        <a:solidFill>
                          <a:srgbClr val="1B1948"/>
                        </a:solidFill>
                        <a:latin typeface="Assistant"/>
                        <a:ea typeface="Assistant"/>
                        <a:cs typeface="Assistant"/>
                        <a:sym typeface="Assistant"/>
                      </a:endParaRPr>
                    </a:p>
                  </a:txBody>
                  <a:tcPr marT="45725" marB="45725" marR="91450" marL="91450" anchor="ctr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t/>
                      </a:r>
                      <a:endParaRPr b="0" sz="1200" u="none" cap="none" strike="noStrike">
                        <a:solidFill>
                          <a:srgbClr val="1B1948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 anchor="ctr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9796A3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1B1948"/>
                        </a:buClr>
                        <a:buSzPts val="1200"/>
                        <a:buFont typeface="Arial"/>
                        <a:buNone/>
                      </a:pPr>
                      <a:r>
                        <a:rPr b="0" i="0" lang="iw-IL" sz="1200" u="none" cap="none" strike="noStrike">
                          <a:solidFill>
                            <a:srgbClr val="1B1948"/>
                          </a:solidFill>
                          <a:latin typeface="Assistant"/>
                          <a:ea typeface="Assistant"/>
                          <a:cs typeface="Assistant"/>
                          <a:sym typeface="Assistant"/>
                        </a:rPr>
                        <a:t>Yes/No Questions</a:t>
                      </a:r>
                      <a:endParaRPr b="0" i="0" sz="1200" u="none" cap="none" strike="noStrike">
                        <a:solidFill>
                          <a:srgbClr val="1B1948"/>
                        </a:solidFill>
                        <a:latin typeface="Assistant"/>
                        <a:ea typeface="Assistant"/>
                        <a:cs typeface="Assistant"/>
                        <a:sym typeface="Assistant"/>
                      </a:endParaRPr>
                    </a:p>
                  </a:txBody>
                  <a:tcPr marT="45725" marB="45725" marR="91450" marL="91450" anchor="ctr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9796A3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1B1948"/>
                        </a:buClr>
                        <a:buSzPts val="1200"/>
                        <a:buFont typeface="Arial"/>
                        <a:buNone/>
                      </a:pPr>
                      <a:r>
                        <a:rPr b="0" i="0" lang="iw-IL" sz="1200" u="none" cap="none" strike="noStrike">
                          <a:solidFill>
                            <a:srgbClr val="1B1948"/>
                          </a:solidFill>
                          <a:latin typeface="Assistant"/>
                          <a:ea typeface="Assistant"/>
                          <a:cs typeface="Assistant"/>
                          <a:sym typeface="Assistant"/>
                        </a:rPr>
                        <a:t>בוליאני </a:t>
                      </a:r>
                      <a:endParaRPr b="0" i="0" sz="1200" u="none" cap="none" strike="noStrike">
                        <a:solidFill>
                          <a:srgbClr val="1B1948"/>
                        </a:solidFill>
                        <a:latin typeface="Assistant"/>
                        <a:ea typeface="Assistant"/>
                        <a:cs typeface="Assistant"/>
                        <a:sym typeface="Assistant"/>
                      </a:endParaRPr>
                    </a:p>
                    <a:p>
                      <a:pPr indent="0" lvl="0" marL="0" marR="0" rtl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1B1948"/>
                        </a:buClr>
                        <a:buSzPts val="1200"/>
                        <a:buFont typeface="Arial"/>
                        <a:buNone/>
                      </a:pPr>
                      <a:r>
                        <a:rPr b="0" i="0" lang="iw-IL" sz="1200" u="none" cap="none" strike="noStrike">
                          <a:solidFill>
                            <a:srgbClr val="1B1948"/>
                          </a:solidFill>
                          <a:latin typeface="Assistant"/>
                          <a:ea typeface="Assistant"/>
                          <a:cs typeface="Assistant"/>
                          <a:sym typeface="Assistant"/>
                        </a:rPr>
                        <a:t>True/False</a:t>
                      </a:r>
                      <a:endParaRPr b="0" i="0" sz="1200" u="none" cap="none" strike="noStrike">
                        <a:solidFill>
                          <a:srgbClr val="1B1948"/>
                        </a:solidFill>
                        <a:latin typeface="Assistant"/>
                        <a:ea typeface="Assistant"/>
                        <a:cs typeface="Assistant"/>
                        <a:sym typeface="Assistant"/>
                      </a:endParaRPr>
                    </a:p>
                  </a:txBody>
                  <a:tcPr marT="45725" marB="45725" marR="91450" marL="91450" anchor="ctr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9796A3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pic>
        <p:nvPicPr>
          <p:cNvPr id="87" name="Google Shape;87;p6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2625633" y="4321227"/>
            <a:ext cx="266714" cy="285765"/>
          </a:xfrm>
          <a:prstGeom prst="rect">
            <a:avLst/>
          </a:prstGeom>
          <a:noFill/>
          <a:ln>
            <a:noFill/>
          </a:ln>
        </p:spPr>
      </p:pic>
      <p:pic>
        <p:nvPicPr>
          <p:cNvPr id="88" name="Google Shape;88;p6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2440938" y="4000717"/>
            <a:ext cx="266714" cy="254013"/>
          </a:xfrm>
          <a:prstGeom prst="rect">
            <a:avLst/>
          </a:prstGeom>
          <a:noFill/>
          <a:ln>
            <a:noFill/>
          </a:ln>
        </p:spPr>
      </p:pic>
      <p:pic>
        <p:nvPicPr>
          <p:cNvPr id="89" name="Google Shape;89;p6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2707652" y="4000968"/>
            <a:ext cx="330217" cy="273064"/>
          </a:xfrm>
          <a:prstGeom prst="rect">
            <a:avLst/>
          </a:prstGeom>
          <a:noFill/>
          <a:ln>
            <a:noFill/>
          </a:ln>
        </p:spPr>
      </p:pic>
      <p:pic>
        <p:nvPicPr>
          <p:cNvPr id="90" name="Google Shape;90;p6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2552069" y="3202056"/>
            <a:ext cx="311166" cy="254013"/>
          </a:xfrm>
          <a:prstGeom prst="rect">
            <a:avLst/>
          </a:prstGeom>
          <a:noFill/>
          <a:ln>
            <a:noFill/>
          </a:ln>
        </p:spPr>
      </p:pic>
      <p:pic>
        <p:nvPicPr>
          <p:cNvPr id="91" name="Google Shape;91;p6"/>
          <p:cNvPicPr preferRelativeResize="0"/>
          <p:nvPr/>
        </p:nvPicPr>
        <p:blipFill rotWithShape="1">
          <a:blip r:embed="rId8">
            <a:alphaModFix/>
          </a:blip>
          <a:srcRect b="0" l="0" r="0" t="0"/>
          <a:stretch/>
        </p:blipFill>
        <p:spPr>
          <a:xfrm>
            <a:off x="2567944" y="3568167"/>
            <a:ext cx="304816" cy="273064"/>
          </a:xfrm>
          <a:prstGeom prst="rect">
            <a:avLst/>
          </a:prstGeom>
          <a:noFill/>
          <a:ln>
            <a:noFill/>
          </a:ln>
        </p:spPr>
      </p:pic>
      <p:sp>
        <p:nvSpPr>
          <p:cNvPr id="92" name="Google Shape;92;p6"/>
          <p:cNvSpPr txBox="1"/>
          <p:nvPr/>
        </p:nvSpPr>
        <p:spPr>
          <a:xfrm>
            <a:off x="2150074" y="1347230"/>
            <a:ext cx="6624447" cy="205731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1" algn="r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iw-IL" sz="1600" u="none" cap="none" strike="noStrike">
                <a:solidFill>
                  <a:srgbClr val="232752"/>
                </a:solidFill>
                <a:latin typeface="Assistant"/>
                <a:ea typeface="Assistant"/>
                <a:cs typeface="Assistant"/>
                <a:sym typeface="Assistant"/>
              </a:rPr>
              <a:t>Tableau מבחין בין Dimensions and measures  (מימדים) ו- Measures(מדדים):</a:t>
            </a:r>
            <a:endParaRPr/>
          </a:p>
          <a:p>
            <a:pPr indent="0" lvl="0" marL="0" marR="0" rtl="1" algn="r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iw-IL" sz="1600" u="none" cap="none" strike="noStrike">
                <a:solidFill>
                  <a:srgbClr val="232752"/>
                </a:solidFill>
                <a:latin typeface="Assistant"/>
                <a:ea typeface="Assistant"/>
                <a:cs typeface="Assistant"/>
                <a:sym typeface="Assistant"/>
              </a:rPr>
              <a:t>        Dimensions - ערכים איכותיים (שמות, תאריכים).</a:t>
            </a:r>
            <a:endParaRPr/>
          </a:p>
          <a:p>
            <a:pPr indent="0" lvl="0" marL="0" marR="0" rtl="1" algn="r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iw-IL" sz="1600" u="none" cap="none" strike="noStrike">
                <a:solidFill>
                  <a:srgbClr val="232752"/>
                </a:solidFill>
                <a:latin typeface="Assistant"/>
                <a:ea typeface="Assistant"/>
                <a:cs typeface="Assistant"/>
                <a:sym typeface="Assistant"/>
              </a:rPr>
              <a:t>       Measures  - ערכים כמותיים הניתנים למדידה (רווחים, עמלות, הנחות).</a:t>
            </a:r>
            <a:endParaRPr/>
          </a:p>
          <a:p>
            <a:pPr indent="0" lvl="0" marL="0" marR="0" rtl="1" algn="r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600" u="none" cap="none" strike="noStrike">
              <a:solidFill>
                <a:srgbClr val="232752"/>
              </a:solidFill>
              <a:latin typeface="Assistant"/>
              <a:ea typeface="Assistant"/>
              <a:cs typeface="Assistant"/>
              <a:sym typeface="Assistant"/>
            </a:endParaRPr>
          </a:p>
          <a:p>
            <a:pPr indent="0" lvl="0" marL="0" marR="0" rtl="1" algn="r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iw-IL" sz="1600" u="none" cap="none" strike="noStrike">
                <a:solidFill>
                  <a:srgbClr val="232752"/>
                </a:solidFill>
                <a:latin typeface="Assistant"/>
                <a:ea typeface="Assistant"/>
                <a:cs typeface="Assistant"/>
                <a:sym typeface="Assistant"/>
              </a:rPr>
              <a:t>בנוסף, קיימת הבחנה בין צבעי האייקונים:</a:t>
            </a:r>
            <a:endParaRPr/>
          </a:p>
          <a:p>
            <a:pPr indent="0" lvl="0" marL="0" marR="0" rtl="1" algn="r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iw-IL" sz="1600" u="none" cap="none" strike="noStrike">
                <a:solidFill>
                  <a:srgbClr val="232752"/>
                </a:solidFill>
                <a:latin typeface="Assistant"/>
                <a:ea typeface="Assistant"/>
                <a:cs typeface="Assistant"/>
                <a:sym typeface="Assistant"/>
              </a:rPr>
              <a:t>       ירוק- שדה רציף</a:t>
            </a:r>
            <a:endParaRPr/>
          </a:p>
          <a:p>
            <a:pPr indent="0" lvl="0" marL="0" marR="0" rtl="1" algn="r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iw-IL" sz="1600" u="none" cap="none" strike="noStrike">
                <a:solidFill>
                  <a:srgbClr val="232752"/>
                </a:solidFill>
                <a:latin typeface="Assistant"/>
                <a:ea typeface="Assistant"/>
                <a:cs typeface="Assistant"/>
                <a:sym typeface="Assistant"/>
              </a:rPr>
              <a:t>       כחול- שדה בדיד</a:t>
            </a:r>
            <a:endParaRPr/>
          </a:p>
        </p:txBody>
      </p:sp>
      <p:pic>
        <p:nvPicPr>
          <p:cNvPr descr="Image" id="93" name="Google Shape;93;p6"/>
          <p:cNvPicPr preferRelativeResize="0"/>
          <p:nvPr/>
        </p:nvPicPr>
        <p:blipFill rotWithShape="1">
          <a:blip r:embed="rId9">
            <a:alphaModFix/>
          </a:blip>
          <a:srcRect b="0" l="0" r="0" t="0"/>
          <a:stretch/>
        </p:blipFill>
        <p:spPr>
          <a:xfrm>
            <a:off x="8445361" y="1714701"/>
            <a:ext cx="201121" cy="199503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Image" id="94" name="Google Shape;94;p6"/>
          <p:cNvPicPr preferRelativeResize="0"/>
          <p:nvPr/>
        </p:nvPicPr>
        <p:blipFill rotWithShape="1">
          <a:blip r:embed="rId9">
            <a:alphaModFix/>
          </a:blip>
          <a:srcRect b="0" l="0" r="0" t="0"/>
          <a:stretch/>
        </p:blipFill>
        <p:spPr>
          <a:xfrm>
            <a:off x="8441632" y="2031404"/>
            <a:ext cx="201121" cy="199503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Image" id="95" name="Google Shape;95;p6"/>
          <p:cNvPicPr preferRelativeResize="0"/>
          <p:nvPr/>
        </p:nvPicPr>
        <p:blipFill rotWithShape="1">
          <a:blip r:embed="rId9">
            <a:alphaModFix/>
          </a:blip>
          <a:srcRect b="0" l="0" r="0" t="0"/>
          <a:stretch/>
        </p:blipFill>
        <p:spPr>
          <a:xfrm>
            <a:off x="8441632" y="2820755"/>
            <a:ext cx="201121" cy="199503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Image" id="96" name="Google Shape;96;p6"/>
          <p:cNvPicPr preferRelativeResize="0"/>
          <p:nvPr/>
        </p:nvPicPr>
        <p:blipFill rotWithShape="1">
          <a:blip r:embed="rId9">
            <a:alphaModFix/>
          </a:blip>
          <a:srcRect b="0" l="0" r="0" t="0"/>
          <a:stretch/>
        </p:blipFill>
        <p:spPr>
          <a:xfrm>
            <a:off x="8437903" y="3137458"/>
            <a:ext cx="201121" cy="19950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7"/>
          <p:cNvSpPr txBox="1"/>
          <p:nvPr/>
        </p:nvSpPr>
        <p:spPr>
          <a:xfrm>
            <a:off x="1133856" y="508132"/>
            <a:ext cx="7580107" cy="707184"/>
          </a:xfrm>
          <a:prstGeom prst="rect">
            <a:avLst/>
          </a:prstGeom>
          <a:noFill/>
          <a:ln>
            <a:noFill/>
          </a:ln>
        </p:spPr>
        <p:txBody>
          <a:bodyPr anchorCtr="0" anchor="t" bIns="68550" lIns="68550" spcFirstLastPara="1" rIns="68550" wrap="square" tIns="68550">
            <a:spAutoFit/>
          </a:bodyPr>
          <a:lstStyle/>
          <a:p>
            <a:pPr indent="0" lvl="0" marL="0" marR="0" rtl="1" algn="r">
              <a:lnSpc>
                <a:spcPct val="132142"/>
              </a:lnSpc>
              <a:spcBef>
                <a:spcPts val="0"/>
              </a:spcBef>
              <a:spcAft>
                <a:spcPts val="0"/>
              </a:spcAft>
              <a:buClr>
                <a:srgbClr val="00B0F0"/>
              </a:buClr>
              <a:buSzPts val="2800"/>
              <a:buFont typeface="Assistant ExtraBold"/>
              <a:buNone/>
            </a:pPr>
            <a:r>
              <a:rPr b="0" i="0" lang="iw-IL" sz="2800" u="none" cap="none" strike="noStrike">
                <a:solidFill>
                  <a:srgbClr val="00B0F0"/>
                </a:solidFill>
                <a:latin typeface="Assistant ExtraBold"/>
                <a:ea typeface="Assistant ExtraBold"/>
                <a:cs typeface="Assistant ExtraBold"/>
                <a:sym typeface="Assistant ExtraBold"/>
              </a:rPr>
              <a:t>שדה מחושב</a:t>
            </a:r>
            <a:endParaRPr b="0" i="0" sz="2800" u="none" cap="none" strike="noStrike">
              <a:solidFill>
                <a:srgbClr val="00B0F0"/>
              </a:solidFill>
              <a:latin typeface="Assistant ExtraBold"/>
              <a:ea typeface="Assistant ExtraBold"/>
              <a:cs typeface="Assistant ExtraBold"/>
              <a:sym typeface="Assistant ExtraBold"/>
            </a:endParaRPr>
          </a:p>
        </p:txBody>
      </p:sp>
      <p:sp>
        <p:nvSpPr>
          <p:cNvPr id="102" name="Google Shape;102;p7"/>
          <p:cNvSpPr txBox="1"/>
          <p:nvPr/>
        </p:nvSpPr>
        <p:spPr>
          <a:xfrm>
            <a:off x="3409847" y="1467256"/>
            <a:ext cx="5353544" cy="65372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1" algn="r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rgbClr val="232752"/>
              </a:buClr>
              <a:buSzPts val="1600"/>
              <a:buFont typeface="Assistant"/>
              <a:buNone/>
            </a:pPr>
            <a:r>
              <a:rPr b="0" i="0" lang="iw-IL" sz="1600" u="none" cap="none" strike="noStrike">
                <a:solidFill>
                  <a:srgbClr val="232752"/>
                </a:solidFill>
                <a:latin typeface="Assistant"/>
                <a:ea typeface="Assistant"/>
                <a:cs typeface="Assistant"/>
                <a:sym typeface="Assistant"/>
              </a:rPr>
              <a:t>לעיתים הטבלה שלנו לא תכיל שדה שנצטרך לאנליזה שלנו.</a:t>
            </a:r>
            <a:endParaRPr/>
          </a:p>
          <a:p>
            <a:pPr indent="0" lvl="0" marL="0" marR="0" rtl="1" algn="r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rgbClr val="232752"/>
              </a:buClr>
              <a:buSzPts val="1600"/>
              <a:buFont typeface="Assistant"/>
              <a:buNone/>
            </a:pPr>
            <a:r>
              <a:rPr b="0" i="0" lang="iw-IL" sz="1600" u="none" cap="none" strike="noStrike">
                <a:solidFill>
                  <a:srgbClr val="232752"/>
                </a:solidFill>
                <a:latin typeface="Assistant"/>
                <a:ea typeface="Assistant"/>
                <a:cs typeface="Assistant"/>
                <a:sym typeface="Assistant"/>
              </a:rPr>
              <a:t>במקרה כזה, נוכל לבנות שדה חדש אשר מתבסס על השדות הקיימים.</a:t>
            </a:r>
            <a:endParaRPr/>
          </a:p>
        </p:txBody>
      </p:sp>
      <p:pic>
        <p:nvPicPr>
          <p:cNvPr descr="Image" id="103" name="Google Shape;103;p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726690" y="2308733"/>
            <a:ext cx="201121" cy="199503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Image" id="104" name="Google Shape;104;p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726690" y="2672705"/>
            <a:ext cx="201121" cy="199503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Image" id="105" name="Google Shape;105;p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726690" y="3036677"/>
            <a:ext cx="201121" cy="199503"/>
          </a:xfrm>
          <a:prstGeom prst="rect">
            <a:avLst/>
          </a:prstGeom>
          <a:noFill/>
          <a:ln>
            <a:noFill/>
          </a:ln>
        </p:spPr>
      </p:pic>
      <p:sp>
        <p:nvSpPr>
          <p:cNvPr id="106" name="Google Shape;106;p7"/>
          <p:cNvSpPr txBox="1"/>
          <p:nvPr/>
        </p:nvSpPr>
        <p:spPr>
          <a:xfrm>
            <a:off x="4571999" y="2240285"/>
            <a:ext cx="3185697" cy="11116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1" algn="r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rgbClr val="232752"/>
              </a:buClr>
              <a:buSzPts val="1600"/>
              <a:buFont typeface="Assistant"/>
              <a:buNone/>
            </a:pPr>
            <a:r>
              <a:rPr b="0" i="0" lang="iw-IL" sz="1600" u="none" cap="none" strike="noStrike">
                <a:solidFill>
                  <a:srgbClr val="232752"/>
                </a:solidFill>
                <a:latin typeface="Assistant"/>
                <a:ea typeface="Assistant"/>
                <a:cs typeface="Assistant"/>
                <a:sym typeface="Assistant"/>
              </a:rPr>
              <a:t>Analysis &gt; Create Calculated Field</a:t>
            </a:r>
            <a:endParaRPr/>
          </a:p>
          <a:p>
            <a:pPr indent="0" lvl="0" marL="0" marR="0" rtl="1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232752"/>
              </a:buClr>
              <a:buSzPts val="1600"/>
              <a:buFont typeface="Assistant"/>
              <a:buNone/>
            </a:pPr>
            <a:r>
              <a:rPr b="0" i="0" lang="iw-IL" sz="1600" u="none" cap="none" strike="noStrike">
                <a:solidFill>
                  <a:srgbClr val="232752"/>
                </a:solidFill>
                <a:latin typeface="Assistant"/>
                <a:ea typeface="Assistant"/>
                <a:cs typeface="Assistant"/>
                <a:sym typeface="Assistant"/>
              </a:rPr>
              <a:t>ניתן שם לשדה</a:t>
            </a:r>
            <a:endParaRPr/>
          </a:p>
          <a:p>
            <a:pPr indent="0" lvl="0" marL="0" marR="0" rtl="1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232752"/>
              </a:buClr>
              <a:buSzPts val="1600"/>
              <a:buFont typeface="Assistant"/>
              <a:buNone/>
            </a:pPr>
            <a:r>
              <a:rPr b="0" i="0" lang="iw-IL" sz="1600" u="none" cap="none" strike="noStrike">
                <a:solidFill>
                  <a:srgbClr val="232752"/>
                </a:solidFill>
                <a:latin typeface="Assistant"/>
                <a:ea typeface="Assistant"/>
                <a:cs typeface="Assistant"/>
                <a:sym typeface="Assistant"/>
              </a:rPr>
              <a:t>נזין את הנוסחה	</a:t>
            </a:r>
            <a:endParaRPr/>
          </a:p>
        </p:txBody>
      </p:sp>
      <p:pic>
        <p:nvPicPr>
          <p:cNvPr id="107" name="Google Shape;107;p7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303213" y="2132410"/>
            <a:ext cx="4108569" cy="2059446"/>
          </a:xfrm>
          <a:prstGeom prst="rect">
            <a:avLst/>
          </a:prstGeom>
          <a:noFill/>
          <a:ln>
            <a:noFill/>
          </a:ln>
        </p:spPr>
      </p:pic>
      <p:sp>
        <p:nvSpPr>
          <p:cNvPr id="108" name="Google Shape;108;p7"/>
          <p:cNvSpPr/>
          <p:nvPr/>
        </p:nvSpPr>
        <p:spPr>
          <a:xfrm>
            <a:off x="1572115" y="2783498"/>
            <a:ext cx="1183696" cy="432487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500"/>
              <a:buFont typeface="Assistant ExtraBold"/>
              <a:buNone/>
            </a:pPr>
            <a:r>
              <a:rPr b="1" i="0" lang="iw-IL" sz="1500" u="none" cap="none" strike="noStrike">
                <a:solidFill>
                  <a:schemeClr val="lt1"/>
                </a:solidFill>
                <a:latin typeface="Assistant ExtraBold"/>
                <a:ea typeface="Assistant ExtraBold"/>
                <a:cs typeface="Assistant ExtraBold"/>
                <a:sym typeface="Assistant ExtraBold"/>
              </a:rPr>
              <a:t>כאן נקליד את הנוסחה</a:t>
            </a:r>
            <a:endParaRPr b="1" i="0" sz="1500" u="none" cap="none" strike="noStrike">
              <a:solidFill>
                <a:schemeClr val="lt1"/>
              </a:solidFill>
              <a:latin typeface="Assistant ExtraBold"/>
              <a:ea typeface="Assistant ExtraBold"/>
              <a:cs typeface="Assistant ExtraBold"/>
              <a:sym typeface="Assistant ExtraBold"/>
            </a:endParaRPr>
          </a:p>
        </p:txBody>
      </p:sp>
      <p:sp>
        <p:nvSpPr>
          <p:cNvPr id="109" name="Google Shape;109;p7"/>
          <p:cNvSpPr/>
          <p:nvPr/>
        </p:nvSpPr>
        <p:spPr>
          <a:xfrm>
            <a:off x="1098631" y="2129355"/>
            <a:ext cx="1183696" cy="304247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500"/>
              <a:buFont typeface="Assistant ExtraBold"/>
              <a:buNone/>
            </a:pPr>
            <a:r>
              <a:rPr b="1" i="0" lang="iw-IL" sz="1500" u="none" cap="none" strike="noStrike">
                <a:solidFill>
                  <a:schemeClr val="lt1"/>
                </a:solidFill>
                <a:latin typeface="Assistant ExtraBold"/>
                <a:ea typeface="Assistant ExtraBold"/>
                <a:cs typeface="Assistant ExtraBold"/>
                <a:sym typeface="Assistant ExtraBold"/>
              </a:rPr>
              <a:t>שם השדה</a:t>
            </a:r>
            <a:endParaRPr b="1" i="0" sz="1500" u="none" cap="none" strike="noStrike">
              <a:solidFill>
                <a:schemeClr val="lt1"/>
              </a:solidFill>
              <a:latin typeface="Assistant ExtraBold"/>
              <a:ea typeface="Assistant ExtraBold"/>
              <a:cs typeface="Assistant ExtraBold"/>
              <a:sym typeface="Assistant ExtraBold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8"/>
          <p:cNvSpPr txBox="1"/>
          <p:nvPr/>
        </p:nvSpPr>
        <p:spPr>
          <a:xfrm>
            <a:off x="1133856" y="508132"/>
            <a:ext cx="7580107" cy="707184"/>
          </a:xfrm>
          <a:prstGeom prst="rect">
            <a:avLst/>
          </a:prstGeom>
          <a:noFill/>
          <a:ln>
            <a:noFill/>
          </a:ln>
        </p:spPr>
        <p:txBody>
          <a:bodyPr anchorCtr="0" anchor="t" bIns="68550" lIns="68550" spcFirstLastPara="1" rIns="68550" wrap="square" tIns="68550">
            <a:spAutoFit/>
          </a:bodyPr>
          <a:lstStyle/>
          <a:p>
            <a:pPr indent="0" lvl="0" marL="0" marR="0" rtl="1" algn="r">
              <a:lnSpc>
                <a:spcPct val="132142"/>
              </a:lnSpc>
              <a:spcBef>
                <a:spcPts val="0"/>
              </a:spcBef>
              <a:spcAft>
                <a:spcPts val="0"/>
              </a:spcAft>
              <a:buClr>
                <a:srgbClr val="00B0F0"/>
              </a:buClr>
              <a:buSzPts val="2800"/>
              <a:buFont typeface="Assistant ExtraBold"/>
              <a:buNone/>
            </a:pPr>
            <a:r>
              <a:rPr b="0" i="0" lang="iw-IL" sz="2800" u="none" cap="none" strike="noStrike">
                <a:solidFill>
                  <a:srgbClr val="00B0F0"/>
                </a:solidFill>
                <a:latin typeface="Assistant ExtraBold"/>
                <a:ea typeface="Assistant ExtraBold"/>
                <a:cs typeface="Assistant ExtraBold"/>
                <a:sym typeface="Assistant ExtraBold"/>
              </a:rPr>
              <a:t>תרגיל- שדה מחושב</a:t>
            </a:r>
            <a:endParaRPr b="0" i="0" sz="2800" u="none" cap="none" strike="noStrike">
              <a:solidFill>
                <a:srgbClr val="00B0F0"/>
              </a:solidFill>
              <a:latin typeface="Assistant ExtraBold"/>
              <a:ea typeface="Assistant ExtraBold"/>
              <a:cs typeface="Assistant ExtraBold"/>
              <a:sym typeface="Assistant ExtraBold"/>
            </a:endParaRPr>
          </a:p>
        </p:txBody>
      </p:sp>
      <p:sp>
        <p:nvSpPr>
          <p:cNvPr id="115" name="Google Shape;115;p8"/>
          <p:cNvSpPr txBox="1"/>
          <p:nvPr/>
        </p:nvSpPr>
        <p:spPr>
          <a:xfrm>
            <a:off x="287677" y="1387701"/>
            <a:ext cx="8713964" cy="149588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1" algn="r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rgbClr val="232752"/>
              </a:buClr>
              <a:buSzPts val="1600"/>
              <a:buFont typeface="Assistant"/>
              <a:buNone/>
            </a:pPr>
            <a:r>
              <a:rPr b="0" i="0" lang="iw-IL" sz="1600" u="none" cap="none" strike="noStrike">
                <a:solidFill>
                  <a:srgbClr val="232752"/>
                </a:solidFill>
                <a:latin typeface="Assistant"/>
                <a:ea typeface="Assistant"/>
                <a:cs typeface="Assistant"/>
                <a:sym typeface="Assistant"/>
              </a:rPr>
              <a:t>לאחר שטענו את טבלת "מכירת רכבים", אנחנו רוצים לדעת כמה שילם הלקוח </a:t>
            </a:r>
            <a:r>
              <a:rPr b="1" i="0" lang="iw-IL" sz="1600" u="none" cap="none" strike="noStrike">
                <a:solidFill>
                  <a:srgbClr val="232752"/>
                </a:solidFill>
                <a:latin typeface="Assistant"/>
                <a:ea typeface="Assistant"/>
                <a:cs typeface="Assistant"/>
                <a:sym typeface="Assistant"/>
              </a:rPr>
              <a:t>סה"כ</a:t>
            </a:r>
            <a:r>
              <a:rPr b="0" i="0" lang="iw-IL" sz="1600" u="none" cap="none" strike="noStrike">
                <a:solidFill>
                  <a:srgbClr val="232752"/>
                </a:solidFill>
                <a:latin typeface="Assistant"/>
                <a:ea typeface="Assistant"/>
                <a:cs typeface="Assistant"/>
                <a:sym typeface="Assistant"/>
              </a:rPr>
              <a:t>.</a:t>
            </a:r>
            <a:endParaRPr/>
          </a:p>
          <a:p>
            <a:pPr indent="0" lvl="0" marL="0" marR="0" rtl="1" algn="r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rgbClr val="232752"/>
              </a:buClr>
              <a:buSzPts val="1600"/>
              <a:buFont typeface="Assistant"/>
              <a:buNone/>
            </a:pPr>
            <a:r>
              <a:t/>
            </a:r>
            <a:endParaRPr b="0" i="0" sz="1600" u="none" cap="none" strike="noStrike">
              <a:solidFill>
                <a:srgbClr val="232752"/>
              </a:solidFill>
              <a:latin typeface="Assistant"/>
              <a:ea typeface="Assistant"/>
              <a:cs typeface="Assistant"/>
              <a:sym typeface="Assistant"/>
            </a:endParaRPr>
          </a:p>
          <a:p>
            <a:pPr indent="0" lvl="0" marL="0" marR="0" rtl="1" algn="r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rgbClr val="232752"/>
              </a:buClr>
              <a:buSzPts val="1600"/>
              <a:buFont typeface="Assistant"/>
              <a:buNone/>
            </a:pPr>
            <a:r>
              <a:rPr b="0" i="0" lang="iw-IL" sz="1600" u="none" cap="none" strike="noStrike">
                <a:solidFill>
                  <a:srgbClr val="232752"/>
                </a:solidFill>
                <a:latin typeface="Assistant"/>
                <a:ea typeface="Assistant"/>
                <a:cs typeface="Assistant"/>
                <a:sym typeface="Assistant"/>
              </a:rPr>
              <a:t>לשם כך, נרצה לסכום את המחיר לצרכן עם העמלה ששולמה.</a:t>
            </a:r>
            <a:endParaRPr/>
          </a:p>
          <a:p>
            <a:pPr indent="0" lvl="0" marL="0" marR="0" rtl="1" algn="r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rgbClr val="232752"/>
              </a:buClr>
              <a:buSzPts val="1600"/>
              <a:buFont typeface="Assistant"/>
              <a:buNone/>
            </a:pPr>
            <a:r>
              <a:t/>
            </a:r>
            <a:endParaRPr b="0" i="0" sz="1600" u="none" cap="none" strike="noStrike">
              <a:solidFill>
                <a:srgbClr val="232752"/>
              </a:solidFill>
              <a:latin typeface="Assistant"/>
              <a:ea typeface="Assistant"/>
              <a:cs typeface="Assistant"/>
              <a:sym typeface="Assistant"/>
            </a:endParaRPr>
          </a:p>
          <a:p>
            <a:pPr indent="0" lvl="0" marL="0" marR="0" rtl="1" algn="r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rgbClr val="232752"/>
              </a:buClr>
              <a:buSzPts val="1600"/>
              <a:buFont typeface="Assistant"/>
              <a:buNone/>
            </a:pPr>
            <a:r>
              <a:t/>
            </a:r>
            <a:endParaRPr b="0" i="0" sz="1600" u="none" cap="none" strike="noStrike">
              <a:solidFill>
                <a:srgbClr val="232752"/>
              </a:solidFill>
              <a:latin typeface="Assistant"/>
              <a:ea typeface="Assistant"/>
              <a:cs typeface="Assistant"/>
              <a:sym typeface="Assistant"/>
            </a:endParaRPr>
          </a:p>
        </p:txBody>
      </p:sp>
      <p:pic>
        <p:nvPicPr>
          <p:cNvPr id="116" name="Google Shape;116;p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552908" y="2424701"/>
            <a:ext cx="4947664" cy="250467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ערכת נושא Office">
  <a:themeElements>
    <a:clrScheme name="ערכת נושא Offic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000FF"/>
      </a:hlink>
      <a:folHlink>
        <a:srgbClr val="FF00F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ערכת נושא Office">
  <a:themeElements>
    <a:clrScheme name="ערכת נושא Offic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000FF"/>
      </a:hlink>
      <a:folHlink>
        <a:srgbClr val="FF00F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Shiran Waldman</dc:creator>
</cp:coreProperties>
</file>