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ssistant SemiBold"/>
      <p:regular r:id="rId16"/>
      <p:bold r:id="rId17"/>
    </p:embeddedFont>
    <p:embeddedFont>
      <p:font typeface="Assistant"/>
      <p:regular r:id="rId18"/>
      <p:bold r:id="rId19"/>
    </p:embeddedFont>
    <p:embeddedFont>
      <p:font typeface="Assistant ExtraBold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hbXy88gjZc6o0Py2CQo7WCVow7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ExtraBo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ssistantSemiBold-bold.fntdata"/><Relationship Id="rId16" Type="http://schemas.openxmlformats.org/officeDocument/2006/relationships/font" Target="fonts/AssistantSemiBold-regular.fntdata"/><Relationship Id="rId5" Type="http://schemas.openxmlformats.org/officeDocument/2006/relationships/slide" Target="slides/slide1.xml"/><Relationship Id="rId19" Type="http://schemas.openxmlformats.org/officeDocument/2006/relationships/font" Target="fonts/Assistant-bold.fntdata"/><Relationship Id="rId6" Type="http://schemas.openxmlformats.org/officeDocument/2006/relationships/slide" Target="slides/slide2.xml"/><Relationship Id="rId18" Type="http://schemas.openxmlformats.org/officeDocument/2006/relationships/font" Target="fonts/Assistan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9c08dcec3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g289c08dcec3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9c08dcec3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Google Shape;170;g289c08dcec3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85c2a26155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" name="Google Shape;51;g285c2a26155_0_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5c2a26155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g285c2a26155_0_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5c2a26155_0_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g285c2a26155_0_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5c2a26155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g285c2a26155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5c2a26155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g285c2a26155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5c2a26155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Google Shape;128;g285c2a26155_0_1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5c2a26155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g285c2a26155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6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6"/>
          <p:cNvSpPr txBox="1"/>
          <p:nvPr/>
        </p:nvSpPr>
        <p:spPr>
          <a:xfrm>
            <a:off x="6173972" y="56674"/>
            <a:ext cx="2843084" cy="384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45720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פונקציות לוגיות – פונקציות תנאי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6"/>
          <p:cNvCxnSpPr/>
          <p:nvPr/>
        </p:nvCxnSpPr>
        <p:spPr>
          <a:xfrm>
            <a:off x="6790660" y="445209"/>
            <a:ext cx="2157965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17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27" name="Google Shape;27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/>
        </p:nvSpPr>
        <p:spPr>
          <a:xfrm>
            <a:off x="3217334" y="4153755"/>
            <a:ext cx="5284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ssistant SemiBold"/>
              <a:buNone/>
            </a:pPr>
            <a:r>
              <a:rPr lang="iw-IL" sz="1800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ליאור לריאה</a:t>
            </a:r>
            <a:endParaRPr b="0" i="0" sz="18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477" y="884183"/>
            <a:ext cx="4241330" cy="34660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"/>
          <p:cNvSpPr txBox="1"/>
          <p:nvPr/>
        </p:nvSpPr>
        <p:spPr>
          <a:xfrm>
            <a:off x="3217325" y="2053025"/>
            <a:ext cx="5228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iw-IL"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TABLEAU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lang="iw-IL" sz="36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ויזואליזציות נפוצות</a:t>
            </a:r>
            <a:endParaRPr b="0" i="0" sz="14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150" name="Google Shape;150;g289c08dcec3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289c08dcec3_0_1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SCATTER PLOT - גרף פיזור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2" name="Google Shape;152;g289c08dcec3_0_1"/>
          <p:cNvSpPr txBox="1"/>
          <p:nvPr/>
        </p:nvSpPr>
        <p:spPr>
          <a:xfrm>
            <a:off x="430275" y="856875"/>
            <a:ext cx="83682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נתחיל בגרירת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המדדים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הרצויים ל- ROWS ול- COLUMNS כדי ליצור את ציר ה-X וציר ה-Y.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לאחר מכן, נגרור את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המימד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הרצוי שאת הערכים שלו נרצה "לפזר" בגרף, אל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חלונית ה- MARKS לקוביית DETAIL</a:t>
            </a:r>
            <a:endParaRPr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לבסוף, אפשר להוסיף פילטרים כדי לבחון את היחס רק עבור מוצרים מסוימים, בתקופה מסוימת וכדומה.</a:t>
            </a:r>
            <a:endParaRPr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53" name="Google Shape;153;g289c08dcec3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300" y="2238825"/>
            <a:ext cx="2163600" cy="2163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g289c08dcec3_0_1"/>
          <p:cNvSpPr/>
          <p:nvPr/>
        </p:nvSpPr>
        <p:spPr>
          <a:xfrm>
            <a:off x="909100" y="4284000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5" name="Google Shape;155;g289c08dcec3_0_1"/>
          <p:cNvSpPr/>
          <p:nvPr/>
        </p:nvSpPr>
        <p:spPr>
          <a:xfrm>
            <a:off x="1411375" y="2443175"/>
            <a:ext cx="1295775" cy="1865972"/>
          </a:xfrm>
          <a:custGeom>
            <a:rect b="b" l="l" r="r" t="t"/>
            <a:pathLst>
              <a:path extrusionOk="0" h="80119" w="51831">
                <a:moveTo>
                  <a:pt x="0" y="80119"/>
                </a:moveTo>
                <a:cubicBezTo>
                  <a:pt x="1451" y="73261"/>
                  <a:pt x="2704" y="46917"/>
                  <a:pt x="8705" y="38971"/>
                </a:cubicBezTo>
                <a:cubicBezTo>
                  <a:pt x="14706" y="31025"/>
                  <a:pt x="28817" y="38938"/>
                  <a:pt x="36005" y="32443"/>
                </a:cubicBezTo>
                <a:cubicBezTo>
                  <a:pt x="43193" y="25948"/>
                  <a:pt x="49193" y="5407"/>
                  <a:pt x="51831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none"/>
            <a:tailEnd len="med" w="med" type="stealth"/>
          </a:ln>
        </p:spPr>
      </p:sp>
      <p:pic>
        <p:nvPicPr>
          <p:cNvPr id="156" name="Google Shape;156;g289c08dcec3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8125" y="2231625"/>
            <a:ext cx="2322397" cy="21779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g289c08dcec3_0_1"/>
          <p:cNvSpPr/>
          <p:nvPr/>
        </p:nvSpPr>
        <p:spPr>
          <a:xfrm>
            <a:off x="3858125" y="4263300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8" name="Google Shape;158;g289c08dcec3_0_1"/>
          <p:cNvSpPr/>
          <p:nvPr/>
        </p:nvSpPr>
        <p:spPr>
          <a:xfrm>
            <a:off x="4288525" y="2275000"/>
            <a:ext cx="1329724" cy="1978539"/>
          </a:xfrm>
          <a:custGeom>
            <a:rect b="b" l="l" r="r" t="t"/>
            <a:pathLst>
              <a:path extrusionOk="0" h="80119" w="51831">
                <a:moveTo>
                  <a:pt x="0" y="80119"/>
                </a:moveTo>
                <a:cubicBezTo>
                  <a:pt x="1451" y="73261"/>
                  <a:pt x="2704" y="46917"/>
                  <a:pt x="8705" y="38971"/>
                </a:cubicBezTo>
                <a:cubicBezTo>
                  <a:pt x="14706" y="31025"/>
                  <a:pt x="28817" y="38938"/>
                  <a:pt x="36005" y="32443"/>
                </a:cubicBezTo>
                <a:cubicBezTo>
                  <a:pt x="43193" y="25948"/>
                  <a:pt x="49193" y="5407"/>
                  <a:pt x="51831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none"/>
            <a:tailEnd len="med" w="med" type="stealth"/>
          </a:ln>
        </p:spPr>
      </p:sp>
      <p:sp>
        <p:nvSpPr>
          <p:cNvPr id="159" name="Google Shape;159;g289c08dcec3_0_1"/>
          <p:cNvSpPr/>
          <p:nvPr/>
        </p:nvSpPr>
        <p:spPr>
          <a:xfrm>
            <a:off x="642100" y="3242650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89c08dcec3_0_1"/>
          <p:cNvSpPr txBox="1"/>
          <p:nvPr/>
        </p:nvSpPr>
        <p:spPr>
          <a:xfrm>
            <a:off x="681550" y="3279688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89c08dcec3_0_1"/>
          <p:cNvSpPr/>
          <p:nvPr/>
        </p:nvSpPr>
        <p:spPr>
          <a:xfrm>
            <a:off x="3619375" y="3242650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89c08dcec3_0_1"/>
          <p:cNvSpPr txBox="1"/>
          <p:nvPr/>
        </p:nvSpPr>
        <p:spPr>
          <a:xfrm>
            <a:off x="3658825" y="3279688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89c08dcec3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10454" y="2523550"/>
            <a:ext cx="1450248" cy="1481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g289c08dcec3_0_1"/>
          <p:cNvSpPr/>
          <p:nvPr/>
        </p:nvSpPr>
        <p:spPr>
          <a:xfrm>
            <a:off x="7010450" y="3713400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65" name="Google Shape;165;g289c08dcec3_0_1"/>
          <p:cNvSpPr/>
          <p:nvPr/>
        </p:nvSpPr>
        <p:spPr>
          <a:xfrm>
            <a:off x="7507500" y="3615275"/>
            <a:ext cx="351150" cy="148375"/>
          </a:xfrm>
          <a:custGeom>
            <a:rect b="b" l="l" r="r" t="t"/>
            <a:pathLst>
              <a:path extrusionOk="0" h="5935" w="14046">
                <a:moveTo>
                  <a:pt x="0" y="5935"/>
                </a:moveTo>
                <a:cubicBezTo>
                  <a:pt x="1220" y="5243"/>
                  <a:pt x="4979" y="2770"/>
                  <a:pt x="7320" y="1781"/>
                </a:cubicBezTo>
                <a:cubicBezTo>
                  <a:pt x="9661" y="792"/>
                  <a:pt x="12925" y="297"/>
                  <a:pt x="14046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none"/>
            <a:tailEnd len="med" w="med" type="stealth"/>
          </a:ln>
        </p:spPr>
      </p:sp>
      <p:sp>
        <p:nvSpPr>
          <p:cNvPr id="166" name="Google Shape;166;g289c08dcec3_0_1"/>
          <p:cNvSpPr/>
          <p:nvPr/>
        </p:nvSpPr>
        <p:spPr>
          <a:xfrm>
            <a:off x="6769750" y="3242650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89c08dcec3_0_1"/>
          <p:cNvSpPr txBox="1"/>
          <p:nvPr/>
        </p:nvSpPr>
        <p:spPr>
          <a:xfrm>
            <a:off x="6809200" y="3279688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3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172" name="Google Shape;172;g289c08dcec3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289c08dcec3_0_26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SCATTER PLOT - גרף פיזור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4" name="Google Shape;174;g289c08dcec3_0_26"/>
          <p:cNvSpPr txBox="1"/>
          <p:nvPr/>
        </p:nvSpPr>
        <p:spPr>
          <a:xfrm>
            <a:off x="430275" y="856875"/>
            <a:ext cx="83682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ניתן גם להוסיף TREND LINE שמבוסס על מודל סטטיסטי (ליניארי, לוגוריתמי וכדומה).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יש לעבור לטאב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ANALYTICS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בחלק העליון של התפריט ואז לבחור תחת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MODEL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את ה- TREND LINE ולגרור אותו לתצוגה. 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75" name="Google Shape;175;g289c08dcec3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5838" y="1799275"/>
            <a:ext cx="3537074" cy="2485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6" name="Google Shape;176;g289c08dcec3_0_26"/>
          <p:cNvSpPr/>
          <p:nvPr/>
        </p:nvSpPr>
        <p:spPr>
          <a:xfrm>
            <a:off x="3226688" y="1814750"/>
            <a:ext cx="525300" cy="1437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7" name="Google Shape;177;g289c08dcec3_0_26"/>
          <p:cNvSpPr/>
          <p:nvPr/>
        </p:nvSpPr>
        <p:spPr>
          <a:xfrm>
            <a:off x="2845838" y="3140150"/>
            <a:ext cx="1123500" cy="1437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8" name="Google Shape;178;g289c08dcec3_0_26"/>
          <p:cNvSpPr/>
          <p:nvPr/>
        </p:nvSpPr>
        <p:spPr>
          <a:xfrm>
            <a:off x="3969338" y="2566800"/>
            <a:ext cx="1726050" cy="642950"/>
          </a:xfrm>
          <a:custGeom>
            <a:rect b="b" l="l" r="r" t="t"/>
            <a:pathLst>
              <a:path extrusionOk="0" h="25718" w="69042">
                <a:moveTo>
                  <a:pt x="0" y="25718"/>
                </a:moveTo>
                <a:cubicBezTo>
                  <a:pt x="4319" y="22915"/>
                  <a:pt x="17112" y="12298"/>
                  <a:pt x="25915" y="8902"/>
                </a:cubicBezTo>
                <a:cubicBezTo>
                  <a:pt x="34718" y="5506"/>
                  <a:pt x="45632" y="6826"/>
                  <a:pt x="52820" y="5342"/>
                </a:cubicBezTo>
                <a:cubicBezTo>
                  <a:pt x="60008" y="3858"/>
                  <a:pt x="66338" y="890"/>
                  <a:pt x="69042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/>
        </p:nvSpPr>
        <p:spPr>
          <a:xfrm>
            <a:off x="5952564" y="508132"/>
            <a:ext cx="276139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נלמד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0" name="Google Shape;40;p18"/>
          <p:cNvSpPr txBox="1"/>
          <p:nvPr/>
        </p:nvSpPr>
        <p:spPr>
          <a:xfrm>
            <a:off x="3970638" y="1229690"/>
            <a:ext cx="4743326" cy="3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פירוט הנושאים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41" name="Google Shape;4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549" y="1777393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2" name="Google Shape;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549" y="2141365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 txBox="1"/>
          <p:nvPr/>
        </p:nvSpPr>
        <p:spPr>
          <a:xfrm>
            <a:off x="4639050" y="1707800"/>
            <a:ext cx="295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יצירת BAR CHART שוכב 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Image" id="44" name="Google Shape;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549" y="2505337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5" name="Google Shape;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2549" y="2869309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8"/>
          <p:cNvSpPr txBox="1"/>
          <p:nvPr/>
        </p:nvSpPr>
        <p:spPr>
          <a:xfrm>
            <a:off x="4639050" y="2071775"/>
            <a:ext cx="2955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יצירת BAR CHART עומד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7" name="Google Shape;47;p18"/>
          <p:cNvSpPr txBox="1"/>
          <p:nvPr/>
        </p:nvSpPr>
        <p:spPr>
          <a:xfrm>
            <a:off x="4080175" y="2435750"/>
            <a:ext cx="351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יצירת LINE CHART (טרנד על ציר הזמן)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8" name="Google Shape;48;p18"/>
          <p:cNvSpPr txBox="1"/>
          <p:nvPr/>
        </p:nvSpPr>
        <p:spPr>
          <a:xfrm>
            <a:off x="4080175" y="2799725"/>
            <a:ext cx="351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יצירת SCATTER PLOT (גרף פיזור)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53" name="Google Shape;53;g285c2a2615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285c2a26155_0_3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ויזואליזציה נפוצים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5" name="Google Shape;55;g285c2a26155_0_3"/>
          <p:cNvSpPr txBox="1"/>
          <p:nvPr/>
        </p:nvSpPr>
        <p:spPr>
          <a:xfrm>
            <a:off x="430275" y="856875"/>
            <a:ext cx="8368200" cy="10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ויזואליזציה טובה היא כזו ש"מסבירה את עצמה". כבר במבט מהיר על הגרף, ניתן להבין את ה"סיפור" שהנתונים מספרים לנו.</a:t>
            </a:r>
            <a:endParaRPr sz="16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היום נתמקד בשלושה סוגים נפוצים של ויזואליזציה:</a:t>
            </a:r>
            <a:endParaRPr sz="16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56" name="Google Shape;56;g285c2a26155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5824" y="2173476"/>
            <a:ext cx="2528225" cy="15960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g285c2a26155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6150" y="2173476"/>
            <a:ext cx="2608108" cy="1596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" name="Google Shape;58;g285c2a26155_0_3"/>
          <p:cNvSpPr txBox="1"/>
          <p:nvPr/>
        </p:nvSpPr>
        <p:spPr>
          <a:xfrm>
            <a:off x="6807038" y="3799550"/>
            <a:ext cx="128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BAR CHART</a:t>
            </a:r>
            <a:endParaRPr sz="16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9" name="Google Shape;59;g285c2a26155_0_3"/>
          <p:cNvSpPr txBox="1"/>
          <p:nvPr/>
        </p:nvSpPr>
        <p:spPr>
          <a:xfrm>
            <a:off x="3923775" y="3799550"/>
            <a:ext cx="138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LINE </a:t>
            </a: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CHART</a:t>
            </a:r>
            <a:endParaRPr sz="16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0" name="Google Shape;60;g285c2a26155_0_3"/>
          <p:cNvSpPr txBox="1"/>
          <p:nvPr/>
        </p:nvSpPr>
        <p:spPr>
          <a:xfrm>
            <a:off x="947750" y="3799550"/>
            <a:ext cx="169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 sz="16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SCATTER PLOT</a:t>
            </a:r>
            <a:endParaRPr sz="16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61" name="Google Shape;61;g285c2a26155_0_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275" y="2172963"/>
            <a:ext cx="2584299" cy="15970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85c2a26155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582" y="3066900"/>
            <a:ext cx="2136975" cy="1931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60;p13" id="67" name="Google Shape;67;g285c2a26155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85c2a26155_0_54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BAR CHART שוכב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9" name="Google Shape;69;g285c2a26155_0_54"/>
          <p:cNvSpPr txBox="1"/>
          <p:nvPr/>
        </p:nvSpPr>
        <p:spPr>
          <a:xfrm>
            <a:off x="430275" y="856875"/>
            <a:ext cx="8368200" cy="21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גרף מסוג BAR CHART (עומד/שוכב) שימושי בעיקר כאשר נרצה להשוות "ביצועים" (ערך כמותי כלשהו כמו מכירות / כמות השמעות) </a:t>
            </a:r>
            <a:b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של ערכים קטגוריאליים שונים (כמו קטגוריות מוצרים, שמות של שירים / לקוחות / מוצרים וכדומה).</a:t>
            </a:r>
            <a:endParaRPr sz="2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בטאבלו אנו יוצרים ויזואליזציה ע"י גרירת שדות מהתפריט בצד שמאל לחלונית ה- </a:t>
            </a:r>
            <a:r>
              <a:rPr lang="iw-IL" sz="1300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ROWS</a:t>
            </a: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אשר מייצגת את ציר ה-Y , </a:t>
            </a:r>
            <a:b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ולחלונית ה- </a:t>
            </a:r>
            <a:r>
              <a:rPr lang="iw-IL" sz="1300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COLUMNS</a:t>
            </a: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אשר מייצגת את ציר ה-X.</a:t>
            </a:r>
            <a:b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לאחר גרירת השדות, טאבלו בוחר אוטומטית את סוג הויזואליזציה, אך ניתן לשנות אותו בחלונית ה- </a:t>
            </a:r>
            <a:r>
              <a:rPr lang="iw-IL" sz="1300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MARKS</a:t>
            </a: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.</a:t>
            </a:r>
            <a:endParaRPr sz="13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כדי ליצור BAR CHART שוכב שמציג את סכום המכירות (SALES) עבור כל אחת מתתי הקטגורית של המוצרים:</a:t>
            </a:r>
            <a:b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1. נגרור את שדה SUB CATEGORY ל- ROWS</a:t>
            </a:r>
            <a:b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 sz="13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2. נגרור את שדה SALES ל- COLUMNS (שימו לב - טאבלו באופן אוטומטי בחר באגרגציה מסוג SUM)</a:t>
            </a:r>
            <a:endParaRPr sz="16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0" name="Google Shape;70;g285c2a26155_0_54"/>
          <p:cNvSpPr/>
          <p:nvPr/>
        </p:nvSpPr>
        <p:spPr>
          <a:xfrm>
            <a:off x="1878584" y="4542790"/>
            <a:ext cx="420900" cy="891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1" name="Google Shape;71;g285c2a26155_0_54"/>
          <p:cNvSpPr/>
          <p:nvPr/>
        </p:nvSpPr>
        <p:spPr>
          <a:xfrm>
            <a:off x="1677025" y="3879240"/>
            <a:ext cx="236400" cy="236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85c2a26155_0_54"/>
          <p:cNvSpPr txBox="1"/>
          <p:nvPr/>
        </p:nvSpPr>
        <p:spPr>
          <a:xfrm>
            <a:off x="1711984" y="3912061"/>
            <a:ext cx="166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85c2a26155_0_54"/>
          <p:cNvSpPr/>
          <p:nvPr/>
        </p:nvSpPr>
        <p:spPr>
          <a:xfrm>
            <a:off x="2229242" y="3229268"/>
            <a:ext cx="1249121" cy="1292944"/>
          </a:xfrm>
          <a:custGeom>
            <a:rect b="b" l="l" r="r" t="t"/>
            <a:pathLst>
              <a:path extrusionOk="0" h="58359" w="56381">
                <a:moveTo>
                  <a:pt x="56381" y="0"/>
                </a:moveTo>
                <a:cubicBezTo>
                  <a:pt x="52589" y="5902"/>
                  <a:pt x="42039" y="27696"/>
                  <a:pt x="33631" y="35411"/>
                </a:cubicBezTo>
                <a:cubicBezTo>
                  <a:pt x="25223" y="43126"/>
                  <a:pt x="11540" y="42466"/>
                  <a:pt x="5935" y="46291"/>
                </a:cubicBezTo>
                <a:cubicBezTo>
                  <a:pt x="330" y="50116"/>
                  <a:pt x="989" y="56348"/>
                  <a:pt x="0" y="58359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stealth"/>
            <a:tailEnd len="med" w="med" type="none"/>
          </a:ln>
        </p:spPr>
      </p:sp>
      <p:pic>
        <p:nvPicPr>
          <p:cNvPr id="74" name="Google Shape;74;g285c2a26155_0_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9999" y="3070499"/>
            <a:ext cx="2136976" cy="19278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5" name="Google Shape;75;g285c2a26155_0_54"/>
          <p:cNvSpPr/>
          <p:nvPr/>
        </p:nvSpPr>
        <p:spPr>
          <a:xfrm>
            <a:off x="4499650" y="4879723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6" name="Google Shape;76;g285c2a26155_0_54"/>
          <p:cNvSpPr/>
          <p:nvPr/>
        </p:nvSpPr>
        <p:spPr>
          <a:xfrm>
            <a:off x="4955254" y="3106456"/>
            <a:ext cx="1148316" cy="1775036"/>
          </a:xfrm>
          <a:custGeom>
            <a:rect b="b" l="l" r="r" t="t"/>
            <a:pathLst>
              <a:path extrusionOk="0" h="80119" w="51831">
                <a:moveTo>
                  <a:pt x="0" y="80119"/>
                </a:moveTo>
                <a:cubicBezTo>
                  <a:pt x="1451" y="73261"/>
                  <a:pt x="2704" y="46917"/>
                  <a:pt x="8705" y="38971"/>
                </a:cubicBezTo>
                <a:cubicBezTo>
                  <a:pt x="14706" y="31025"/>
                  <a:pt x="28817" y="38938"/>
                  <a:pt x="36005" y="32443"/>
                </a:cubicBezTo>
                <a:cubicBezTo>
                  <a:pt x="43193" y="25948"/>
                  <a:pt x="49193" y="5407"/>
                  <a:pt x="51831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none"/>
            <a:tailEnd len="med" w="med" type="stealth"/>
          </a:ln>
        </p:spPr>
      </p:sp>
      <p:sp>
        <p:nvSpPr>
          <p:cNvPr id="77" name="Google Shape;77;g285c2a26155_0_54"/>
          <p:cNvSpPr/>
          <p:nvPr/>
        </p:nvSpPr>
        <p:spPr>
          <a:xfrm>
            <a:off x="4297894" y="3879240"/>
            <a:ext cx="236400" cy="2364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285c2a26155_0_54"/>
          <p:cNvSpPr txBox="1"/>
          <p:nvPr/>
        </p:nvSpPr>
        <p:spPr>
          <a:xfrm>
            <a:off x="4332853" y="3912061"/>
            <a:ext cx="166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83" name="Google Shape;83;g285c2a26155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285c2a26155_0_89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BAR CHART שוכב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5" name="Google Shape;85;g285c2a26155_0_89"/>
          <p:cNvSpPr txBox="1"/>
          <p:nvPr/>
        </p:nvSpPr>
        <p:spPr>
          <a:xfrm>
            <a:off x="430275" y="856875"/>
            <a:ext cx="8368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בחלונית ה- MARKS אין צורך לשנות את ההגדרות, מאחר שטאבלו בחר באופן אוטומטי 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את סוג הויזואליזציה BAR</a:t>
            </a:r>
            <a:endParaRPr sz="16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6" name="Google Shape;86;g285c2a26155_0_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25" y="980650"/>
            <a:ext cx="1885200" cy="1844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g285c2a26155_0_89"/>
          <p:cNvSpPr/>
          <p:nvPr/>
        </p:nvSpPr>
        <p:spPr>
          <a:xfrm>
            <a:off x="1528150" y="1740780"/>
            <a:ext cx="828900" cy="3279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8" name="Google Shape;88;g285c2a26155_0_89"/>
          <p:cNvSpPr txBox="1"/>
          <p:nvPr/>
        </p:nvSpPr>
        <p:spPr>
          <a:xfrm>
            <a:off x="430275" y="2256500"/>
            <a:ext cx="83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בסוג הזה של ויזואליזציה, אורך ה-BAR מושפע מסכום המכירות של כל קטגוריה.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89" name="Google Shape;89;g285c2a26155_0_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5650" y="2695375"/>
            <a:ext cx="3568724" cy="2124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94" name="Google Shape;94;g285c2a26155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85c2a26155_0_36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BAR CHART עומד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96" name="Google Shape;96;g285c2a26155_0_36"/>
          <p:cNvSpPr txBox="1"/>
          <p:nvPr/>
        </p:nvSpPr>
        <p:spPr>
          <a:xfrm>
            <a:off x="430275" y="856875"/>
            <a:ext cx="8368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יצירת BAR CHART עומד דומה ליצירת הגרף הקודם, אך במקרה הזה נגרור את השדות בצורה הפוכה ל-ROWS ול- COLUMNS.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7" name="Google Shape;97;g285c2a26155_0_36"/>
          <p:cNvSpPr txBox="1"/>
          <p:nvPr/>
        </p:nvSpPr>
        <p:spPr>
          <a:xfrm>
            <a:off x="430275" y="1470250"/>
            <a:ext cx="836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כדי ליצור BAR CHART עומד שמציג את סכום המכירות (SALES) עבור כל אחת מתתי הקטגורית של המוצרים: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1. נגרור את שדה SUB CATEGORY ל- COLUMNS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2. נגרור את שדה SALES ל- ROWS 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6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98" name="Google Shape;98;g285c2a26155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775" y="2641500"/>
            <a:ext cx="2424456" cy="217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9" name="Google Shape;99;g285c2a26155_0_36"/>
          <p:cNvSpPr/>
          <p:nvPr/>
        </p:nvSpPr>
        <p:spPr>
          <a:xfrm>
            <a:off x="5691675" y="2863450"/>
            <a:ext cx="1385183" cy="1827715"/>
          </a:xfrm>
          <a:custGeom>
            <a:rect b="b" l="l" r="r" t="t"/>
            <a:pathLst>
              <a:path extrusionOk="0" h="80119" w="51831">
                <a:moveTo>
                  <a:pt x="0" y="80119"/>
                </a:moveTo>
                <a:cubicBezTo>
                  <a:pt x="1451" y="73261"/>
                  <a:pt x="2704" y="46917"/>
                  <a:pt x="8705" y="38971"/>
                </a:cubicBezTo>
                <a:cubicBezTo>
                  <a:pt x="14706" y="31025"/>
                  <a:pt x="28817" y="38938"/>
                  <a:pt x="36005" y="32443"/>
                </a:cubicBezTo>
                <a:cubicBezTo>
                  <a:pt x="43193" y="25948"/>
                  <a:pt x="49193" y="5407"/>
                  <a:pt x="51831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none"/>
            <a:tailEnd len="med" w="med" type="stealth"/>
          </a:ln>
        </p:spPr>
      </p:sp>
      <p:sp>
        <p:nvSpPr>
          <p:cNvPr id="100" name="Google Shape;100;g285c2a26155_0_36"/>
          <p:cNvSpPr/>
          <p:nvPr/>
        </p:nvSpPr>
        <p:spPr>
          <a:xfrm>
            <a:off x="5216775" y="4691073"/>
            <a:ext cx="4749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01" name="Google Shape;101;g285c2a26155_0_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9675" y="2641500"/>
            <a:ext cx="2935240" cy="217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g285c2a26155_0_36"/>
          <p:cNvSpPr/>
          <p:nvPr/>
        </p:nvSpPr>
        <p:spPr>
          <a:xfrm>
            <a:off x="1368125" y="4663776"/>
            <a:ext cx="501300" cy="1278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3" name="Google Shape;103;g285c2a26155_0_36"/>
          <p:cNvSpPr/>
          <p:nvPr/>
        </p:nvSpPr>
        <p:spPr>
          <a:xfrm>
            <a:off x="1869425" y="2721550"/>
            <a:ext cx="1647453" cy="1942188"/>
          </a:xfrm>
          <a:custGeom>
            <a:rect b="b" l="l" r="r" t="t"/>
            <a:pathLst>
              <a:path extrusionOk="0" h="58359" w="56381">
                <a:moveTo>
                  <a:pt x="56381" y="0"/>
                </a:moveTo>
                <a:cubicBezTo>
                  <a:pt x="52589" y="5902"/>
                  <a:pt x="42039" y="27696"/>
                  <a:pt x="33631" y="35411"/>
                </a:cubicBezTo>
                <a:cubicBezTo>
                  <a:pt x="25223" y="43126"/>
                  <a:pt x="11540" y="42466"/>
                  <a:pt x="5935" y="46291"/>
                </a:cubicBezTo>
                <a:cubicBezTo>
                  <a:pt x="330" y="50116"/>
                  <a:pt x="989" y="56348"/>
                  <a:pt x="0" y="58359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stealth"/>
            <a:tailEnd len="med" w="med" type="none"/>
          </a:ln>
        </p:spPr>
      </p:sp>
      <p:sp>
        <p:nvSpPr>
          <p:cNvPr id="104" name="Google Shape;104;g285c2a26155_0_36"/>
          <p:cNvSpPr/>
          <p:nvPr/>
        </p:nvSpPr>
        <p:spPr>
          <a:xfrm>
            <a:off x="1073650" y="36266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85c2a26155_0_36"/>
          <p:cNvSpPr txBox="1"/>
          <p:nvPr/>
        </p:nvSpPr>
        <p:spPr>
          <a:xfrm>
            <a:off x="1113100" y="36637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285c2a26155_0_36"/>
          <p:cNvSpPr/>
          <p:nvPr/>
        </p:nvSpPr>
        <p:spPr>
          <a:xfrm>
            <a:off x="4985700" y="3626688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85c2a26155_0_36"/>
          <p:cNvSpPr txBox="1"/>
          <p:nvPr/>
        </p:nvSpPr>
        <p:spPr>
          <a:xfrm>
            <a:off x="5025150" y="3663725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112" name="Google Shape;112;g285c2a26155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85c2a26155_0_42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LINE CHART (טרנד על ציר הזמן)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4" name="Google Shape;114;g285c2a26155_0_42"/>
          <p:cNvSpPr txBox="1"/>
          <p:nvPr/>
        </p:nvSpPr>
        <p:spPr>
          <a:xfrm>
            <a:off x="430275" y="856875"/>
            <a:ext cx="836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גרף מסוג LINE CHART שימושי בעיקר כאשר נרצה להציג שינוי בערך מספרי כלשהו על ציר הזמן.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5" name="Google Shape;115;g285c2a26155_0_42"/>
          <p:cNvSpPr txBox="1"/>
          <p:nvPr/>
        </p:nvSpPr>
        <p:spPr>
          <a:xfrm>
            <a:off x="430200" y="1257075"/>
            <a:ext cx="83682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כדי ליצור גרף שמציג את סכום הרווחיות (PROFIT) על ציר הזמן, ברזולוציה של שנים: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1. נגרור את שדה ORDER DATE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ל-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COLUMNS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(שימו לב - טאבלו באופן אוטומטי חילץ את השנים מהתאריכים)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2. נגרור את שדה PROFIT ל-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ROWS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(שימו לב - טאבלו באופן אוטומטי בחר באגרגציה מסוג SUM)</a:t>
            </a:r>
            <a:endParaRPr/>
          </a:p>
        </p:txBody>
      </p:sp>
      <p:pic>
        <p:nvPicPr>
          <p:cNvPr id="116" name="Google Shape;116;g285c2a26155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025" y="2429300"/>
            <a:ext cx="3510124" cy="1462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g285c2a26155_0_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1200" y="2429300"/>
            <a:ext cx="2638272" cy="2174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g285c2a26155_0_42"/>
          <p:cNvSpPr/>
          <p:nvPr/>
        </p:nvSpPr>
        <p:spPr>
          <a:xfrm>
            <a:off x="1063700" y="3613825"/>
            <a:ext cx="5784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9" name="Google Shape;119;g285c2a26155_0_42"/>
          <p:cNvSpPr/>
          <p:nvPr/>
        </p:nvSpPr>
        <p:spPr>
          <a:xfrm>
            <a:off x="796700" y="3077713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85c2a26155_0_42"/>
          <p:cNvSpPr txBox="1"/>
          <p:nvPr/>
        </p:nvSpPr>
        <p:spPr>
          <a:xfrm>
            <a:off x="836150" y="311475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85c2a26155_0_42"/>
          <p:cNvSpPr/>
          <p:nvPr/>
        </p:nvSpPr>
        <p:spPr>
          <a:xfrm>
            <a:off x="5351200" y="4463550"/>
            <a:ext cx="509400" cy="1005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2" name="Google Shape;122;g285c2a26155_0_42"/>
          <p:cNvSpPr/>
          <p:nvPr/>
        </p:nvSpPr>
        <p:spPr>
          <a:xfrm>
            <a:off x="5104375" y="3077713"/>
            <a:ext cx="267000" cy="267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85c2a26155_0_42"/>
          <p:cNvSpPr txBox="1"/>
          <p:nvPr/>
        </p:nvSpPr>
        <p:spPr>
          <a:xfrm>
            <a:off x="5143825" y="311475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285c2a26155_0_42"/>
          <p:cNvSpPr/>
          <p:nvPr/>
        </p:nvSpPr>
        <p:spPr>
          <a:xfrm>
            <a:off x="1662075" y="2481275"/>
            <a:ext cx="1973325" cy="1132550"/>
          </a:xfrm>
          <a:custGeom>
            <a:rect b="b" l="l" r="r" t="t"/>
            <a:pathLst>
              <a:path extrusionOk="0" h="45302" w="78933">
                <a:moveTo>
                  <a:pt x="0" y="45302"/>
                </a:moveTo>
                <a:cubicBezTo>
                  <a:pt x="4484" y="41774"/>
                  <a:pt x="17474" y="28817"/>
                  <a:pt x="26904" y="24135"/>
                </a:cubicBezTo>
                <a:cubicBezTo>
                  <a:pt x="36334" y="19453"/>
                  <a:pt x="47907" y="21234"/>
                  <a:pt x="56578" y="17211"/>
                </a:cubicBezTo>
                <a:cubicBezTo>
                  <a:pt x="65250" y="13189"/>
                  <a:pt x="75207" y="2869"/>
                  <a:pt x="78933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none"/>
            <a:tailEnd len="med" w="med" type="stealth"/>
          </a:ln>
        </p:spPr>
      </p:sp>
      <p:sp>
        <p:nvSpPr>
          <p:cNvPr id="125" name="Google Shape;125;g285c2a26155_0_42"/>
          <p:cNvSpPr/>
          <p:nvPr/>
        </p:nvSpPr>
        <p:spPr>
          <a:xfrm>
            <a:off x="5860600" y="2616250"/>
            <a:ext cx="1419400" cy="1869475"/>
          </a:xfrm>
          <a:custGeom>
            <a:rect b="b" l="l" r="r" t="t"/>
            <a:pathLst>
              <a:path extrusionOk="0" h="74779" w="56776">
                <a:moveTo>
                  <a:pt x="0" y="74779"/>
                </a:moveTo>
                <a:cubicBezTo>
                  <a:pt x="2737" y="69668"/>
                  <a:pt x="9727" y="51402"/>
                  <a:pt x="16420" y="44115"/>
                </a:cubicBezTo>
                <a:cubicBezTo>
                  <a:pt x="23113" y="36828"/>
                  <a:pt x="33433" y="38412"/>
                  <a:pt x="40159" y="31059"/>
                </a:cubicBezTo>
                <a:cubicBezTo>
                  <a:pt x="46885" y="23707"/>
                  <a:pt x="54007" y="5177"/>
                  <a:pt x="56776" y="0"/>
                </a:cubicBezTo>
              </a:path>
            </a:pathLst>
          </a:custGeom>
          <a:noFill/>
          <a:ln cap="flat" cmpd="sng" w="9525">
            <a:solidFill>
              <a:srgbClr val="00B0F0"/>
            </a:solidFill>
            <a:prstDash val="lgDash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130" name="Google Shape;130;g285c2a2615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85c2a26155_0_133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LINE CHART (טרנד על ציר הזמן)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2" name="Google Shape;132;g285c2a26155_0_133"/>
          <p:cNvSpPr txBox="1"/>
          <p:nvPr/>
        </p:nvSpPr>
        <p:spPr>
          <a:xfrm>
            <a:off x="430275" y="856875"/>
            <a:ext cx="836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גם כאן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אין צורך לשנות את ההגדרות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בחלונית ה- MARKS, מאחר שטאבלו בחר באופן אוטומטי את סוג הויזואליזציה LINE.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ניתן לשנות את הרזולוציה של התאריך משנה (YEAR) לרבעון או חודש, ע"י מקש ימני על השדה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ובחירת Quarter או Month </a:t>
            </a:r>
            <a:r>
              <a:rPr lang="iw-IL" u="sng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מהחלק התחתו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ן של הרשימה.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w-IL" sz="110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שימו לב! לפעמים התוויות של החודשים יוצגו באופן חלקי בחלק התחתון של ציר ה-X כתוצאה מחוסר מקום, אבל בגרף עצמו יש התייחסות לכל החודשים.</a:t>
            </a:r>
            <a:endParaRPr sz="110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33" name="Google Shape;133;g285c2a26155_0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7325" y="2220625"/>
            <a:ext cx="1877075" cy="2636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g285c2a26155_0_133"/>
          <p:cNvSpPr txBox="1"/>
          <p:nvPr/>
        </p:nvSpPr>
        <p:spPr>
          <a:xfrm>
            <a:off x="500575" y="1163025"/>
            <a:ext cx="21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0" algn="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YEAR(Order Date)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5" name="Google Shape;135;g285c2a26155_0_133"/>
          <p:cNvSpPr/>
          <p:nvPr/>
        </p:nvSpPr>
        <p:spPr>
          <a:xfrm>
            <a:off x="6942825" y="4273050"/>
            <a:ext cx="970200" cy="198000"/>
          </a:xfrm>
          <a:prstGeom prst="roundRect">
            <a:avLst>
              <a:gd fmla="val 16667" name="adj"/>
            </a:avLst>
          </a:prstGeom>
          <a:solidFill>
            <a:srgbClr val="00B0F0">
              <a:alpha val="12030"/>
            </a:srgbClr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t/>
            </a:r>
            <a:endParaRPr b="1" i="0" sz="15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36" name="Google Shape;136;g285c2a26155_0_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250" y="2351888"/>
            <a:ext cx="4511400" cy="2374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7" name="Google Shape;137;g285c2a26155_0_133"/>
          <p:cNvSpPr/>
          <p:nvPr/>
        </p:nvSpPr>
        <p:spPr>
          <a:xfrm flipH="1">
            <a:off x="5519224" y="3352600"/>
            <a:ext cx="350514" cy="263898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baseline="-25000" i="0" sz="1200" u="none" cap="none" strike="noStrike">
              <a:solidFill>
                <a:srgbClr val="FEC2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60;p13" id="142" name="Google Shape;142;g285c2a26155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7">
            <a:off x="6109827" y="406155"/>
            <a:ext cx="234251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85c2a26155_0_48"/>
          <p:cNvSpPr txBox="1"/>
          <p:nvPr/>
        </p:nvSpPr>
        <p:spPr>
          <a:xfrm>
            <a:off x="248356" y="23457"/>
            <a:ext cx="8465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יצירת SCATTER PLOT - גרף פיזור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4" name="Google Shape;144;g285c2a26155_0_48"/>
          <p:cNvSpPr txBox="1"/>
          <p:nvPr/>
        </p:nvSpPr>
        <p:spPr>
          <a:xfrm>
            <a:off x="430275" y="856875"/>
            <a:ext cx="83682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27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גרף פיזור שימושי מאוד כאשר נרצה לבחון את הקשר בין שני מדדים שמיוצגים ע"י ציר X וציר Y 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(לדוגמה, סכום מכירות וכמות פריטים שנמכרה), והאופן שהקשר הזה בא לידי ביטוי על אוסף של "תצפיות" שהן הנקודות שמפוזרות בגרף (לדוגמה, מק"ט מוצר). 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12700" rtl="1" algn="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כך, אפשר לענות על השאלה - </a:t>
            </a:r>
            <a:r>
              <a:rPr lang="iw-IL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האם יש קשר בין סכום מכירות גבוה לכמות פריטים גבוהה שנמכרה?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  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ע"י בחינה של כל המוצרים שנמכרו בתור ה"תצפיות" שלנו. לדוגמה, עבור המוצרים בתת-קטגוריה TABLES רואים קשר </a:t>
            </a:r>
            <a:b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</a:b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מובהק - עיגולים בגרף (מוצרים) אשר נמכרו כמות גדולה גם מביאים סכום מכירות גבוה (בצבע כחול בגרף), לעומת מוצרים </a:t>
            </a:r>
            <a:r>
              <a:rPr lang="iw-IL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אשר נמכרו בכמות קטנה ומביאים סכום מכירות נמוך (בצבע אדום בגרף).</a:t>
            </a:r>
            <a:endParaRPr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45" name="Google Shape;145;g285c2a26155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2098" y="2760600"/>
            <a:ext cx="3519803" cy="2191825"/>
          </a:xfrm>
          <a:prstGeom prst="rect">
            <a:avLst/>
          </a:prstGeom>
          <a:noFill/>
          <a:ln cap="flat" cmpd="sng" w="9525">
            <a:solidFill>
              <a:srgbClr val="88888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