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ssistant SemiBold"/>
      <p:regular r:id="rId14"/>
      <p:bold r:id="rId15"/>
    </p:embeddedFont>
    <p:embeddedFont>
      <p:font typeface="Assistant"/>
      <p:regular r:id="rId16"/>
      <p:bold r:id="rId17"/>
    </p:embeddedFont>
    <p:embeddedFont>
      <p:font typeface="Assistant ExtraBold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99/oLy3ban7iXz0Voqwmav19J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ssistantSemiBold-bold.fntdata"/><Relationship Id="rId14" Type="http://schemas.openxmlformats.org/officeDocument/2006/relationships/font" Target="fonts/AssistantSemiBold-regular.fntdata"/><Relationship Id="rId17" Type="http://schemas.openxmlformats.org/officeDocument/2006/relationships/font" Target="fonts/Assistant-bold.fntdata"/><Relationship Id="rId16" Type="http://schemas.openxmlformats.org/officeDocument/2006/relationships/font" Target="fonts/Assistant-regular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Assistant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w-IL" sz="1400">
                <a:solidFill>
                  <a:srgbClr val="434343"/>
                </a:solidFill>
              </a:rPr>
              <a:t>יש להעביר שיעור זה רק לאחר העברת "</a:t>
            </a:r>
            <a:r>
              <a:rPr b="1" lang="iw-IL" sz="1400">
                <a:solidFill>
                  <a:srgbClr val="434343"/>
                </a:solidFill>
              </a:rPr>
              <a:t>יצירת ויזואליזציות נפוצות</a:t>
            </a:r>
            <a:r>
              <a:rPr b="1" lang="iw-IL" sz="1400">
                <a:solidFill>
                  <a:srgbClr val="434343"/>
                </a:solidFill>
              </a:rPr>
              <a:t>" (חלק 1)</a:t>
            </a:r>
            <a:endParaRPr b="1"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85c2a26155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g285c2a26155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5c2a26155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g285c2a26155_0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5c2a26155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285c2a26155_0_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5c2a26155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285c2a26155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5c2a26155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85c2a26155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efc7d364a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g2aefc7d364a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w-IL" sz="1400">
                <a:solidFill>
                  <a:srgbClr val="434343"/>
                </a:solidFill>
              </a:rPr>
              <a:t>בסיום כשהטבלה מוכנה, כדאי להסביר מה משמעות הצבעים - כחול ככה מעיד על רווחיות גבוהה, אפור על רווחיות נמוכה וכתום על רווחיות שלילית. </a:t>
            </a:r>
            <a:endParaRPr b="1" sz="1400">
              <a:solidFill>
                <a:srgbClr val="434343"/>
              </a:solidFill>
            </a:endParaRPr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5c2a26155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g285c2a26155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iw-IL" sz="1400">
                <a:solidFill>
                  <a:srgbClr val="434343"/>
                </a:solidFill>
              </a:rPr>
              <a:t>בסיום כשהמפה מוכנה, כדאי להסביר שמדינות אשר אין צבועות כלל הן כאלה שלא היו בהן מכירות, כלומר לא קיימות בבסיס הנתונים</a:t>
            </a:r>
            <a:endParaRPr b="1" sz="1400">
              <a:solidFill>
                <a:srgbClr val="434343"/>
              </a:solidFill>
            </a:endParaRPr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6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6"/>
          <p:cNvSpPr txBox="1"/>
          <p:nvPr/>
        </p:nvSpPr>
        <p:spPr>
          <a:xfrm>
            <a:off x="6173972" y="56674"/>
            <a:ext cx="2843084" cy="384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45720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לוגיות – פונקציות תנאי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6790660" y="445209"/>
            <a:ext cx="215796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7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3217334" y="4153755"/>
            <a:ext cx="528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ליאור לריאה</a:t>
            </a:r>
            <a:endParaRPr b="0" i="0" sz="18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477" y="884183"/>
            <a:ext cx="4241330" cy="34660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3217325" y="2053025"/>
            <a:ext cx="52284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TABLEAU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ויזואליזציות נפוצות</a:t>
            </a:r>
            <a:endParaRPr b="0" i="0" sz="36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lang="iw-IL" sz="20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(חלק 2)</a:t>
            </a:r>
            <a:endParaRPr sz="200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נלמד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18"/>
          <p:cNvSpPr txBox="1"/>
          <p:nvPr/>
        </p:nvSpPr>
        <p:spPr>
          <a:xfrm>
            <a:off x="3970638" y="1229690"/>
            <a:ext cx="4743326" cy="3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הנושאים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41" name="Google Shape;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177739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2" name="Google Shape;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2141365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/>
          <p:nvPr/>
        </p:nvSpPr>
        <p:spPr>
          <a:xfrm>
            <a:off x="4639050" y="1707800"/>
            <a:ext cx="295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</a:t>
            </a: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PIE 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CHART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44" name="Google Shape;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2505337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5" name="Google Shape;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2869309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8"/>
          <p:cNvSpPr txBox="1"/>
          <p:nvPr/>
        </p:nvSpPr>
        <p:spPr>
          <a:xfrm>
            <a:off x="4055450" y="2071775"/>
            <a:ext cx="353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BAR עומד בשילוב LIN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E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7" name="Google Shape;47;p18"/>
          <p:cNvSpPr txBox="1"/>
          <p:nvPr/>
        </p:nvSpPr>
        <p:spPr>
          <a:xfrm>
            <a:off x="4080175" y="2435750"/>
            <a:ext cx="351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</a:t>
            </a: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HIGHLIGHT TABLE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(טבלה מודגשת)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8" name="Google Shape;48;p18"/>
          <p:cNvSpPr txBox="1"/>
          <p:nvPr/>
        </p:nvSpPr>
        <p:spPr>
          <a:xfrm>
            <a:off x="4080175" y="2799725"/>
            <a:ext cx="351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</a:t>
            </a: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ויזואליזציה מבוססת מפה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53" name="Google Shape;53;g285c2a2615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85c2a26155_0_3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ויזואליזציה נפוצים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5" name="Google Shape;55;g285c2a26155_0_3"/>
          <p:cNvSpPr txBox="1"/>
          <p:nvPr/>
        </p:nvSpPr>
        <p:spPr>
          <a:xfrm>
            <a:off x="430275" y="856875"/>
            <a:ext cx="83682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ויזואליזציה טובה היא כזו ש"מסבירה את עצמה". כבר במבט מהיר על הגרף, ניתן להבין את ה"סיפור" שהנתונים מספרים לנו.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היום נתמקד </a:t>
            </a: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בארבעה 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סוגים נפוצים של ויזואליזציה: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6" name="Google Shape;56;g285c2a26155_0_3"/>
          <p:cNvSpPr txBox="1"/>
          <p:nvPr/>
        </p:nvSpPr>
        <p:spPr>
          <a:xfrm>
            <a:off x="7186888" y="3799550"/>
            <a:ext cx="128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PIE 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CHART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7" name="Google Shape;57;g285c2a26155_0_3"/>
          <p:cNvSpPr txBox="1"/>
          <p:nvPr/>
        </p:nvSpPr>
        <p:spPr>
          <a:xfrm>
            <a:off x="4826013" y="3799550"/>
            <a:ext cx="198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BAR משולב עם LINE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8" name="Google Shape;58;g285c2a26155_0_3"/>
          <p:cNvSpPr txBox="1"/>
          <p:nvPr/>
        </p:nvSpPr>
        <p:spPr>
          <a:xfrm>
            <a:off x="2831938" y="3799550"/>
            <a:ext cx="180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HIGHLIGHT TABLE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59" name="Google Shape;59;g285c2a26155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25" y="2420215"/>
            <a:ext cx="2379147" cy="138958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" name="Google Shape;60;g285c2a26155_0_3"/>
          <p:cNvSpPr txBox="1"/>
          <p:nvPr/>
        </p:nvSpPr>
        <p:spPr>
          <a:xfrm>
            <a:off x="1042805" y="3799550"/>
            <a:ext cx="89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MAP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61" name="Google Shape;61;g285c2a26155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675" y="2420225"/>
            <a:ext cx="1480215" cy="13895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g285c2a26155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9630" y="2409975"/>
            <a:ext cx="2056634" cy="1389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g285c2a26155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5513" y="2420225"/>
            <a:ext cx="1236175" cy="1389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85c2a26155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450" y="2831583"/>
            <a:ext cx="1546300" cy="210249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g285c2a26155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850" y="3260725"/>
            <a:ext cx="1696375" cy="1344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g285c2a26155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2844" y="2987594"/>
            <a:ext cx="824825" cy="1890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60;p13" id="71" name="Google Shape;71;g285c2a26155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85c2a26155_0_54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PIE 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CHART 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3" name="Google Shape;73;g285c2a26155_0_54"/>
          <p:cNvSpPr txBox="1"/>
          <p:nvPr/>
        </p:nvSpPr>
        <p:spPr>
          <a:xfrm>
            <a:off x="430275" y="856875"/>
            <a:ext cx="8368200" cy="20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גרף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זה שימושי כאשר נרצה לראות את החלק היחסי של ערכים קטגוריאליים שמתארים את המידע (כמו קטגוריית מוצר, אזור מכירות, סגמנט של לקוחות ועוד) מסך השלם. </a:t>
            </a:r>
            <a:br>
              <a:rPr b="0" i="0" lang="iw-IL" sz="7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דוגמה הבאה נ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יצור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גרף ש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מציג אי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ך מתחלקת 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ההכנסה (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SALES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) ב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ין שלושת סוגי המוצרים (Product Type)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</a:t>
            </a:r>
            <a:endParaRPr b="0" i="0" sz="14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נבחר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בחלונית ה-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MARKS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 ברשימה את סוג הוויזואליזציה PIE 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PRODUCT TYPE פעם אחת לקוביית הצבע ופעם נוספת לקוביית התווית / LABEL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SALES לקוביית ה-ANGLE (גודל החתיכה ב"עוגה") ופעם נוספת לקוביית התווית / LABEL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* מומלץ לשנות את צבעוניות הברירת-מחדל לגוונים אחרים "ניטרליים" (בשונה מגוון אדום וכתום בעלי קונוטציה שלילית)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4" name="Google Shape;74;g285c2a26155_0_54"/>
          <p:cNvSpPr/>
          <p:nvPr/>
        </p:nvSpPr>
        <p:spPr>
          <a:xfrm>
            <a:off x="1998550" y="4355676"/>
            <a:ext cx="824700" cy="139800"/>
          </a:xfrm>
          <a:prstGeom prst="roundRect">
            <a:avLst>
              <a:gd fmla="val 16667" name="adj"/>
            </a:avLst>
          </a:prstGeom>
          <a:solidFill>
            <a:srgbClr val="00B0F0">
              <a:alpha val="11764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5" name="Google Shape;75;g285c2a26155_0_54"/>
          <p:cNvSpPr/>
          <p:nvPr/>
        </p:nvSpPr>
        <p:spPr>
          <a:xfrm>
            <a:off x="1771000" y="38541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85c2a26155_0_54"/>
          <p:cNvSpPr txBox="1"/>
          <p:nvPr/>
        </p:nvSpPr>
        <p:spPr>
          <a:xfrm>
            <a:off x="1810450" y="38912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85c2a26155_0_54"/>
          <p:cNvSpPr/>
          <p:nvPr/>
        </p:nvSpPr>
        <p:spPr>
          <a:xfrm>
            <a:off x="3650300" y="4100748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1764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8" name="Google Shape;78;g285c2a26155_0_54"/>
          <p:cNvSpPr/>
          <p:nvPr/>
        </p:nvSpPr>
        <p:spPr>
          <a:xfrm>
            <a:off x="3383300" y="38541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85c2a26155_0_54"/>
          <p:cNvSpPr txBox="1"/>
          <p:nvPr/>
        </p:nvSpPr>
        <p:spPr>
          <a:xfrm>
            <a:off x="3422750" y="38912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85c2a26155_0_54"/>
          <p:cNvSpPr/>
          <p:nvPr/>
        </p:nvSpPr>
        <p:spPr>
          <a:xfrm>
            <a:off x="4654263" y="3706427"/>
            <a:ext cx="237000" cy="1848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1" name="Google Shape;81;g285c2a26155_0_54"/>
          <p:cNvSpPr/>
          <p:nvPr/>
        </p:nvSpPr>
        <p:spPr>
          <a:xfrm>
            <a:off x="5044988" y="3706427"/>
            <a:ext cx="237000" cy="1848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2" name="Google Shape;82;g285c2a26155_0_54"/>
          <p:cNvSpPr/>
          <p:nvPr/>
        </p:nvSpPr>
        <p:spPr>
          <a:xfrm>
            <a:off x="5603900" y="38541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85c2a26155_0_54"/>
          <p:cNvSpPr txBox="1"/>
          <p:nvPr/>
        </p:nvSpPr>
        <p:spPr>
          <a:xfrm>
            <a:off x="5643350" y="38912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85c2a26155_0_54"/>
          <p:cNvSpPr/>
          <p:nvPr/>
        </p:nvSpPr>
        <p:spPr>
          <a:xfrm>
            <a:off x="5831450" y="4833573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5" name="Google Shape;85;g285c2a26155_0_54"/>
          <p:cNvSpPr/>
          <p:nvPr/>
        </p:nvSpPr>
        <p:spPr>
          <a:xfrm>
            <a:off x="6316051" y="3590550"/>
            <a:ext cx="824683" cy="1243009"/>
          </a:xfrm>
          <a:custGeom>
            <a:rect b="b" l="l" r="r" t="t"/>
            <a:pathLst>
              <a:path extrusionOk="0" h="42929" w="30861">
                <a:moveTo>
                  <a:pt x="0" y="42929"/>
                </a:moveTo>
                <a:cubicBezTo>
                  <a:pt x="1814" y="38742"/>
                  <a:pt x="7485" y="22916"/>
                  <a:pt x="10881" y="17805"/>
                </a:cubicBezTo>
                <a:cubicBezTo>
                  <a:pt x="14277" y="12695"/>
                  <a:pt x="17046" y="15234"/>
                  <a:pt x="20376" y="12266"/>
                </a:cubicBezTo>
                <a:cubicBezTo>
                  <a:pt x="23706" y="9299"/>
                  <a:pt x="29114" y="2044"/>
                  <a:pt x="30861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  <p:sp>
        <p:nvSpPr>
          <p:cNvPr id="86" name="Google Shape;86;g285c2a26155_0_54"/>
          <p:cNvSpPr/>
          <p:nvPr/>
        </p:nvSpPr>
        <p:spPr>
          <a:xfrm>
            <a:off x="7140750" y="3412525"/>
            <a:ext cx="237000" cy="2076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7" name="Google Shape;87;g285c2a26155_0_54"/>
          <p:cNvSpPr/>
          <p:nvPr/>
        </p:nvSpPr>
        <p:spPr>
          <a:xfrm>
            <a:off x="7140750" y="3227600"/>
            <a:ext cx="237000" cy="1848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8" name="Google Shape;88;g285c2a26155_0_54"/>
          <p:cNvSpPr/>
          <p:nvPr/>
        </p:nvSpPr>
        <p:spPr>
          <a:xfrm>
            <a:off x="6177175" y="3331953"/>
            <a:ext cx="949588" cy="1480257"/>
          </a:xfrm>
          <a:custGeom>
            <a:rect b="b" l="l" r="r" t="t"/>
            <a:pathLst>
              <a:path extrusionOk="0" h="48072" w="31257">
                <a:moveTo>
                  <a:pt x="0" y="48072"/>
                </a:moveTo>
                <a:cubicBezTo>
                  <a:pt x="2011" y="41082"/>
                  <a:pt x="6859" y="14145"/>
                  <a:pt x="12068" y="6133"/>
                </a:cubicBezTo>
                <a:cubicBezTo>
                  <a:pt x="17278" y="-1879"/>
                  <a:pt x="28059" y="1022"/>
                  <a:pt x="31257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  <p:sp>
        <p:nvSpPr>
          <p:cNvPr id="89" name="Google Shape;89;g285c2a26155_0_54"/>
          <p:cNvSpPr/>
          <p:nvPr/>
        </p:nvSpPr>
        <p:spPr>
          <a:xfrm>
            <a:off x="4154375" y="3798435"/>
            <a:ext cx="504450" cy="346050"/>
          </a:xfrm>
          <a:custGeom>
            <a:rect b="b" l="l" r="r" t="t"/>
            <a:pathLst>
              <a:path extrusionOk="0" h="13842" w="20178">
                <a:moveTo>
                  <a:pt x="0" y="13842"/>
                </a:moveTo>
                <a:cubicBezTo>
                  <a:pt x="2803" y="11765"/>
                  <a:pt x="13452" y="3654"/>
                  <a:pt x="16815" y="1379"/>
                </a:cubicBezTo>
                <a:cubicBezTo>
                  <a:pt x="20178" y="-896"/>
                  <a:pt x="19618" y="390"/>
                  <a:pt x="20178" y="192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  <p:sp>
        <p:nvSpPr>
          <p:cNvPr id="90" name="Google Shape;90;g285c2a26155_0_54"/>
          <p:cNvSpPr/>
          <p:nvPr/>
        </p:nvSpPr>
        <p:spPr>
          <a:xfrm>
            <a:off x="4154375" y="3887300"/>
            <a:ext cx="949550" cy="301675"/>
          </a:xfrm>
          <a:custGeom>
            <a:rect b="b" l="l" r="r" t="t"/>
            <a:pathLst>
              <a:path extrusionOk="0" h="12067" w="37982">
                <a:moveTo>
                  <a:pt x="0" y="12067"/>
                </a:moveTo>
                <a:cubicBezTo>
                  <a:pt x="5473" y="10781"/>
                  <a:pt x="26509" y="6363"/>
                  <a:pt x="32839" y="4352"/>
                </a:cubicBezTo>
                <a:cubicBezTo>
                  <a:pt x="39169" y="2341"/>
                  <a:pt x="37125" y="725"/>
                  <a:pt x="37982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85c2a26155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2550" y="2511373"/>
            <a:ext cx="889125" cy="123519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g285c2a26155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075" y="2439850"/>
            <a:ext cx="2265096" cy="2128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g285c2a26155_0_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6050" y="3395100"/>
            <a:ext cx="889125" cy="1612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g285c2a26155_0_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688" y="2167850"/>
            <a:ext cx="3535712" cy="1119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60;p13" id="99" name="Google Shape;99;g285c2a26155_0_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85c2a26155_0_89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BAR 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משולב עם LINE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1" name="Google Shape;101;g285c2a26155_0_89"/>
          <p:cNvSpPr txBox="1"/>
          <p:nvPr/>
        </p:nvSpPr>
        <p:spPr>
          <a:xfrm>
            <a:off x="361025" y="856875"/>
            <a:ext cx="84375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רף זה שימושי כאשר נרצה להציג </a:t>
            </a:r>
            <a:r>
              <a:rPr lang="iw-IL" u="sng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יחד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שני מדדים (למשל מכירות ורווחיות) כדי לבחון את הקורלציה (קשר) ביניהם על ציר הזמן.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נתחיל ביצירת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BAR CHART עומד שמציג את סכום המכירות (SALES) עבור כל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חודש: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endParaRPr b="0" i="0" sz="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DATE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ל- COLUMNS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ובאמצעות מקש ימני נשנה את התאריך לרמת חודש ושנה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SALES ל- ROWS </a:t>
            </a:r>
            <a:endParaRPr b="0" i="0" sz="14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נשנה את סוג הוויזואליזציה ל- BAR</a:t>
            </a:r>
            <a:endParaRPr b="0" i="0" sz="16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2" name="Google Shape;102;g285c2a26155_0_89"/>
          <p:cNvSpPr/>
          <p:nvPr/>
        </p:nvSpPr>
        <p:spPr>
          <a:xfrm>
            <a:off x="292225" y="2672163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85c2a26155_0_89"/>
          <p:cNvSpPr txBox="1"/>
          <p:nvPr/>
        </p:nvSpPr>
        <p:spPr>
          <a:xfrm>
            <a:off x="331675" y="270920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85c2a26155_0_89"/>
          <p:cNvSpPr/>
          <p:nvPr/>
        </p:nvSpPr>
        <p:spPr>
          <a:xfrm>
            <a:off x="559225" y="3012698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5" name="Google Shape;105;g285c2a26155_0_89"/>
          <p:cNvSpPr/>
          <p:nvPr/>
        </p:nvSpPr>
        <p:spPr>
          <a:xfrm>
            <a:off x="4448425" y="320143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85c2a26155_0_89"/>
          <p:cNvSpPr txBox="1"/>
          <p:nvPr/>
        </p:nvSpPr>
        <p:spPr>
          <a:xfrm>
            <a:off x="4487875" y="323847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85c2a26155_0_89"/>
          <p:cNvSpPr/>
          <p:nvPr/>
        </p:nvSpPr>
        <p:spPr>
          <a:xfrm>
            <a:off x="7410075" y="292943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85c2a26155_0_89"/>
          <p:cNvSpPr txBox="1"/>
          <p:nvPr/>
        </p:nvSpPr>
        <p:spPr>
          <a:xfrm>
            <a:off x="7449525" y="296647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85c2a26155_0_89"/>
          <p:cNvSpPr/>
          <p:nvPr/>
        </p:nvSpPr>
        <p:spPr>
          <a:xfrm>
            <a:off x="1948600" y="4822025"/>
            <a:ext cx="801000" cy="1404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0" name="Google Shape;110;g285c2a26155_0_89"/>
          <p:cNvSpPr/>
          <p:nvPr/>
        </p:nvSpPr>
        <p:spPr>
          <a:xfrm>
            <a:off x="4654250" y="4468073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1" name="Google Shape;111;g285c2a26155_0_89"/>
          <p:cNvSpPr/>
          <p:nvPr/>
        </p:nvSpPr>
        <p:spPr>
          <a:xfrm>
            <a:off x="7632550" y="2939175"/>
            <a:ext cx="844200" cy="1404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2" name="Google Shape;112;g285c2a26155_0_89"/>
          <p:cNvSpPr/>
          <p:nvPr/>
        </p:nvSpPr>
        <p:spPr>
          <a:xfrm>
            <a:off x="1053425" y="2235450"/>
            <a:ext cx="2022775" cy="835825"/>
          </a:xfrm>
          <a:custGeom>
            <a:rect b="b" l="l" r="r" t="t"/>
            <a:pathLst>
              <a:path extrusionOk="0" h="33433" w="80911">
                <a:moveTo>
                  <a:pt x="0" y="33433"/>
                </a:moveTo>
                <a:cubicBezTo>
                  <a:pt x="7814" y="28883"/>
                  <a:pt x="33400" y="11704"/>
                  <a:pt x="46885" y="6132"/>
                </a:cubicBezTo>
                <a:cubicBezTo>
                  <a:pt x="60370" y="560"/>
                  <a:pt x="75240" y="1022"/>
                  <a:pt x="80911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  <p:sp>
        <p:nvSpPr>
          <p:cNvPr id="113" name="Google Shape;113;g285c2a26155_0_89"/>
          <p:cNvSpPr/>
          <p:nvPr/>
        </p:nvSpPr>
        <p:spPr>
          <a:xfrm>
            <a:off x="5143500" y="2579425"/>
            <a:ext cx="889183" cy="1916175"/>
          </a:xfrm>
          <a:custGeom>
            <a:rect b="b" l="l" r="r" t="t"/>
            <a:pathLst>
              <a:path extrusionOk="0" h="76647" w="51435">
                <a:moveTo>
                  <a:pt x="0" y="76647"/>
                </a:moveTo>
                <a:cubicBezTo>
                  <a:pt x="4352" y="65305"/>
                  <a:pt x="17541" y="21355"/>
                  <a:pt x="26113" y="8595"/>
                </a:cubicBezTo>
                <a:cubicBezTo>
                  <a:pt x="34686" y="-4165"/>
                  <a:pt x="47215" y="1506"/>
                  <a:pt x="51435" y="88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85c2a26155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045" y="2601925"/>
            <a:ext cx="889780" cy="1768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g285c2a26155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77" y="2441775"/>
            <a:ext cx="2968625" cy="2222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60;p13" id="120" name="Google Shape;120;g285c2a26155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85c2a26155_0_36"/>
          <p:cNvSpPr/>
          <p:nvPr/>
        </p:nvSpPr>
        <p:spPr>
          <a:xfrm>
            <a:off x="830875" y="4559900"/>
            <a:ext cx="430200" cy="103800"/>
          </a:xfrm>
          <a:prstGeom prst="roundRect">
            <a:avLst>
              <a:gd fmla="val 16667" name="adj"/>
            </a:avLst>
          </a:prstGeom>
          <a:solidFill>
            <a:srgbClr val="00B0F0">
              <a:alpha val="11764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2" name="Google Shape;122;g285c2a26155_0_36"/>
          <p:cNvSpPr/>
          <p:nvPr/>
        </p:nvSpPr>
        <p:spPr>
          <a:xfrm>
            <a:off x="673050" y="36266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85c2a26155_0_36"/>
          <p:cNvSpPr txBox="1"/>
          <p:nvPr/>
        </p:nvSpPr>
        <p:spPr>
          <a:xfrm>
            <a:off x="712500" y="36637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85c2a26155_0_36"/>
          <p:cNvSpPr/>
          <p:nvPr/>
        </p:nvSpPr>
        <p:spPr>
          <a:xfrm>
            <a:off x="4118575" y="36266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85c2a26155_0_36"/>
          <p:cNvSpPr txBox="1"/>
          <p:nvPr/>
        </p:nvSpPr>
        <p:spPr>
          <a:xfrm>
            <a:off x="4158025" y="36637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85c2a26155_0_36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BAR 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משולב עם LINE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7" name="Google Shape;127;g285c2a26155_0_36"/>
          <p:cNvSpPr txBox="1"/>
          <p:nvPr/>
        </p:nvSpPr>
        <p:spPr>
          <a:xfrm>
            <a:off x="430275" y="856875"/>
            <a:ext cx="83682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נמשיך עם הוספת הרווחיות לתצוגה: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4.	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גרור את שדה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PROFIT 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ל-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ROWS, מימין ל- SALES. קיבלנו שני גרפים האחד מעל השני.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5. 	נשנה את סוג הוויזואליזציה של ה- PROFIT ל- LINE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6.	"נאחד" את התצוגות כך שיופיעו באותו הגרף - מקש ימני על PROFIT ו- DUAL AXIS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7.	נבצע סנכרון של ציר ה-Y שיהיה על אותו הרצף - מקש ימני על אחד הצירים ו- SYNCHRONIZE AXIS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28" name="Google Shape;128;g285c2a26155_0_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5078" y="2462950"/>
            <a:ext cx="1668100" cy="1979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g285c2a26155_0_36"/>
          <p:cNvSpPr/>
          <p:nvPr/>
        </p:nvSpPr>
        <p:spPr>
          <a:xfrm>
            <a:off x="5528100" y="36266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85c2a26155_0_36"/>
          <p:cNvSpPr txBox="1"/>
          <p:nvPr/>
        </p:nvSpPr>
        <p:spPr>
          <a:xfrm>
            <a:off x="5567550" y="36637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85c2a26155_0_36"/>
          <p:cNvSpPr/>
          <p:nvPr/>
        </p:nvSpPr>
        <p:spPr>
          <a:xfrm>
            <a:off x="4250900" y="3150450"/>
            <a:ext cx="933000" cy="1848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2" name="Google Shape;132;g285c2a26155_0_36"/>
          <p:cNvSpPr/>
          <p:nvPr/>
        </p:nvSpPr>
        <p:spPr>
          <a:xfrm>
            <a:off x="4294050" y="3358100"/>
            <a:ext cx="824700" cy="1386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3" name="Google Shape;133;g285c2a26155_0_36"/>
          <p:cNvSpPr/>
          <p:nvPr/>
        </p:nvSpPr>
        <p:spPr>
          <a:xfrm>
            <a:off x="6480050" y="4075225"/>
            <a:ext cx="824700" cy="1386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4" name="Google Shape;134;g285c2a26155_0_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4350" y="2912975"/>
            <a:ext cx="803400" cy="1336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g285c2a26155_0_36"/>
          <p:cNvSpPr/>
          <p:nvPr/>
        </p:nvSpPr>
        <p:spPr>
          <a:xfrm>
            <a:off x="7603550" y="36266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85c2a26155_0_36"/>
          <p:cNvSpPr txBox="1"/>
          <p:nvPr/>
        </p:nvSpPr>
        <p:spPr>
          <a:xfrm>
            <a:off x="7643000" y="36637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85c2a26155_0_36"/>
          <p:cNvSpPr/>
          <p:nvPr/>
        </p:nvSpPr>
        <p:spPr>
          <a:xfrm>
            <a:off x="7831100" y="3585600"/>
            <a:ext cx="824700" cy="1386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8" name="Google Shape;138;g285c2a26155_0_36"/>
          <p:cNvSpPr/>
          <p:nvPr/>
        </p:nvSpPr>
        <p:spPr>
          <a:xfrm>
            <a:off x="1280925" y="2641000"/>
            <a:ext cx="2037625" cy="1968375"/>
          </a:xfrm>
          <a:custGeom>
            <a:rect b="b" l="l" r="r" t="t"/>
            <a:pathLst>
              <a:path extrusionOk="0" h="78735" w="81505">
                <a:moveTo>
                  <a:pt x="0" y="78735"/>
                </a:moveTo>
                <a:cubicBezTo>
                  <a:pt x="9199" y="67426"/>
                  <a:pt x="41610" y="24003"/>
                  <a:pt x="55194" y="10880"/>
                </a:cubicBezTo>
                <a:cubicBezTo>
                  <a:pt x="68778" y="-2242"/>
                  <a:pt x="77120" y="1813"/>
                  <a:pt x="81505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85c2a26155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200" y="2549900"/>
            <a:ext cx="2954975" cy="1376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g285c2a26155_0_42"/>
          <p:cNvPicPr preferRelativeResize="0"/>
          <p:nvPr/>
        </p:nvPicPr>
        <p:blipFill rotWithShape="1">
          <a:blip r:embed="rId4">
            <a:alphaModFix/>
          </a:blip>
          <a:srcRect b="0" l="0" r="9173" t="0"/>
          <a:stretch/>
        </p:blipFill>
        <p:spPr>
          <a:xfrm>
            <a:off x="593400" y="2549900"/>
            <a:ext cx="2596551" cy="1486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60;p13" id="145" name="Google Shape;145;g285c2a26155_0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85c2a26155_0_42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HIGHLIGHT TABLE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(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טבלה מודגשת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)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7" name="Google Shape;147;g285c2a26155_0_42"/>
          <p:cNvSpPr txBox="1"/>
          <p:nvPr/>
        </p:nvSpPr>
        <p:spPr>
          <a:xfrm>
            <a:off x="430200" y="847625"/>
            <a:ext cx="83682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סוג זה שימושי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במקרים בהם הדרישה היא להציג טבלה, ונרצה להוסיף ערך לוויזואליזציה ע"י צביעת הערכים בטבלה, כך שיהיה קל לזהות ערכים גבוהים / נמוכים / חריגים בטבלה. 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בדוגמה הבאה ניצור טבלה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שמציגה את סכום הרווחיות (PROFIT) עבור כל מדינה (STATE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) וסוג מוצר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</a:t>
            </a:r>
            <a:endParaRPr b="0" i="0" sz="14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ssistant SemiBold"/>
              <a:buAutoNum type="arabicPeriod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STATE 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ROWS </a:t>
            </a:r>
            <a:endParaRPr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SemiBold"/>
              <a:buAutoNum type="arabicPeriod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PRODUCT TYPE 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COLUMNS 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 שדה PROFIT לתוך הטבלה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8" name="Google Shape;148;g285c2a26155_0_42"/>
          <p:cNvSpPr/>
          <p:nvPr/>
        </p:nvSpPr>
        <p:spPr>
          <a:xfrm>
            <a:off x="529550" y="3897575"/>
            <a:ext cx="5784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1764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9" name="Google Shape;149;g285c2a26155_0_42"/>
          <p:cNvSpPr/>
          <p:nvPr/>
        </p:nvSpPr>
        <p:spPr>
          <a:xfrm>
            <a:off x="361475" y="3104875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85c2a26155_0_42"/>
          <p:cNvSpPr txBox="1"/>
          <p:nvPr/>
        </p:nvSpPr>
        <p:spPr>
          <a:xfrm>
            <a:off x="400925" y="3141913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85c2a26155_0_42"/>
          <p:cNvSpPr/>
          <p:nvPr/>
        </p:nvSpPr>
        <p:spPr>
          <a:xfrm>
            <a:off x="3447150" y="3104875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85c2a26155_0_42"/>
          <p:cNvSpPr txBox="1"/>
          <p:nvPr/>
        </p:nvSpPr>
        <p:spPr>
          <a:xfrm>
            <a:off x="3486600" y="3141913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85c2a26155_0_42"/>
          <p:cNvSpPr/>
          <p:nvPr/>
        </p:nvSpPr>
        <p:spPr>
          <a:xfrm>
            <a:off x="1107950" y="2793000"/>
            <a:ext cx="1696270" cy="1132550"/>
          </a:xfrm>
          <a:custGeom>
            <a:rect b="b" l="l" r="r" t="t"/>
            <a:pathLst>
              <a:path extrusionOk="0" h="45302" w="78933">
                <a:moveTo>
                  <a:pt x="0" y="45302"/>
                </a:moveTo>
                <a:cubicBezTo>
                  <a:pt x="4484" y="41774"/>
                  <a:pt x="17474" y="28817"/>
                  <a:pt x="26904" y="24135"/>
                </a:cubicBezTo>
                <a:cubicBezTo>
                  <a:pt x="36334" y="19453"/>
                  <a:pt x="47907" y="21234"/>
                  <a:pt x="56578" y="17211"/>
                </a:cubicBezTo>
                <a:cubicBezTo>
                  <a:pt x="65250" y="13189"/>
                  <a:pt x="75207" y="2869"/>
                  <a:pt x="78933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g285c2a26155_0_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3424" y="2533524"/>
            <a:ext cx="1276930" cy="165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g285c2a26155_0_42"/>
          <p:cNvSpPr/>
          <p:nvPr/>
        </p:nvSpPr>
        <p:spPr>
          <a:xfrm>
            <a:off x="6897225" y="3104875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85c2a26155_0_42"/>
          <p:cNvSpPr txBox="1"/>
          <p:nvPr/>
        </p:nvSpPr>
        <p:spPr>
          <a:xfrm>
            <a:off x="6936675" y="3141913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85c2a26155_0_42"/>
          <p:cNvSpPr/>
          <p:nvPr/>
        </p:nvSpPr>
        <p:spPr>
          <a:xfrm>
            <a:off x="3714150" y="3826375"/>
            <a:ext cx="5784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8" name="Google Shape;158;g285c2a26155_0_42"/>
          <p:cNvSpPr/>
          <p:nvPr/>
        </p:nvSpPr>
        <p:spPr>
          <a:xfrm>
            <a:off x="4189100" y="2613150"/>
            <a:ext cx="1770467" cy="1191556"/>
          </a:xfrm>
          <a:custGeom>
            <a:rect b="b" l="l" r="r" t="t"/>
            <a:pathLst>
              <a:path extrusionOk="0" h="45302" w="78933">
                <a:moveTo>
                  <a:pt x="0" y="45302"/>
                </a:moveTo>
                <a:cubicBezTo>
                  <a:pt x="4484" y="41774"/>
                  <a:pt x="17474" y="28817"/>
                  <a:pt x="26904" y="24135"/>
                </a:cubicBezTo>
                <a:cubicBezTo>
                  <a:pt x="36334" y="19453"/>
                  <a:pt x="47907" y="21234"/>
                  <a:pt x="56578" y="17211"/>
                </a:cubicBezTo>
                <a:cubicBezTo>
                  <a:pt x="65250" y="13189"/>
                  <a:pt x="75207" y="2869"/>
                  <a:pt x="78933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aefc7d364a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151" y="2408550"/>
            <a:ext cx="932650" cy="2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aefc7d364a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250" y="2490750"/>
            <a:ext cx="2267049" cy="17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60;p13" id="165" name="Google Shape;165;g2aefc7d364a_0_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aefc7d364a_0_51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HIGHLIGHT TABLE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(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טבלה מודגשת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)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67" name="Google Shape;167;g2aefc7d364a_0_51"/>
          <p:cNvSpPr txBox="1"/>
          <p:nvPr/>
        </p:nvSpPr>
        <p:spPr>
          <a:xfrm>
            <a:off x="430200" y="847625"/>
            <a:ext cx="83682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כעת כשהטבלה מוכנה, נמשיך להוספת הצבעוניות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:</a:t>
            </a:r>
            <a:endParaRPr b="0" i="0" sz="14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4.	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PROFIT לקוביית הצבע ב-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MARKS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5.	על מנת להבליט את הטקסט, נחליף את סוג התצוגה ל- SQUARE בחלונית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MARKS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6.	אם הרקע כהה מדי, ניתן לשחק עם השקיפות ולהוריד אותה ל-70%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8" name="Google Shape;168;g2aefc7d364a_0_51"/>
          <p:cNvSpPr/>
          <p:nvPr/>
        </p:nvSpPr>
        <p:spPr>
          <a:xfrm>
            <a:off x="796700" y="3077713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aefc7d364a_0_51"/>
          <p:cNvSpPr txBox="1"/>
          <p:nvPr/>
        </p:nvSpPr>
        <p:spPr>
          <a:xfrm>
            <a:off x="836150" y="311475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aefc7d364a_0_51"/>
          <p:cNvSpPr/>
          <p:nvPr/>
        </p:nvSpPr>
        <p:spPr>
          <a:xfrm>
            <a:off x="4324288" y="3077713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aefc7d364a_0_51"/>
          <p:cNvSpPr txBox="1"/>
          <p:nvPr/>
        </p:nvSpPr>
        <p:spPr>
          <a:xfrm>
            <a:off x="4363738" y="311475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aefc7d364a_0_51"/>
          <p:cNvSpPr/>
          <p:nvPr/>
        </p:nvSpPr>
        <p:spPr>
          <a:xfrm>
            <a:off x="1024251" y="2734450"/>
            <a:ext cx="267000" cy="2301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3" name="Google Shape;173;g2aefc7d364a_0_51"/>
          <p:cNvSpPr/>
          <p:nvPr/>
        </p:nvSpPr>
        <p:spPr>
          <a:xfrm>
            <a:off x="1063700" y="3140400"/>
            <a:ext cx="657300" cy="133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4" name="Google Shape;174;g2aefc7d364a_0_51"/>
          <p:cNvSpPr/>
          <p:nvPr/>
        </p:nvSpPr>
        <p:spPr>
          <a:xfrm>
            <a:off x="4551838" y="3273900"/>
            <a:ext cx="1001400" cy="1848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75" name="Google Shape;175;g2aefc7d364a_0_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5375" y="2376550"/>
            <a:ext cx="1313350" cy="201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g2aefc7d364a_0_51"/>
          <p:cNvSpPr/>
          <p:nvPr/>
        </p:nvSpPr>
        <p:spPr>
          <a:xfrm>
            <a:off x="6701875" y="3506375"/>
            <a:ext cx="1276800" cy="3957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7" name="Google Shape;177;g2aefc7d364a_0_51"/>
          <p:cNvSpPr/>
          <p:nvPr/>
        </p:nvSpPr>
        <p:spPr>
          <a:xfrm>
            <a:off x="6459500" y="3077713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aefc7d364a_0_51"/>
          <p:cNvSpPr txBox="1"/>
          <p:nvPr/>
        </p:nvSpPr>
        <p:spPr>
          <a:xfrm>
            <a:off x="6498950" y="311475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183" name="Google Shape;183;g285c2a26155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85c2a26155_0_48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</a:t>
            </a: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85" name="Google Shape;185;g285c2a26155_0_48"/>
          <p:cNvSpPr txBox="1"/>
          <p:nvPr/>
        </p:nvSpPr>
        <p:spPr>
          <a:xfrm>
            <a:off x="430275" y="751338"/>
            <a:ext cx="83682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טאבלו יודע למקם על גבי המפה ערכים גיאוגרפיים כמו שמות מדינות וערים, ע"י המרת הערך לנקודת ציון (קווי אורך ורוחב).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גרף זה שימושי כאשר נרצה להשוות ערכים גיאוגרפיים כמו מדינות וערים בצורה ויזואלית על גבי מפה.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בדוגמה הבאה, ניצור מפה שמראה את המדינות בארה"ב שבהן היו מכירות. גוון הצבע יהיה מושפע מגובה סכום המכירות.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STATE וגם את שדה COUNTRY לקוביית ה- DETAIL בחלונית ה-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MARKS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נגרור את שדה SALES לקוביית ה- COLOR בחלונית ה-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MARKS</a:t>
            </a:r>
            <a:endParaRPr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17500" lvl="0" marL="45720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SemiBold"/>
              <a:buAutoNum type="arabicPeriod"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על מנת לצבוע את כל השטח הגיאוגרפי של כל מדינה, יש לוודא שסוג התצוגה הוא MAP בחלונית ה-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MARKS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86" name="Google Shape;186;g285c2a26155_0_48"/>
          <p:cNvPicPr preferRelativeResize="0"/>
          <p:nvPr/>
        </p:nvPicPr>
        <p:blipFill rotWithShape="1">
          <a:blip r:embed="rId4">
            <a:alphaModFix/>
          </a:blip>
          <a:srcRect b="23541" l="0" r="0" t="0"/>
          <a:stretch/>
        </p:blipFill>
        <p:spPr>
          <a:xfrm>
            <a:off x="1275050" y="2549013"/>
            <a:ext cx="2216575" cy="1319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g285c2a26155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9800" y="2512300"/>
            <a:ext cx="890225" cy="2047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g285c2a26155_0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0225" y="2440250"/>
            <a:ext cx="2015295" cy="2590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g285c2a26155_0_48"/>
          <p:cNvSpPr/>
          <p:nvPr/>
        </p:nvSpPr>
        <p:spPr>
          <a:xfrm>
            <a:off x="1078575" y="3104875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85c2a26155_0_48"/>
          <p:cNvSpPr txBox="1"/>
          <p:nvPr/>
        </p:nvSpPr>
        <p:spPr>
          <a:xfrm>
            <a:off x="1118025" y="3141913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85c2a26155_0_48"/>
          <p:cNvSpPr/>
          <p:nvPr/>
        </p:nvSpPr>
        <p:spPr>
          <a:xfrm>
            <a:off x="3822975" y="3213676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85c2a26155_0_48"/>
          <p:cNvSpPr txBox="1"/>
          <p:nvPr/>
        </p:nvSpPr>
        <p:spPr>
          <a:xfrm>
            <a:off x="3862425" y="3250713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85c2a26155_0_48"/>
          <p:cNvSpPr/>
          <p:nvPr/>
        </p:nvSpPr>
        <p:spPr>
          <a:xfrm>
            <a:off x="6606825" y="3104875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85c2a26155_0_48"/>
          <p:cNvSpPr txBox="1"/>
          <p:nvPr/>
        </p:nvSpPr>
        <p:spPr>
          <a:xfrm>
            <a:off x="6646275" y="3141913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85c2a26155_0_48"/>
          <p:cNvSpPr/>
          <p:nvPr/>
        </p:nvSpPr>
        <p:spPr>
          <a:xfrm>
            <a:off x="4357550" y="3049075"/>
            <a:ext cx="1007580" cy="1848095"/>
          </a:xfrm>
          <a:custGeom>
            <a:rect b="b" l="l" r="r" t="t"/>
            <a:pathLst>
              <a:path extrusionOk="0" h="45302" w="78933">
                <a:moveTo>
                  <a:pt x="0" y="45302"/>
                </a:moveTo>
                <a:cubicBezTo>
                  <a:pt x="4484" y="41774"/>
                  <a:pt x="17474" y="28817"/>
                  <a:pt x="26904" y="24135"/>
                </a:cubicBezTo>
                <a:cubicBezTo>
                  <a:pt x="36334" y="19453"/>
                  <a:pt x="47907" y="21234"/>
                  <a:pt x="56578" y="17211"/>
                </a:cubicBezTo>
                <a:cubicBezTo>
                  <a:pt x="65250" y="13189"/>
                  <a:pt x="75207" y="2869"/>
                  <a:pt x="78933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85c2a26155_0_48"/>
          <p:cNvSpPr/>
          <p:nvPr/>
        </p:nvSpPr>
        <p:spPr>
          <a:xfrm>
            <a:off x="1275050" y="3735325"/>
            <a:ext cx="657300" cy="133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97" name="Google Shape;197;g285c2a26155_0_48"/>
          <p:cNvSpPr/>
          <p:nvPr/>
        </p:nvSpPr>
        <p:spPr>
          <a:xfrm>
            <a:off x="1275050" y="2889625"/>
            <a:ext cx="657300" cy="133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98" name="Google Shape;198;g285c2a26155_0_48"/>
          <p:cNvSpPr/>
          <p:nvPr/>
        </p:nvSpPr>
        <p:spPr>
          <a:xfrm>
            <a:off x="1958475" y="2982250"/>
            <a:ext cx="704275" cy="474775"/>
          </a:xfrm>
          <a:custGeom>
            <a:rect b="b" l="l" r="r" t="t"/>
            <a:pathLst>
              <a:path extrusionOk="0" h="18991" w="30465">
                <a:moveTo>
                  <a:pt x="0" y="0"/>
                </a:moveTo>
                <a:cubicBezTo>
                  <a:pt x="725" y="626"/>
                  <a:pt x="1088" y="1747"/>
                  <a:pt x="4352" y="3758"/>
                </a:cubicBezTo>
                <a:cubicBezTo>
                  <a:pt x="7616" y="5769"/>
                  <a:pt x="15232" y="9528"/>
                  <a:pt x="19584" y="12067"/>
                </a:cubicBezTo>
                <a:cubicBezTo>
                  <a:pt x="23936" y="14606"/>
                  <a:pt x="28652" y="17837"/>
                  <a:pt x="30465" y="18991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  <p:sp>
        <p:nvSpPr>
          <p:cNvPr id="199" name="Google Shape;199;g285c2a26155_0_48"/>
          <p:cNvSpPr/>
          <p:nvPr/>
        </p:nvSpPr>
        <p:spPr>
          <a:xfrm>
            <a:off x="1943625" y="3521325"/>
            <a:ext cx="704263" cy="286850"/>
          </a:xfrm>
          <a:custGeom>
            <a:rect b="b" l="l" r="r" t="t"/>
            <a:pathLst>
              <a:path extrusionOk="0" h="11474" w="31059">
                <a:moveTo>
                  <a:pt x="0" y="11474"/>
                </a:moveTo>
                <a:cubicBezTo>
                  <a:pt x="4056" y="10188"/>
                  <a:pt x="19157" y="5670"/>
                  <a:pt x="24333" y="3758"/>
                </a:cubicBezTo>
                <a:cubicBezTo>
                  <a:pt x="29510" y="1846"/>
                  <a:pt x="29938" y="626"/>
                  <a:pt x="31059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sm" w="sm" type="none"/>
            <a:tailEnd len="sm" w="sm" type="none"/>
          </a:ln>
        </p:spPr>
      </p:sp>
      <p:sp>
        <p:nvSpPr>
          <p:cNvPr id="200" name="Google Shape;200;g285c2a26155_0_48"/>
          <p:cNvSpPr/>
          <p:nvPr/>
        </p:nvSpPr>
        <p:spPr>
          <a:xfrm>
            <a:off x="2685875" y="3326724"/>
            <a:ext cx="237000" cy="2442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1" name="Google Shape;201;g285c2a26155_0_48"/>
          <p:cNvSpPr/>
          <p:nvPr/>
        </p:nvSpPr>
        <p:spPr>
          <a:xfrm>
            <a:off x="4050525" y="4897175"/>
            <a:ext cx="534000" cy="133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2" name="Google Shape;202;g285c2a26155_0_48"/>
          <p:cNvSpPr/>
          <p:nvPr/>
        </p:nvSpPr>
        <p:spPr>
          <a:xfrm>
            <a:off x="5365125" y="2916249"/>
            <a:ext cx="237000" cy="2442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3" name="Google Shape;203;g285c2a26155_0_48"/>
          <p:cNvSpPr/>
          <p:nvPr/>
        </p:nvSpPr>
        <p:spPr>
          <a:xfrm>
            <a:off x="6834475" y="3868825"/>
            <a:ext cx="855600" cy="133500"/>
          </a:xfrm>
          <a:prstGeom prst="roundRect">
            <a:avLst>
              <a:gd fmla="val 16667" name="adj"/>
            </a:avLst>
          </a:prstGeom>
          <a:solidFill>
            <a:srgbClr val="00B0F0">
              <a:alpha val="1176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