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74" r:id="rId4"/>
    <p:sldId id="282" r:id="rId5"/>
    <p:sldId id="286" r:id="rId6"/>
    <p:sldId id="293" r:id="rId7"/>
    <p:sldId id="287" r:id="rId8"/>
    <p:sldId id="281" r:id="rId9"/>
    <p:sldId id="294" r:id="rId10"/>
    <p:sldId id="295" r:id="rId11"/>
    <p:sldId id="288" r:id="rId12"/>
    <p:sldId id="296" r:id="rId13"/>
    <p:sldId id="297" r:id="rId14"/>
    <p:sldId id="289" r:id="rId15"/>
    <p:sldId id="298" r:id="rId16"/>
    <p:sldId id="290" r:id="rId17"/>
    <p:sldId id="291" r:id="rId18"/>
    <p:sldId id="271" r:id="rId19"/>
  </p:sldIdLst>
  <p:sldSz cx="9144000" cy="5143500" type="screen16x9"/>
  <p:notesSz cx="6858000" cy="9144000"/>
  <p:embeddedFontLst>
    <p:embeddedFont>
      <p:font typeface="Assistant" pitchFamily="2" charset="-79"/>
      <p:regular r:id="rId21"/>
      <p:bold r:id="rId22"/>
    </p:embeddedFont>
    <p:embeddedFont>
      <p:font typeface="Assistant ExtraBold" pitchFamily="2" charset="-79"/>
      <p:bold r:id="rId23"/>
    </p:embeddedFont>
    <p:embeddedFont>
      <p:font typeface="Assistant SemiBold" pitchFamily="2" charset="-79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Gisha" panose="020B0502040204020203" pitchFamily="34" charset="-79"/>
      <p:regular r:id="rId30"/>
      <p:bold r:id="rId31"/>
    </p:embeddedFont>
    <p:embeddedFont>
      <p:font typeface="Quattrocento Sans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jWCNetZug8LR1oBCDLz02lraI6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752"/>
    <a:srgbClr val="00B0F0"/>
    <a:srgbClr val="FFC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BAC32B-140A-4F51-818E-A169065974CD}">
  <a:tblStyle styleId="{A3BAC32B-140A-4F51-818E-A169065974CD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FFFFFF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CF1DEA2-2FB3-4DB7-9487-264ABC45CB27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CDD4EA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8EBF5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161" autoAdjust="0"/>
  </p:normalViewPr>
  <p:slideViewPr>
    <p:cSldViewPr snapToGrid="0">
      <p:cViewPr varScale="1">
        <p:scale>
          <a:sx n="115" d="100"/>
          <a:sy n="115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2283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645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ערך שאין בו שום מידע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1607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8757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על סוגים שונים של נתונים נבצע בדיקות שונות.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לדוגמה: אם יש לנו ערך מספרי נוכל לבדוק אם כל הנתונים נמצאים בתוך טווח הערכים התקין.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לא נוכל לבצע את אותה בדיקה על נתונים קטגוריים (נתונים שמיים / מחרוזות).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על נתונים קטגוריים ניתן לבצע בדיקות אחרות, כגון וידוא שכלל הנתונים תואמים לקטגוריה, או בדיקת איות.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sz="9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נראה זאת בהרחבה ובדוגמאות נוספות בהמשך הפרק.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4335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סוגי הבדיקות שנבצע על הנתונים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176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sha"/>
              <a:buNone/>
            </a:pPr>
            <a:r>
              <a:rPr lang="he-IL"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א. מציאת פערים בבדיקות שנבצע תגרום לנו להעמיק ולהרחיב את הבדיקות.</a:t>
            </a:r>
            <a:endParaRPr lang="he-IL" sz="9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sha"/>
              <a:buNone/>
            </a:pPr>
            <a:r>
              <a:rPr lang="he-IL"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נניח שנמצא טעויות בתעודות זהות בבדיקה ראשונית – נרצה לבצע בדיקות נוספות על עוד מצבור של תעודות זהות.</a:t>
            </a:r>
            <a:endParaRPr lang="he-IL" sz="9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sha"/>
              <a:buNone/>
            </a:pPr>
            <a:r>
              <a:rPr lang="he-IL"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lang="he-IL" sz="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>
                <a:latin typeface="Arial"/>
                <a:ea typeface="Arial"/>
                <a:cs typeface="Arial"/>
                <a:sym typeface="Arial"/>
              </a:rPr>
              <a:t>ב. משימה חשובה מאוד כמו ניתוח נתונים רפואיים שמסקנותיה עשויות להשפיע על חיי אדם תחייב בדיקות מעמיקות של הנתונים.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sz="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>
                <a:latin typeface="Arial"/>
                <a:ea typeface="Arial"/>
                <a:cs typeface="Arial"/>
                <a:sym typeface="Arial"/>
              </a:rPr>
              <a:t>ג. אם אנו נתקלים ב-</a:t>
            </a:r>
            <a:r>
              <a:rPr lang="en-US" sz="900" dirty="0"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lang="he-IL" sz="900" dirty="0">
                <a:latin typeface="Arial"/>
                <a:ea typeface="Arial"/>
                <a:cs typeface="Arial"/>
                <a:sym typeface="Arial"/>
              </a:rPr>
              <a:t> לראשונה, נרגיש פחות בטוחים ללמוד ממנו ונעמיק את הבדיקות.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sz="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>
                <a:latin typeface="Arial"/>
                <a:ea typeface="Arial"/>
                <a:cs typeface="Arial"/>
                <a:sym typeface="Arial"/>
              </a:rPr>
              <a:t>ד. הזמן הוא מרכיב משמעותי מאוד. השקעה של זמן בניתוח אחד מצמצמת את הזמן שנוכל להשקיע בניתוחים אחרים, ונרצה להספיק כמה שיותר ניתוחים ולהפיק מהם תובנות רבות ככל האפשר.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>
                <a:latin typeface="Arial"/>
                <a:ea typeface="Arial"/>
                <a:cs typeface="Arial"/>
                <a:sym typeface="Arial"/>
              </a:rPr>
              <a:t>כמו כן, לעתים אין אפשרות מעשית לעבוד על ניתוח לעד אלא קיימת מסגרת זמנים לסיומו – מכאן נצטרך לבצע בדיקות בהיקף שיאפשר לנו לסיים את המשימה בזמן.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sz="9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>
                <a:latin typeface="Arial"/>
                <a:ea typeface="Arial"/>
                <a:cs typeface="Arial"/>
                <a:sym typeface="Arial"/>
              </a:rPr>
              <a:t>ה. נתון שאיננו חשוב למחקר נבדוק מעט מאוד אם בכלל. לדוגמה, נתונים לשדה "טלפון 2" כנראה לא יהיו רלוונטיים למטרת מחקר, ופערים בשדה זה לא יטרידו אותנו.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>
                <a:latin typeface="Arial"/>
                <a:ea typeface="Arial"/>
                <a:cs typeface="Arial"/>
                <a:sym typeface="Arial"/>
              </a:rPr>
              <a:t>לעומת זאת, טעויות או ערכים חסרים בשדה שנותן אינדיקציה לקניית הלקוח במחקר העוסק ברכישות של לקוחות בחברה יהיה קריטי למחקר ונרצה לבדוק אותו היטב. 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4215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e-IL" b="1" dirty="0"/>
              <a:t>השגת תוצאות מחקר </a:t>
            </a:r>
            <a:r>
              <a:rPr lang="he-IL" b="1" dirty="0" err="1"/>
              <a:t>אמיתיות</a:t>
            </a:r>
            <a:r>
              <a:rPr lang="he-IL" b="1" dirty="0"/>
              <a:t> ואמינות אשר יובילו לקבלת החלטות שקולה ונכונה.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663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900" dirty="0"/>
              <a:t>כעת, לאחר המבוא, הגיע הזמן לצלול אל הבדיקות והתרגילים. יש להמשיך אל מצגת בנושא "בדיקות שלמות נתונים".</a:t>
            </a:r>
          </a:p>
        </p:txBody>
      </p:sp>
      <p:sp>
        <p:nvSpPr>
          <p:cNvPr id="272" name="Google Shape;2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לאחר שסיימנו את שלב "אחזור ואחסון נתונים" הגענו לשלב שבו אנו מנקים ומחברים את </a:t>
            </a:r>
            <a:r>
              <a:rPr lang="he-IL" dirty="0" err="1"/>
              <a:t>הדאטה</a:t>
            </a:r>
            <a:r>
              <a:rPr lang="he-IL" dirty="0"/>
              <a:t> לטובת מחקר הנתונים לפתרון הבעיה שהוגדרה.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במסגרת שלב זה נלמד על הנושאים הבאים: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ניקוי נתונים – בתת-שלב זה נלמד על בדיקות נתונים הכוללות בדיקות שלמות, תקינות וסבירות. לאחר מכן נלמד כיצד מטפלים בפערים או בנתונים חריגים שהתגלו במסגרת בדיקות אלה.</a:t>
            </a:r>
          </a:p>
          <a:p>
            <a:pPr marL="22860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he-IL" dirty="0"/>
              <a:t>אינטגרציה של הנתונים – משימות רבות של ניתוח מידע כוללות שילוב של לפחות מקור מידע אחד. לכן נלמד כיצד מבצעים מיזוג  (אינטגרציה) של נתונים.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9232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לפני שנתחיל ללמוד בהרחבה על כל סוג בדיקה של תקינות נתונים נעצור רגע ☺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מנתח נתונים הוא חוקר, ומטבעו בעל חשיבה ביקורתית שאיננו מקבל כל דבר כמובן מאליו.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אם כן, נעלה שאלה – נסו לחשוב: מדוע על מנתח הנתונים לבצע בדיקות וניקוי נתונים בטרם יתחיל במחקר הנתונים?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291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900" dirty="0"/>
              <a:t>סיבות לחשיבות הבדיקות וניקוי הנתונים בטרם נתחקר אותם: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900" dirty="0"/>
          </a:p>
          <a:p>
            <a:pPr marL="228600" lvl="0" indent="-2413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he-IL" sz="900" dirty="0"/>
              <a:t>מניעת </a:t>
            </a:r>
            <a:r>
              <a:rPr lang="en-US" sz="900" dirty="0"/>
              <a:t>GIGO – Garbage In Garbage Out –</a:t>
            </a:r>
            <a:r>
              <a:rPr lang="he-IL" sz="900" dirty="0"/>
              <a:t> זהו מושג מעולם ה-</a:t>
            </a:r>
            <a:r>
              <a:rPr lang="en-US" sz="900" dirty="0"/>
              <a:t>DATA</a:t>
            </a:r>
            <a:r>
              <a:rPr lang="he-IL" sz="900" dirty="0"/>
              <a:t> שלפיו אם נכנסים נתוני "זבל" (כינוי לנתונים לא טובים או לא נכונים) גם מהמחקר יצא "זבל" (כלומר מסקנות ותובנות שלא שוות כלום). </a:t>
            </a:r>
          </a:p>
          <a:p>
            <a:pPr marL="228600" lvl="0" indent="-2413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he-IL" sz="900" dirty="0"/>
              <a:t>נתונים שגויים וחריגים עלולים להטות את תוצאות המחקר שלנו - נלמד בהרחבה ונראה כיצד ניתן להגיע עקב כך למסקנות שאינן נכונות.</a:t>
            </a:r>
          </a:p>
          <a:p>
            <a:pPr marL="228600" lvl="0" indent="-2413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he-IL" sz="900" dirty="0"/>
              <a:t>איתור נתונים שגויים ותחקור הסיבות לקיומם יאפשרו לנו לזהות בעיות בתהליכי הגזירה והטעינה של הנתונים, ואפילו בתהליכי היצירה שלהם.</a:t>
            </a:r>
          </a:p>
          <a:p>
            <a:pPr marL="228600" lvl="0" indent="-2413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he-IL" sz="900" dirty="0"/>
              <a:t>איתור נתונים שגויים בשלב המוקדם ביותר של העבודה יחסוך בהמשך עמל רב בתיקון תוצאות ומסקנות שגויות שנוצרו בהתבסס על הנתונים השגויים.</a:t>
            </a:r>
          </a:p>
          <a:p>
            <a:pPr marL="228600" lvl="0" indent="-2413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he-IL" sz="900" dirty="0"/>
              <a:t>ביסוס מחקר על נתונים נכונים ולא שגויים הוא חלק מהאחריות המקצועית הבסיסית של מנתח הנתונים – נבין זאת בדוגמה שבשקופית הבאה.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314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ה-</a:t>
            </a:r>
            <a:r>
              <a:rPr lang="en-US" sz="900" dirty="0"/>
              <a:t>DATA</a:t>
            </a:r>
            <a:r>
              <a:rPr lang="he-IL" sz="900" dirty="0"/>
              <a:t> הוא האוצר של ימינו וכך אנו, מנתחי הנתונים, צריכים לחשוב עליו. אנו מקבלים אותו, מעבדים אותו ולאחר מכן מעבירים את התובנות הלאה.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אפשר לדמיין זאת ממש כמו שנקבל מזוודה של כסף שנצטרך להעביר הלאה. ברור שאם יחסר כסף לאחר שנעביר אותו הלאה, יבואו אלינו בטענות...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לכן כל אחד </a:t>
            </a:r>
            <a:r>
              <a:rPr lang="he-IL" sz="900" dirty="0" err="1"/>
              <a:t>מאיתנו</a:t>
            </a:r>
            <a:r>
              <a:rPr lang="he-IL" sz="900" dirty="0"/>
              <a:t> יספור את הכסף ויבדוק אותו לפני שיעביר אותו הלאה.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בדיוק כך אנו ננהג גם עם </a:t>
            </a:r>
            <a:r>
              <a:rPr lang="en-US" sz="900" dirty="0"/>
              <a:t>DATA</a:t>
            </a:r>
            <a:r>
              <a:rPr lang="he-IL" sz="900" dirty="0"/>
              <a:t>, כולל תיעוד הבדיקות שנעשה כדי שיהיו לנו הוכחות שפעלנו כשורה וביצענו את המוטל עלינו.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sz="9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שאלת מחשבה: מה הייתם עושים אם הייתם מקבלים מזוודה שחסר בה כסף?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3247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התשובה היא שהאחריות היא </a:t>
            </a:r>
            <a:r>
              <a:rPr lang="he-IL" sz="900" b="1" dirty="0"/>
              <a:t>לכאורה</a:t>
            </a:r>
            <a:r>
              <a:rPr lang="he-IL" sz="900" dirty="0"/>
              <a:t> לא עליכם. אתם רק ה"שליח". אבל </a:t>
            </a:r>
            <a:r>
              <a:rPr lang="he-IL" sz="900" b="1" dirty="0"/>
              <a:t>בפועל</a:t>
            </a:r>
            <a:r>
              <a:rPr lang="he-IL" sz="900" dirty="0"/>
              <a:t>, באים בטענות לשליח גם אם זה לא בטווח אחריותו.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מכאן, יש שתי אפשרויות: </a:t>
            </a:r>
          </a:p>
          <a:p>
            <a:pPr marL="457200" lvl="0" indent="-330200" algn="r" rtl="1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he-IL" sz="900" dirty="0"/>
              <a:t>לפנות למי שהעביר לכם את המזוודה ולומר לו שלא תוכלו להעביר אותה הלאה כיוון שחסר בה כסף.</a:t>
            </a:r>
          </a:p>
          <a:p>
            <a:pPr marL="457200" lvl="0" indent="-330200" algn="r" rtl="1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he-IL" sz="900" dirty="0"/>
              <a:t>מחשש שהמוסר יחשוב שאתם הוצאתם כסף מהמזוודה, תיאלצו לפתור את הבעיה בדרך אחרת.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sz="9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וכך ננהג גם עם </a:t>
            </a:r>
            <a:r>
              <a:rPr lang="en-US" sz="900" dirty="0"/>
              <a:t>DATA</a:t>
            </a:r>
            <a:r>
              <a:rPr lang="he-IL" sz="900" dirty="0"/>
              <a:t>. אם באפשרותנו לפנות ליוצרי ה-</a:t>
            </a:r>
            <a:r>
              <a:rPr lang="en-US" sz="900" dirty="0"/>
              <a:t>DATA</a:t>
            </a:r>
            <a:r>
              <a:rPr lang="he-IL" sz="900" dirty="0"/>
              <a:t>, נפנה ונשאל מדוע הנתונים שגויים או חסרים, והאם ניתן לתקן אותם.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אם אין באפשרותנו לפנות ליוצרים, ניאלץ לפתור את הבעיה בדרך אחרת. נלמד על פתרונות אפשריים בפרק הבא: "טיפול בערכים חריגים".</a:t>
            </a:r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9667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9693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2028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440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4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4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 b="0" i="0" u="none" strike="noStrike" cap="none"/>
          </a:p>
        </p:txBody>
      </p:sp>
      <p:sp>
        <p:nvSpPr>
          <p:cNvPr id="15" name="Google Shape;15;p14"/>
          <p:cNvSpPr txBox="1"/>
          <p:nvPr/>
        </p:nvSpPr>
        <p:spPr>
          <a:xfrm>
            <a:off x="7379493" y="56674"/>
            <a:ext cx="1637561" cy="38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 ExtraBold"/>
              <a:buNone/>
            </a:pPr>
            <a:r>
              <a:rPr lang="he-IL" sz="13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מבוא לבדיקות נתונים</a:t>
            </a:r>
            <a:endParaRPr sz="1200" b="0" i="0" u="none" strike="noStrike" cap="none" dirty="0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14"/>
          <p:cNvCxnSpPr>
            <a:cxnSpLocks/>
          </p:cNvCxnSpPr>
          <p:nvPr/>
        </p:nvCxnSpPr>
        <p:spPr>
          <a:xfrm>
            <a:off x="7496735" y="445210"/>
            <a:ext cx="1451890" cy="0"/>
          </a:xfrm>
          <a:prstGeom prst="straightConnector1">
            <a:avLst/>
          </a:prstGeom>
          <a:noFill/>
          <a:ln w="952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5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5"/>
          <p:cNvSpPr txBox="1"/>
          <p:nvPr/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21" name="Google Shape;21;p15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5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marR="0" lvl="0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illustrations/search/challenge/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4.pn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804C1266-CD60-4AAC-84EF-1526C6A46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41" y="861456"/>
            <a:ext cx="4490382" cy="3420588"/>
          </a:xfrm>
          <a:prstGeom prst="rect">
            <a:avLst/>
          </a:prstGeom>
        </p:spPr>
      </p:pic>
      <p:pic>
        <p:nvPicPr>
          <p:cNvPr id="27" name="Google Shape;27;p1" descr="Google Shape;55;p13"/>
          <p:cNvPicPr preferRelativeResize="0"/>
          <p:nvPr/>
        </p:nvPicPr>
        <p:blipFill rotWithShape="1">
          <a:blip r:embed="rId4">
            <a:alphaModFix/>
          </a:blip>
          <a:srcRect l="4362" t="19277" r="4571" b="25722"/>
          <a:stretch/>
        </p:blipFill>
        <p:spPr>
          <a:xfrm>
            <a:off x="6779769" y="477672"/>
            <a:ext cx="1666303" cy="100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" descr="Google Shape;6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173668">
            <a:off x="5132420" y="1276313"/>
            <a:ext cx="302879" cy="6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"/>
          <p:cNvSpPr txBox="1"/>
          <p:nvPr/>
        </p:nvSpPr>
        <p:spPr>
          <a:xfrm>
            <a:off x="4337331" y="2036447"/>
            <a:ext cx="4108741" cy="1850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lang="he-IL" sz="3600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מבוא לבדיקת נתונים</a:t>
            </a:r>
            <a:br>
              <a:rPr lang="en-US" sz="36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he-IL" sz="3600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ניקוי ואינטגרציה </a:t>
            </a:r>
          </a:p>
          <a:p>
            <a:pPr marL="0" marR="0" lvl="0" indent="0" algn="r" rtl="1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lang="he-IL" sz="3600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של </a:t>
            </a:r>
            <a:r>
              <a:rPr lang="he-IL" sz="3600" b="0" i="0" u="none" strike="noStrike" cap="none" dirty="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נתונים</a:t>
            </a:r>
            <a:endParaRPr lang="he-IL" sz="1200" b="0" i="0" u="none" strike="noStrike" cap="none" dirty="0">
              <a:solidFill>
                <a:srgbClr val="00AC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"/>
          <p:cNvSpPr/>
          <p:nvPr/>
        </p:nvSpPr>
        <p:spPr>
          <a:xfrm>
            <a:off x="34755" y="4400441"/>
            <a:ext cx="8937972" cy="6219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1" descr="Google Shape;6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133876">
            <a:off x="7680410" y="3831199"/>
            <a:ext cx="837786" cy="50077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"/>
          <p:cNvSpPr/>
          <p:nvPr/>
        </p:nvSpPr>
        <p:spPr>
          <a:xfrm>
            <a:off x="7450453" y="33410"/>
            <a:ext cx="1585291" cy="5157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48843" y="4553064"/>
            <a:ext cx="358059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10</a:t>
            </a:fld>
            <a:endParaRPr sz="900" b="0" i="0" u="none" strike="noStrike" cap="none" dirty="0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5" name="Google Shape;71;p4">
            <a:extLst>
              <a:ext uri="{FF2B5EF4-FFF2-40B4-BE49-F238E27FC236}">
                <a16:creationId xmlns:a16="http://schemas.microsoft.com/office/drawing/2014/main" id="{3B2C76F7-65A0-40D0-A861-F14429D1F595}"/>
              </a:ext>
            </a:extLst>
          </p:cNvPr>
          <p:cNvSpPr txBox="1"/>
          <p:nvPr/>
        </p:nvSpPr>
        <p:spPr>
          <a:xfrm>
            <a:off x="7177635" y="514456"/>
            <a:ext cx="1539940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תאריך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graphicFrame>
        <p:nvGraphicFramePr>
          <p:cNvPr id="19" name="Google Shape;194;p11">
            <a:extLst>
              <a:ext uri="{FF2B5EF4-FFF2-40B4-BE49-F238E27FC236}">
                <a16:creationId xmlns:a16="http://schemas.microsoft.com/office/drawing/2014/main" id="{E707E7FE-722B-49EF-B03A-165BD38A8F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9517774"/>
              </p:ext>
            </p:extLst>
          </p:nvPr>
        </p:nvGraphicFramePr>
        <p:xfrm>
          <a:off x="3132000" y="1383233"/>
          <a:ext cx="2880000" cy="2038225"/>
        </p:xfrm>
        <a:graphic>
          <a:graphicData uri="http://schemas.openxmlformats.org/drawingml/2006/table">
            <a:tbl>
              <a:tblPr rtl="1">
                <a:noFill/>
                <a:tableStyleId>{4CF1DEA2-2FB3-4DB7-9487-264ABC45CB27}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chemeClr val="lt1"/>
                          </a:solidFill>
                          <a:latin typeface="Assistant" pitchFamily="2" charset="-79"/>
                          <a:ea typeface="Assistant SemiBold"/>
                          <a:cs typeface="Assistant" pitchFamily="2" charset="-79"/>
                          <a:sym typeface="Assistant SemiBold"/>
                        </a:rPr>
                        <a:t>דוגמאות לפורמטים של תאריך</a:t>
                      </a:r>
                      <a:endParaRPr sz="1400" b="1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27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1.3.2021</a:t>
                      </a:r>
                      <a:endParaRPr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1/3/2021</a:t>
                      </a:r>
                      <a:endParaRPr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01.03.2021</a:t>
                      </a:r>
                      <a:endParaRPr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01/03/2021</a:t>
                      </a:r>
                      <a:endParaRPr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20210301</a:t>
                      </a:r>
                      <a:endParaRPr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י"ז אדר תשפ"א</a:t>
                      </a:r>
                      <a:endParaRPr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Google Shape;84;p4" descr="Google Shape;60;p13">
            <a:extLst>
              <a:ext uri="{FF2B5EF4-FFF2-40B4-BE49-F238E27FC236}">
                <a16:creationId xmlns:a16="http://schemas.microsoft.com/office/drawing/2014/main" id="{3B0FF082-8083-45C4-A58E-70CC797B0BC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2666596" y="793699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9715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93322" cy="31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11</a:t>
            </a:fld>
            <a:endParaRPr sz="900" b="0" i="0" u="none" strike="noStrike" cap="none" dirty="0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3" name="Google Shape;224;p10" descr="עפרונות">
            <a:extLst>
              <a:ext uri="{FF2B5EF4-FFF2-40B4-BE49-F238E27FC236}">
                <a16:creationId xmlns:a16="http://schemas.microsoft.com/office/drawing/2014/main" id="{36B08EFD-9059-4554-9768-966BA6B8D52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22846" b="24816"/>
          <a:stretch/>
        </p:blipFill>
        <p:spPr>
          <a:xfrm>
            <a:off x="0" y="0"/>
            <a:ext cx="9142378" cy="34331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8272CAD6-8A8D-4922-BEE3-98B9186F81B6}"/>
              </a:ext>
            </a:extLst>
          </p:cNvPr>
          <p:cNvSpPr/>
          <p:nvPr/>
        </p:nvSpPr>
        <p:spPr>
          <a:xfrm>
            <a:off x="2290046" y="3702313"/>
            <a:ext cx="5083296" cy="734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20000"/>
              </a:lnSpc>
            </a:pPr>
            <a:r>
              <a:rPr lang="iw-IL" sz="1800" dirty="0">
                <a:solidFill>
                  <a:srgbClr val="232752"/>
                </a:solidFill>
                <a:latin typeface="Assistant SemiBold" pitchFamily="2" charset="-79"/>
                <a:cs typeface="Assistant SemiBold" pitchFamily="2" charset="-79"/>
              </a:rPr>
              <a:t>דוגמאות לאחוזים דומות לחלק מהדוגמאות של מספר </a:t>
            </a:r>
            <a:br>
              <a:rPr lang="iw-IL" sz="1800" dirty="0">
                <a:latin typeface="Assistant SemiBold" pitchFamily="2" charset="-79"/>
                <a:cs typeface="Assistant SemiBold" pitchFamily="2" charset="-79"/>
              </a:rPr>
            </a:br>
            <a:r>
              <a:rPr lang="he-IL" sz="1800" dirty="0">
                <a:latin typeface="Assistant SemiBold" pitchFamily="2" charset="-79"/>
                <a:cs typeface="Assistant SemiBold" pitchFamily="2" charset="-79"/>
              </a:rPr>
              <a:t>(</a:t>
            </a:r>
            <a:r>
              <a:rPr lang="iw-IL" sz="1800" dirty="0">
                <a:solidFill>
                  <a:srgbClr val="232752"/>
                </a:solidFill>
                <a:latin typeface="Assistant SemiBold" pitchFamily="2" charset="-79"/>
                <a:cs typeface="Assistant SemiBold" pitchFamily="2" charset="-79"/>
              </a:rPr>
              <a:t>חיובי, שלילי, ספרות אחרי הנקודה</a:t>
            </a:r>
            <a:r>
              <a:rPr lang="he-IL" sz="1800" dirty="0">
                <a:solidFill>
                  <a:srgbClr val="232752"/>
                </a:solidFill>
                <a:latin typeface="Assistant SemiBold" pitchFamily="2" charset="-79"/>
                <a:cs typeface="Assistant SemiBold" pitchFamily="2" charset="-79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9776964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48843" y="4553064"/>
            <a:ext cx="358059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12</a:t>
            </a:fld>
            <a:endParaRPr sz="900" b="0" i="0" u="none" strike="noStrike" cap="none" dirty="0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5" name="Google Shape;71;p4">
            <a:extLst>
              <a:ext uri="{FF2B5EF4-FFF2-40B4-BE49-F238E27FC236}">
                <a16:creationId xmlns:a16="http://schemas.microsoft.com/office/drawing/2014/main" id="{3B2C76F7-65A0-40D0-A861-F14429D1F595}"/>
              </a:ext>
            </a:extLst>
          </p:cNvPr>
          <p:cNvSpPr txBox="1"/>
          <p:nvPr/>
        </p:nvSpPr>
        <p:spPr>
          <a:xfrm>
            <a:off x="6222775" y="514456"/>
            <a:ext cx="2494800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ערך ריק / חסר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6" name="Google Shape;84;p4" descr="Google Shape;60;p13">
            <a:extLst>
              <a:ext uri="{FF2B5EF4-FFF2-40B4-BE49-F238E27FC236}">
                <a16:creationId xmlns:a16="http://schemas.microsoft.com/office/drawing/2014/main" id="{ED207165-CE32-4158-A0A0-9F62587099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2666596" y="793699"/>
            <a:ext cx="271944" cy="6001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oogle Shape;194;p11">
            <a:extLst>
              <a:ext uri="{FF2B5EF4-FFF2-40B4-BE49-F238E27FC236}">
                <a16:creationId xmlns:a16="http://schemas.microsoft.com/office/drawing/2014/main" id="{F66A268A-1FF0-41CD-B96A-D1232911D1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3660646"/>
              </p:ext>
            </p:extLst>
          </p:nvPr>
        </p:nvGraphicFramePr>
        <p:xfrm>
          <a:off x="3132000" y="1320150"/>
          <a:ext cx="2880000" cy="2329400"/>
        </p:xfrm>
        <a:graphic>
          <a:graphicData uri="http://schemas.openxmlformats.org/drawingml/2006/table">
            <a:tbl>
              <a:tblPr rtl="1">
                <a:noFill/>
                <a:tableStyleId>{4CF1DEA2-2FB3-4DB7-9487-264ABC45CB27}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chemeClr val="lt1"/>
                          </a:solidFill>
                          <a:latin typeface="Assistant" pitchFamily="2" charset="-79"/>
                          <a:ea typeface="Assistant SemiBold"/>
                          <a:cs typeface="Assistant" pitchFamily="2" charset="-79"/>
                          <a:sym typeface="Assistant SemiBold"/>
                        </a:rPr>
                        <a:t>דוגמאות לערך ריק / חסר</a:t>
                      </a:r>
                      <a:endParaRPr sz="1400" b="1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27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endParaRPr sz="1200" dirty="0">
                        <a:solidFill>
                          <a:srgbClr val="232752"/>
                        </a:solidFill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-</a:t>
                      </a:r>
                      <a:endParaRPr sz="1200" dirty="0">
                        <a:solidFill>
                          <a:srgbClr val="232752"/>
                        </a:solidFill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,</a:t>
                      </a:r>
                      <a:endParaRPr sz="1200" dirty="0">
                        <a:solidFill>
                          <a:srgbClr val="232752"/>
                        </a:solidFill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null</a:t>
                      </a:r>
                      <a:endParaRPr sz="1200" dirty="0">
                        <a:solidFill>
                          <a:srgbClr val="232752"/>
                        </a:solidFill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????</a:t>
                      </a:r>
                      <a:endParaRPr sz="1200" dirty="0">
                        <a:solidFill>
                          <a:srgbClr val="232752"/>
                        </a:solidFill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\</a:t>
                      </a:r>
                      <a:endParaRPr sz="1200" dirty="0">
                        <a:solidFill>
                          <a:srgbClr val="232752"/>
                        </a:solidFill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200" dirty="0">
                          <a:solidFill>
                            <a:srgbClr val="232752"/>
                          </a:solidFill>
                        </a:rPr>
                        <a:t>.</a:t>
                      </a:r>
                      <a:endParaRPr sz="1200" dirty="0">
                        <a:solidFill>
                          <a:srgbClr val="232752"/>
                        </a:solidFill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055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755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48843" y="4553064"/>
            <a:ext cx="358059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13</a:t>
            </a:fld>
            <a:endParaRPr sz="900" b="0" i="0" u="none" strike="noStrike" cap="none" dirty="0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5" name="Google Shape;71;p4">
            <a:extLst>
              <a:ext uri="{FF2B5EF4-FFF2-40B4-BE49-F238E27FC236}">
                <a16:creationId xmlns:a16="http://schemas.microsoft.com/office/drawing/2014/main" id="{3B2C76F7-65A0-40D0-A861-F14429D1F595}"/>
              </a:ext>
            </a:extLst>
          </p:cNvPr>
          <p:cNvSpPr txBox="1"/>
          <p:nvPr/>
        </p:nvSpPr>
        <p:spPr>
          <a:xfrm>
            <a:off x="6222775" y="514456"/>
            <a:ext cx="2494800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ערך בוליאני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6" name="Google Shape;84;p4" descr="Google Shape;60;p13">
            <a:extLst>
              <a:ext uri="{FF2B5EF4-FFF2-40B4-BE49-F238E27FC236}">
                <a16:creationId xmlns:a16="http://schemas.microsoft.com/office/drawing/2014/main" id="{1617B3A2-9BE6-4A91-AE70-B7AFE05BF2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2666596" y="793699"/>
            <a:ext cx="271944" cy="6001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" name="Google Shape;194;p11">
            <a:extLst>
              <a:ext uri="{FF2B5EF4-FFF2-40B4-BE49-F238E27FC236}">
                <a16:creationId xmlns:a16="http://schemas.microsoft.com/office/drawing/2014/main" id="{E707E7FE-722B-49EF-B03A-165BD38A8F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6641693"/>
              </p:ext>
            </p:extLst>
          </p:nvPr>
        </p:nvGraphicFramePr>
        <p:xfrm>
          <a:off x="3132000" y="1312563"/>
          <a:ext cx="2880000" cy="828000"/>
        </p:xfrm>
        <a:graphic>
          <a:graphicData uri="http://schemas.openxmlformats.org/drawingml/2006/table">
            <a:tbl>
              <a:tblPr rtl="1">
                <a:noFill/>
                <a:tableStyleId>{4CF1DEA2-2FB3-4DB7-9487-264ABC45CB27}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6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chemeClr val="lt1"/>
                          </a:solidFill>
                          <a:latin typeface="Assistant" pitchFamily="2" charset="-79"/>
                          <a:ea typeface="Assistant SemiBold"/>
                          <a:cs typeface="Assistant" pitchFamily="2" charset="-79"/>
                          <a:sym typeface="Assistant SemiBold"/>
                        </a:rPr>
                        <a:t>דוגמאות לערכים בוליאניים</a:t>
                      </a:r>
                      <a:endParaRPr sz="1400" b="1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27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en-US" sz="12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TRUE</a:t>
                      </a:r>
                      <a:endParaRPr sz="12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FULSE</a:t>
                      </a:r>
                      <a:endParaRPr sz="12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Google Shape;91;p5">
            <a:extLst>
              <a:ext uri="{FF2B5EF4-FFF2-40B4-BE49-F238E27FC236}">
                <a16:creationId xmlns:a16="http://schemas.microsoft.com/office/drawing/2014/main" id="{93D1CCF0-AF51-438D-9AF9-16041FFA0A09}"/>
              </a:ext>
            </a:extLst>
          </p:cNvPr>
          <p:cNvSpPr txBox="1"/>
          <p:nvPr/>
        </p:nvSpPr>
        <p:spPr>
          <a:xfrm>
            <a:off x="6530272" y="1229484"/>
            <a:ext cx="2187303" cy="7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lang="he-IL" sz="1600" b="1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על שם המתמטיקאי </a:t>
            </a:r>
          </a:p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lang="he-IL" sz="1600" b="1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ג'ורג' בול מהמאה ה-19</a:t>
            </a:r>
            <a:endParaRPr sz="1600" b="1" i="0" u="none" strike="noStrike" cap="none" dirty="0">
              <a:solidFill>
                <a:srgbClr val="232752"/>
              </a:solidFill>
              <a:latin typeface="Assistant" pitchFamily="2" charset="-79"/>
              <a:ea typeface="Assistant ExtraBold"/>
              <a:cs typeface="Assistant" pitchFamily="2" charset="-79"/>
              <a:sym typeface="Assistant ExtraBold"/>
            </a:endParaRPr>
          </a:p>
        </p:txBody>
      </p:sp>
      <p:graphicFrame>
        <p:nvGraphicFramePr>
          <p:cNvPr id="7" name="Google Shape;194;p11">
            <a:extLst>
              <a:ext uri="{FF2B5EF4-FFF2-40B4-BE49-F238E27FC236}">
                <a16:creationId xmlns:a16="http://schemas.microsoft.com/office/drawing/2014/main" id="{4287C86F-D9B7-453E-B56B-907B13F84D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1945865"/>
              </p:ext>
            </p:extLst>
          </p:nvPr>
        </p:nvGraphicFramePr>
        <p:xfrm>
          <a:off x="3132000" y="2225614"/>
          <a:ext cx="2880000" cy="828000"/>
        </p:xfrm>
        <a:graphic>
          <a:graphicData uri="http://schemas.openxmlformats.org/drawingml/2006/table">
            <a:tbl>
              <a:tblPr rtl="1">
                <a:noFill/>
                <a:tableStyleId>{4CF1DEA2-2FB3-4DB7-9487-264ABC45CB27}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6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chemeClr val="lt1"/>
                          </a:solidFill>
                          <a:latin typeface="Assistant" pitchFamily="2" charset="-79"/>
                          <a:ea typeface="Assistant SemiBold"/>
                          <a:cs typeface="Assistant" pitchFamily="2" charset="-79"/>
                          <a:sym typeface="Assistant SemiBold"/>
                        </a:rPr>
                        <a:t>דוגמאות לערכים בוליאניים</a:t>
                      </a:r>
                      <a:endParaRPr sz="1400" b="1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27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en-US" sz="12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YES</a:t>
                      </a:r>
                      <a:endParaRPr sz="12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NO</a:t>
                      </a:r>
                      <a:endParaRPr sz="12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Google Shape;194;p11">
            <a:extLst>
              <a:ext uri="{FF2B5EF4-FFF2-40B4-BE49-F238E27FC236}">
                <a16:creationId xmlns:a16="http://schemas.microsoft.com/office/drawing/2014/main" id="{77C8A9FF-CA86-4B09-98D5-C3A935F76E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41993"/>
              </p:ext>
            </p:extLst>
          </p:nvPr>
        </p:nvGraphicFramePr>
        <p:xfrm>
          <a:off x="3132000" y="3138665"/>
          <a:ext cx="2880000" cy="828000"/>
        </p:xfrm>
        <a:graphic>
          <a:graphicData uri="http://schemas.openxmlformats.org/drawingml/2006/table">
            <a:tbl>
              <a:tblPr rtl="1">
                <a:noFill/>
                <a:tableStyleId>{4CF1DEA2-2FB3-4DB7-9487-264ABC45CB27}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6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chemeClr val="lt1"/>
                          </a:solidFill>
                          <a:latin typeface="Assistant" pitchFamily="2" charset="-79"/>
                          <a:ea typeface="Assistant SemiBold"/>
                          <a:cs typeface="Assistant" pitchFamily="2" charset="-79"/>
                          <a:sym typeface="Assistant SemiBold"/>
                        </a:rPr>
                        <a:t>דוגמאות לערכים בוליאניים</a:t>
                      </a:r>
                      <a:endParaRPr sz="1400" b="1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27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en-US" sz="12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0</a:t>
                      </a:r>
                      <a:endParaRPr sz="12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1</a:t>
                      </a:r>
                      <a:endParaRPr sz="12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Google Shape;194;p11">
            <a:extLst>
              <a:ext uri="{FF2B5EF4-FFF2-40B4-BE49-F238E27FC236}">
                <a16:creationId xmlns:a16="http://schemas.microsoft.com/office/drawing/2014/main" id="{FDC8F43B-2D65-4150-A401-FF51A72D12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4151243"/>
              </p:ext>
            </p:extLst>
          </p:nvPr>
        </p:nvGraphicFramePr>
        <p:xfrm>
          <a:off x="3123909" y="4051716"/>
          <a:ext cx="2880000" cy="828000"/>
        </p:xfrm>
        <a:graphic>
          <a:graphicData uri="http://schemas.openxmlformats.org/drawingml/2006/table">
            <a:tbl>
              <a:tblPr rtl="1">
                <a:noFill/>
                <a:tableStyleId>{4CF1DEA2-2FB3-4DB7-9487-264ABC45CB27}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6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chemeClr val="lt1"/>
                          </a:solidFill>
                          <a:latin typeface="Assistant" pitchFamily="2" charset="-79"/>
                          <a:ea typeface="Assistant SemiBold"/>
                          <a:cs typeface="Assistant" pitchFamily="2" charset="-79"/>
                          <a:sym typeface="Assistant SemiBold"/>
                        </a:rPr>
                        <a:t>דוגמאות לערכים בוליאניים</a:t>
                      </a:r>
                      <a:endParaRPr sz="1400" b="1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27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200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כן</a:t>
                      </a:r>
                      <a:endParaRPr sz="12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200" u="none" strike="noStrike" cap="none" dirty="0">
                          <a:solidFill>
                            <a:srgbClr val="232752"/>
                          </a:solidFill>
                          <a:latin typeface="Assistant" pitchFamily="2" charset="-79"/>
                          <a:cs typeface="Assistant" pitchFamily="2" charset="-79"/>
                          <a:sym typeface="Assistant"/>
                        </a:rPr>
                        <a:t>לא</a:t>
                      </a:r>
                      <a:endParaRPr sz="1200" dirty="0">
                        <a:solidFill>
                          <a:srgbClr val="232752"/>
                        </a:solidFill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6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56;p13" descr="belief2.jpg">
            <a:extLst>
              <a:ext uri="{FF2B5EF4-FFF2-40B4-BE49-F238E27FC236}">
                <a16:creationId xmlns:a16="http://schemas.microsoft.com/office/drawing/2014/main" id="{3B778D9B-6765-4910-BC0B-994360F1B7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30141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14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CE7C324A-48C4-40A2-9648-CC48D09CE30C}"/>
              </a:ext>
            </a:extLst>
          </p:cNvPr>
          <p:cNvSpPr/>
          <p:nvPr/>
        </p:nvSpPr>
        <p:spPr>
          <a:xfrm>
            <a:off x="1577946" y="2207499"/>
            <a:ext cx="5988107" cy="57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he-IL" sz="2800" dirty="0">
                <a:solidFill>
                  <a:schemeClr val="bg1"/>
                </a:solidFill>
                <a:latin typeface="Assistant ExtraBold"/>
                <a:cs typeface="Assistant ExtraBold"/>
                <a:sym typeface="Quattrocento Sans"/>
              </a:rPr>
              <a:t>סוג הנתון משפיע על הבדיקות שנבצע</a:t>
            </a:r>
            <a:endParaRPr lang="he-IL" sz="2800" dirty="0">
              <a:solidFill>
                <a:schemeClr val="bg1"/>
              </a:solidFill>
              <a:latin typeface="Assistant ExtraBold"/>
              <a:cs typeface="Assistan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4206641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48843" y="4553064"/>
            <a:ext cx="358059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15</a:t>
            </a:fld>
            <a:endParaRPr sz="900" b="0" i="0" u="none" strike="noStrike" cap="none" dirty="0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5" name="Google Shape;71;p4">
            <a:extLst>
              <a:ext uri="{FF2B5EF4-FFF2-40B4-BE49-F238E27FC236}">
                <a16:creationId xmlns:a16="http://schemas.microsoft.com/office/drawing/2014/main" id="{3B2C76F7-65A0-40D0-A861-F14429D1F595}"/>
              </a:ext>
            </a:extLst>
          </p:cNvPr>
          <p:cNvSpPr txBox="1"/>
          <p:nvPr/>
        </p:nvSpPr>
        <p:spPr>
          <a:xfrm>
            <a:off x="3859901" y="514456"/>
            <a:ext cx="4857674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סוגי הבדיקות לתקינות הנתונים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7" name="Google Shape;84;p4" descr="Google Shape;60;p13">
            <a:extLst>
              <a:ext uri="{FF2B5EF4-FFF2-40B4-BE49-F238E27FC236}">
                <a16:creationId xmlns:a16="http://schemas.microsoft.com/office/drawing/2014/main" id="{3B0FF082-8083-45C4-A58E-70CC797B0BC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2666596" y="793699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9;p8" descr="Google Shape;92;p14">
            <a:extLst>
              <a:ext uri="{FF2B5EF4-FFF2-40B4-BE49-F238E27FC236}">
                <a16:creationId xmlns:a16="http://schemas.microsoft.com/office/drawing/2014/main" id="{35FEEA2E-63BE-49F7-B7EA-67C2C9DDD02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661" y="1558608"/>
            <a:ext cx="529230" cy="479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49;p8" descr="Google Shape;92;p14">
            <a:extLst>
              <a:ext uri="{FF2B5EF4-FFF2-40B4-BE49-F238E27FC236}">
                <a16:creationId xmlns:a16="http://schemas.microsoft.com/office/drawing/2014/main" id="{A0195059-D5B5-49E4-8004-41952117424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661" y="2432549"/>
            <a:ext cx="529230" cy="479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49;p8" descr="Google Shape;92;p14">
            <a:extLst>
              <a:ext uri="{FF2B5EF4-FFF2-40B4-BE49-F238E27FC236}">
                <a16:creationId xmlns:a16="http://schemas.microsoft.com/office/drawing/2014/main" id="{CFF1E7AE-07D1-4BD0-9CC4-ECF9A1461C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661" y="3306489"/>
            <a:ext cx="529230" cy="47906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91;p5">
            <a:extLst>
              <a:ext uri="{FF2B5EF4-FFF2-40B4-BE49-F238E27FC236}">
                <a16:creationId xmlns:a16="http://schemas.microsoft.com/office/drawing/2014/main" id="{08C643E6-5A4C-43B2-8144-05F4F88803CB}"/>
              </a:ext>
            </a:extLst>
          </p:cNvPr>
          <p:cNvSpPr txBox="1"/>
          <p:nvPr/>
        </p:nvSpPr>
        <p:spPr>
          <a:xfrm>
            <a:off x="3504235" y="1538108"/>
            <a:ext cx="2610102" cy="43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lang="he-IL" sz="1600" b="1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שלמות</a:t>
            </a:r>
            <a:endParaRPr sz="1600" b="1" i="0" u="none" strike="noStrike" cap="none" dirty="0">
              <a:solidFill>
                <a:srgbClr val="232752"/>
              </a:solidFill>
              <a:latin typeface="Assistant" pitchFamily="2" charset="-79"/>
              <a:ea typeface="Assistant ExtraBold"/>
              <a:cs typeface="Assistant" pitchFamily="2" charset="-79"/>
              <a:sym typeface="Assistant ExtraBold"/>
            </a:endParaRPr>
          </a:p>
        </p:txBody>
      </p:sp>
      <p:sp>
        <p:nvSpPr>
          <p:cNvPr id="11" name="Google Shape;91;p5">
            <a:extLst>
              <a:ext uri="{FF2B5EF4-FFF2-40B4-BE49-F238E27FC236}">
                <a16:creationId xmlns:a16="http://schemas.microsoft.com/office/drawing/2014/main" id="{405B8F55-0B43-4107-BE05-208531330F5F}"/>
              </a:ext>
            </a:extLst>
          </p:cNvPr>
          <p:cNvSpPr txBox="1"/>
          <p:nvPr/>
        </p:nvSpPr>
        <p:spPr>
          <a:xfrm>
            <a:off x="3504235" y="2420140"/>
            <a:ext cx="2610102" cy="43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lang="he-IL" sz="1600" b="1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טווח ערכים תקין</a:t>
            </a:r>
            <a:endParaRPr sz="1600" b="1" i="0" u="none" strike="noStrike" cap="none" dirty="0">
              <a:solidFill>
                <a:srgbClr val="232752"/>
              </a:solidFill>
              <a:latin typeface="Assistant" pitchFamily="2" charset="-79"/>
              <a:ea typeface="Assistant ExtraBold"/>
              <a:cs typeface="Assistant" pitchFamily="2" charset="-79"/>
              <a:sym typeface="Assistant ExtraBold"/>
            </a:endParaRPr>
          </a:p>
        </p:txBody>
      </p:sp>
      <p:sp>
        <p:nvSpPr>
          <p:cNvPr id="12" name="Google Shape;91;p5">
            <a:extLst>
              <a:ext uri="{FF2B5EF4-FFF2-40B4-BE49-F238E27FC236}">
                <a16:creationId xmlns:a16="http://schemas.microsoft.com/office/drawing/2014/main" id="{F3D23CE2-2EA9-41CA-8996-D4C32EF59CC7}"/>
              </a:ext>
            </a:extLst>
          </p:cNvPr>
          <p:cNvSpPr txBox="1"/>
          <p:nvPr/>
        </p:nvSpPr>
        <p:spPr>
          <a:xfrm>
            <a:off x="3504235" y="3285988"/>
            <a:ext cx="2610102" cy="43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lang="he-IL" sz="1600" b="1" dirty="0">
                <a:solidFill>
                  <a:srgbClr val="232752"/>
                </a:solidFill>
                <a:latin typeface="Assistant" pitchFamily="2" charset="-79"/>
                <a:ea typeface="Assistant ExtraBold"/>
                <a:cs typeface="Assistant" pitchFamily="2" charset="-79"/>
                <a:sym typeface="Assistant ExtraBold"/>
              </a:rPr>
              <a:t>סבירות והתאמה</a:t>
            </a:r>
            <a:endParaRPr sz="1600" b="1" i="0" u="none" strike="noStrike" cap="none" dirty="0">
              <a:solidFill>
                <a:srgbClr val="232752"/>
              </a:solidFill>
              <a:latin typeface="Assistant" pitchFamily="2" charset="-79"/>
              <a:ea typeface="Assistant ExtraBold"/>
              <a:cs typeface="Assistant" pitchFamily="2" charset="-79"/>
              <a:sym typeface="Assistan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901684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7" y="4553064"/>
            <a:ext cx="309507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16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3" name="Google Shape;158;p8" descr="Image">
            <a:extLst>
              <a:ext uri="{FF2B5EF4-FFF2-40B4-BE49-F238E27FC236}">
                <a16:creationId xmlns:a16="http://schemas.microsoft.com/office/drawing/2014/main" id="{872A0631-41A5-41F6-91E9-B70832037D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1276" y="1634591"/>
            <a:ext cx="275175" cy="2729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CE7C324A-48C4-40A2-9648-CC48D09CE30C}"/>
              </a:ext>
            </a:extLst>
          </p:cNvPr>
          <p:cNvSpPr/>
          <p:nvPr/>
        </p:nvSpPr>
        <p:spPr>
          <a:xfrm>
            <a:off x="2856488" y="852761"/>
            <a:ext cx="5394378" cy="402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he-IL" sz="1800" dirty="0">
                <a:solidFill>
                  <a:srgbClr val="232752"/>
                </a:solidFill>
                <a:latin typeface="Assistant ExtraBold"/>
                <a:cs typeface="Assistant ExtraBold"/>
                <a:sym typeface="Quattrocento Sans"/>
              </a:rPr>
              <a:t>היקף, כמות והעמקה בבדיקות משתנה בהתאם:</a:t>
            </a:r>
            <a:endParaRPr lang="he-IL" sz="1800" dirty="0">
              <a:solidFill>
                <a:srgbClr val="232752"/>
              </a:solidFill>
              <a:latin typeface="Assistant ExtraBold"/>
              <a:cs typeface="Assistant ExtraBold"/>
            </a:endParaRPr>
          </a:p>
        </p:txBody>
      </p:sp>
      <p:sp>
        <p:nvSpPr>
          <p:cNvPr id="11" name="Google Shape;141;p8">
            <a:extLst>
              <a:ext uri="{FF2B5EF4-FFF2-40B4-BE49-F238E27FC236}">
                <a16:creationId xmlns:a16="http://schemas.microsoft.com/office/drawing/2014/main" id="{71EFA135-3E82-4A26-9A40-65346F0028F1}"/>
              </a:ext>
            </a:extLst>
          </p:cNvPr>
          <p:cNvSpPr txBox="1"/>
          <p:nvPr/>
        </p:nvSpPr>
        <p:spPr>
          <a:xfrm>
            <a:off x="2354782" y="1542867"/>
            <a:ext cx="4696891" cy="297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lvl="0" algn="r" rtl="1">
              <a:lnSpc>
                <a:spcPct val="120000"/>
              </a:lnSpc>
              <a:spcAft>
                <a:spcPts val="1200"/>
              </a:spcAft>
              <a:buClr>
                <a:srgbClr val="232752"/>
              </a:buClr>
              <a:buSzPts val="1100"/>
            </a:pPr>
            <a:r>
              <a:rPr lang="he-IL" sz="1600" dirty="0">
                <a:solidFill>
                  <a:srgbClr val="232752"/>
                </a:solidFill>
                <a:latin typeface="Assistant SemiBold" pitchFamily="2" charset="-79"/>
                <a:cs typeface="Assistant SemiBold" pitchFamily="2" charset="-79"/>
                <a:sym typeface="Quattrocento Sans"/>
              </a:rPr>
              <a:t>ממצאי הבדיקות – ככל שיעלו יותר פערים / נתונים חשודים כך נעמיק בבדיקות</a:t>
            </a:r>
          </a:p>
          <a:p>
            <a:pPr lvl="0" algn="r" rtl="1">
              <a:lnSpc>
                <a:spcPct val="120000"/>
              </a:lnSpc>
              <a:spcAft>
                <a:spcPts val="1200"/>
              </a:spcAft>
              <a:buClr>
                <a:srgbClr val="232752"/>
              </a:buClr>
              <a:buSzPts val="1100"/>
            </a:pPr>
            <a:r>
              <a:rPr lang="he-IL" sz="1600" dirty="0">
                <a:solidFill>
                  <a:srgbClr val="232752"/>
                </a:solidFill>
                <a:latin typeface="Assistant SemiBold" pitchFamily="2" charset="-79"/>
                <a:cs typeface="Assistant SemiBold" pitchFamily="2" charset="-79"/>
                <a:sym typeface="Quattrocento Sans"/>
              </a:rPr>
              <a:t>רגישות ו/או חשיבות המשימה</a:t>
            </a:r>
          </a:p>
          <a:p>
            <a:pPr lvl="0" algn="r" rtl="1">
              <a:lnSpc>
                <a:spcPct val="120000"/>
              </a:lnSpc>
              <a:spcAft>
                <a:spcPts val="1200"/>
              </a:spcAft>
              <a:buClr>
                <a:srgbClr val="232752"/>
              </a:buClr>
              <a:buSzPts val="1100"/>
            </a:pPr>
            <a:r>
              <a:rPr lang="he-IL" sz="1600" dirty="0">
                <a:solidFill>
                  <a:srgbClr val="232752"/>
                </a:solidFill>
                <a:latin typeface="Assistant SemiBold" pitchFamily="2" charset="-79"/>
                <a:cs typeface="Assistant SemiBold" pitchFamily="2" charset="-79"/>
                <a:sym typeface="Quattrocento Sans"/>
              </a:rPr>
              <a:t>מידת ההיכרות עם ה-</a:t>
            </a:r>
            <a:r>
              <a:rPr lang="en-US" sz="1600" dirty="0">
                <a:solidFill>
                  <a:srgbClr val="232752"/>
                </a:solidFill>
                <a:latin typeface="Assistant SemiBold" pitchFamily="2" charset="-79"/>
                <a:cs typeface="Assistant SemiBold" pitchFamily="2" charset="-79"/>
                <a:sym typeface="Quattrocento Sans"/>
              </a:rPr>
              <a:t>DATA</a:t>
            </a:r>
          </a:p>
          <a:p>
            <a:pPr lvl="0" algn="r" rtl="1">
              <a:lnSpc>
                <a:spcPct val="120000"/>
              </a:lnSpc>
              <a:spcAft>
                <a:spcPts val="1200"/>
              </a:spcAft>
              <a:buClr>
                <a:srgbClr val="232752"/>
              </a:buClr>
              <a:buSzPts val="1100"/>
            </a:pPr>
            <a:r>
              <a:rPr lang="he-IL" sz="1600" dirty="0">
                <a:solidFill>
                  <a:srgbClr val="232752"/>
                </a:solidFill>
                <a:latin typeface="Assistant SemiBold" pitchFamily="2" charset="-79"/>
                <a:cs typeface="Assistant SemiBold" pitchFamily="2" charset="-79"/>
                <a:sym typeface="Quattrocento Sans"/>
              </a:rPr>
              <a:t>היקף הזמן העומד לרשותנו (עלות מול תועלת)</a:t>
            </a:r>
          </a:p>
          <a:p>
            <a:pPr lvl="0" algn="r" rtl="1">
              <a:lnSpc>
                <a:spcPct val="120000"/>
              </a:lnSpc>
              <a:spcAft>
                <a:spcPts val="1200"/>
              </a:spcAft>
              <a:buClr>
                <a:srgbClr val="232752"/>
              </a:buClr>
              <a:buSzPts val="1100"/>
            </a:pPr>
            <a:r>
              <a:rPr lang="he-IL" sz="1600" dirty="0">
                <a:solidFill>
                  <a:srgbClr val="232752"/>
                </a:solidFill>
                <a:latin typeface="Assistant SemiBold" pitchFamily="2" charset="-79"/>
                <a:cs typeface="Assistant SemiBold" pitchFamily="2" charset="-79"/>
                <a:sym typeface="Quattrocento Sans"/>
              </a:rPr>
              <a:t>משקל (השפעה) משמעותי / סטטיסטי של הנתון או הפערים למשימה</a:t>
            </a:r>
          </a:p>
        </p:txBody>
      </p:sp>
      <p:pic>
        <p:nvPicPr>
          <p:cNvPr id="15" name="Google Shape;158;p8" descr="Image">
            <a:extLst>
              <a:ext uri="{FF2B5EF4-FFF2-40B4-BE49-F238E27FC236}">
                <a16:creationId xmlns:a16="http://schemas.microsoft.com/office/drawing/2014/main" id="{AE6A16E0-AFAE-4825-B22E-37FC7E2F88B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1276" y="2362874"/>
            <a:ext cx="275175" cy="272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58;p8" descr="Image">
            <a:extLst>
              <a:ext uri="{FF2B5EF4-FFF2-40B4-BE49-F238E27FC236}">
                <a16:creationId xmlns:a16="http://schemas.microsoft.com/office/drawing/2014/main" id="{AE0783B3-FA91-4F41-9454-197BD30011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1276" y="2816027"/>
            <a:ext cx="275175" cy="272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58;p8" descr="Image">
            <a:extLst>
              <a:ext uri="{FF2B5EF4-FFF2-40B4-BE49-F238E27FC236}">
                <a16:creationId xmlns:a16="http://schemas.microsoft.com/office/drawing/2014/main" id="{D59F7685-A9F2-48DD-8A88-D547103D0A4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1276" y="3236813"/>
            <a:ext cx="275175" cy="272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58;p8" descr="Image">
            <a:extLst>
              <a:ext uri="{FF2B5EF4-FFF2-40B4-BE49-F238E27FC236}">
                <a16:creationId xmlns:a16="http://schemas.microsoft.com/office/drawing/2014/main" id="{F96901B1-F874-4670-B6A3-2C00E0DF6C3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1276" y="3681874"/>
            <a:ext cx="275175" cy="272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534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289;p16" descr="Free vector graphics of Business man">
            <a:extLst>
              <a:ext uri="{FF2B5EF4-FFF2-40B4-BE49-F238E27FC236}">
                <a16:creationId xmlns:a16="http://schemas.microsoft.com/office/drawing/2014/main" id="{C3C47E5E-B2FF-454C-9BA2-BC7AE524E4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5405" y="1141190"/>
            <a:ext cx="5313190" cy="299086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7" y="4553064"/>
            <a:ext cx="317599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17</a:t>
            </a:fld>
            <a:endParaRPr sz="900" b="0" i="0" u="none" strike="noStrike" cap="none" dirty="0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6EF7A3CC-3034-44C6-A51F-2733D8583B80}"/>
              </a:ext>
            </a:extLst>
          </p:cNvPr>
          <p:cNvSpPr/>
          <p:nvPr/>
        </p:nvSpPr>
        <p:spPr>
          <a:xfrm>
            <a:off x="1405619" y="1257122"/>
            <a:ext cx="6332761" cy="436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120000"/>
              </a:lnSpc>
              <a:buClr>
                <a:schemeClr val="dk1"/>
              </a:buClr>
              <a:buSzPts val="2400"/>
            </a:pPr>
            <a:r>
              <a:rPr lang="he-IL" sz="2000" dirty="0">
                <a:solidFill>
                  <a:srgbClr val="232752"/>
                </a:solidFill>
                <a:latin typeface="Assistant ExtraBold"/>
                <a:cs typeface="Assistant ExtraBold"/>
                <a:sym typeface="Quattrocento Sans"/>
              </a:rPr>
              <a:t>המטרה: השגת תוצאות מחקר </a:t>
            </a:r>
            <a:r>
              <a:rPr lang="he-IL" sz="2000" dirty="0" err="1">
                <a:solidFill>
                  <a:srgbClr val="232752"/>
                </a:solidFill>
                <a:latin typeface="Assistant ExtraBold"/>
                <a:cs typeface="Assistant ExtraBold"/>
                <a:sym typeface="Quattrocento Sans"/>
              </a:rPr>
              <a:t>אמיתיות</a:t>
            </a:r>
            <a:r>
              <a:rPr lang="he-IL" sz="2000" dirty="0">
                <a:solidFill>
                  <a:srgbClr val="232752"/>
                </a:solidFill>
                <a:latin typeface="Assistant ExtraBold"/>
                <a:cs typeface="Assistant ExtraBold"/>
                <a:sym typeface="Quattrocento Sans"/>
              </a:rPr>
              <a:t> ואמינות</a:t>
            </a:r>
          </a:p>
        </p:txBody>
      </p:sp>
    </p:spTree>
    <p:extLst>
      <p:ext uri="{BB962C8B-B14F-4D97-AF65-F5344CB8AC3E}">
        <p14:creationId xmlns:p14="http://schemas.microsoft.com/office/powerpoint/2010/main" val="1617778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"/>
          <p:cNvSpPr txBox="1"/>
          <p:nvPr/>
        </p:nvSpPr>
        <p:spPr>
          <a:xfrm>
            <a:off x="-628652" y="955187"/>
            <a:ext cx="10322723" cy="208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ssistant ExtraBold"/>
              <a:buNone/>
            </a:pPr>
            <a:r>
              <a:rPr lang="en-US" sz="11500" b="0" i="0" u="none" strike="noStrike" cap="none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sp>
        <p:nvSpPr>
          <p:cNvPr id="275" name="Google Shape;275;p12"/>
          <p:cNvSpPr txBox="1"/>
          <p:nvPr/>
        </p:nvSpPr>
        <p:spPr>
          <a:xfrm>
            <a:off x="1095350" y="2629764"/>
            <a:ext cx="6873300" cy="73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4000"/>
              <a:buFont typeface="Assistant ExtraBold"/>
              <a:buNone/>
            </a:pPr>
            <a:r>
              <a:rPr lang="en-US" sz="4000" b="0" i="0" u="none" strike="noStrike" cap="non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ניתוח נתונים לומדים</a:t>
            </a:r>
            <a:endParaRPr/>
          </a:p>
        </p:txBody>
      </p:sp>
      <p:sp>
        <p:nvSpPr>
          <p:cNvPr id="276" name="Google Shape;276;p12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7" name="Google Shape;277;p12"/>
          <p:cNvCxnSpPr/>
          <p:nvPr/>
        </p:nvCxnSpPr>
        <p:spPr>
          <a:xfrm>
            <a:off x="3923450" y="4537270"/>
            <a:ext cx="1217102" cy="3"/>
          </a:xfrm>
          <a:prstGeom prst="straightConnector1">
            <a:avLst/>
          </a:prstGeom>
          <a:noFill/>
          <a:ln w="2857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78" name="Google Shape;278;p12" descr="Google Shape;43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843806">
            <a:off x="677122" y="482124"/>
            <a:ext cx="428727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2" descr="Google Shape;44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33876">
            <a:off x="7538791" y="537309"/>
            <a:ext cx="1117045" cy="667702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2"/>
          <p:cNvSpPr txBox="1"/>
          <p:nvPr/>
        </p:nvSpPr>
        <p:spPr>
          <a:xfrm>
            <a:off x="1090225" y="3041269"/>
            <a:ext cx="6873300" cy="107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5400"/>
              <a:buFont typeface="Assistant ExtraBold"/>
              <a:buNone/>
            </a:pPr>
            <a:r>
              <a:rPr lang="en-US" sz="5400" b="0" i="0" u="none" strike="noStrike" cap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pic>
        <p:nvPicPr>
          <p:cNvPr id="281" name="Google Shape;281;p12" descr="Google Shape;44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50" y="862573"/>
            <a:ext cx="1929253" cy="15534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7528DD-E036-4D60-8217-6F8D06EEB7D9}"/>
              </a:ext>
            </a:extLst>
          </p:cNvPr>
          <p:cNvSpPr txBox="1"/>
          <p:nvPr/>
        </p:nvSpPr>
        <p:spPr>
          <a:xfrm>
            <a:off x="797368" y="4553065"/>
            <a:ext cx="6616931" cy="50013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1" anchor="t">
            <a:spAutoFit/>
          </a:bodyPr>
          <a:lstStyle/>
          <a:p>
            <a:pPr algn="ctr" rtl="1"/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כל התמונות במצגת נלקחו מאתר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.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https://pixabay.com/illustrations/search/challenge/</a:t>
            </a:r>
            <a:endParaRPr lang="he-IL" dirty="0">
              <a:solidFill>
                <a:srgbClr val="918D8E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ctr" rtl="1"/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</a:rPr>
              <a:t>כלל דמויות המדענים במצגת נלקחו מחברת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</a:rPr>
              <a:t>G-STAT</a:t>
            </a:r>
          </a:p>
        </p:txBody>
      </p:sp>
      <p:pic>
        <p:nvPicPr>
          <p:cNvPr id="11" name="Google Shape;213;p12" descr="G-STAT | LinkedIn">
            <a:extLst>
              <a:ext uri="{FF2B5EF4-FFF2-40B4-BE49-F238E27FC236}">
                <a16:creationId xmlns:a16="http://schemas.microsoft.com/office/drawing/2014/main" id="{3A3D1C5D-D862-4249-B6CA-5922895B276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13054" b="17014"/>
          <a:stretch/>
        </p:blipFill>
        <p:spPr>
          <a:xfrm>
            <a:off x="7225555" y="4511839"/>
            <a:ext cx="737969" cy="51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2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39" name="Google Shape;74;p3" descr="Google Shape;91;p14">
            <a:extLst>
              <a:ext uri="{FF2B5EF4-FFF2-40B4-BE49-F238E27FC236}">
                <a16:creationId xmlns:a16="http://schemas.microsoft.com/office/drawing/2014/main" id="{6D50657B-B873-4721-A2B7-FA7BFD1438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4087" y="2144184"/>
            <a:ext cx="309419" cy="28008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75;p3">
            <a:extLst>
              <a:ext uri="{FF2B5EF4-FFF2-40B4-BE49-F238E27FC236}">
                <a16:creationId xmlns:a16="http://schemas.microsoft.com/office/drawing/2014/main" id="{E45E6935-DAD5-45D6-BF3E-2AEE51EAC61B}"/>
              </a:ext>
            </a:extLst>
          </p:cNvPr>
          <p:cNvSpPr/>
          <p:nvPr/>
        </p:nvSpPr>
        <p:spPr>
          <a:xfrm>
            <a:off x="3917245" y="2129769"/>
            <a:ext cx="1391400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 w="9525" cap="flat" cmpd="sng">
            <a:solidFill>
              <a:srgbClr val="D9D9D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41" name="Google Shape;76;p3" descr="Google Shape;136;p15">
            <a:extLst>
              <a:ext uri="{FF2B5EF4-FFF2-40B4-BE49-F238E27FC236}">
                <a16:creationId xmlns:a16="http://schemas.microsoft.com/office/drawing/2014/main" id="{F4E2E4F6-15A6-4B8C-85F8-532A46A83D1A}"/>
              </a:ext>
            </a:extLst>
          </p:cNvPr>
          <p:cNvPicPr preferRelativeResize="0"/>
          <p:nvPr/>
        </p:nvPicPr>
        <p:blipFill rotWithShape="1">
          <a:blip r:embed="rId4">
            <a:alphaModFix amt="30000"/>
          </a:blip>
          <a:srcRect/>
          <a:stretch/>
        </p:blipFill>
        <p:spPr>
          <a:xfrm>
            <a:off x="4631864" y="1867847"/>
            <a:ext cx="1128479" cy="105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77;p3" descr="Google Shape;137;p15">
            <a:extLst>
              <a:ext uri="{FF2B5EF4-FFF2-40B4-BE49-F238E27FC236}">
                <a16:creationId xmlns:a16="http://schemas.microsoft.com/office/drawing/2014/main" id="{2C4BFA59-0457-46E5-8565-19F6F4E38833}"/>
              </a:ext>
            </a:extLst>
          </p:cNvPr>
          <p:cNvPicPr preferRelativeResize="0"/>
          <p:nvPr/>
        </p:nvPicPr>
        <p:blipFill rotWithShape="1">
          <a:blip r:embed="rId5">
            <a:alphaModFix amt="30000"/>
          </a:blip>
          <a:srcRect/>
          <a:stretch/>
        </p:blipFill>
        <p:spPr>
          <a:xfrm>
            <a:off x="3598938" y="2544231"/>
            <a:ext cx="1093658" cy="7726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78;p3">
            <a:extLst>
              <a:ext uri="{FF2B5EF4-FFF2-40B4-BE49-F238E27FC236}">
                <a16:creationId xmlns:a16="http://schemas.microsoft.com/office/drawing/2014/main" id="{B256008D-F1F8-4653-A1FF-A9A0FE96E83C}"/>
              </a:ext>
            </a:extLst>
          </p:cNvPr>
          <p:cNvSpPr txBox="1"/>
          <p:nvPr/>
        </p:nvSpPr>
        <p:spPr>
          <a:xfrm>
            <a:off x="4066147" y="2313521"/>
            <a:ext cx="1093800" cy="5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DCDCD"/>
              </a:buClr>
              <a:buSzPts val="1200"/>
              <a:buFont typeface="Assistant ExtraBold"/>
              <a:buNone/>
            </a:pPr>
            <a:r>
              <a:rPr lang="iw-IL" sz="1200" b="0" i="0" u="none" strike="noStrike" cap="none" dirty="0">
                <a:solidFill>
                  <a:srgbClr val="CDCDCD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אינפואתיקה</a:t>
            </a:r>
            <a:endParaRPr lang="he-IL" sz="1200" b="0" i="0" u="none" strike="noStrike" cap="none" dirty="0">
              <a:solidFill>
                <a:srgbClr val="CDCDCD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marL="0" marR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DCDCD"/>
              </a:buClr>
              <a:buSzPts val="1200"/>
              <a:buFont typeface="Assistant ExtraBold"/>
              <a:buNone/>
            </a:pPr>
            <a:r>
              <a:rPr lang="he-IL" sz="1200" dirty="0">
                <a:solidFill>
                  <a:srgbClr val="CDCDCD"/>
                </a:solidFill>
                <a:latin typeface="Assistant ExtraBold"/>
                <a:cs typeface="Assistant ExtraBold"/>
                <a:sym typeface="Assistant ExtraBold"/>
              </a:rPr>
              <a:t>וניהול ידע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79;p3">
            <a:extLst>
              <a:ext uri="{FF2B5EF4-FFF2-40B4-BE49-F238E27FC236}">
                <a16:creationId xmlns:a16="http://schemas.microsoft.com/office/drawing/2014/main" id="{6F7C4DB4-704B-437F-BA88-02E2582A1FF3}"/>
              </a:ext>
            </a:extLst>
          </p:cNvPr>
          <p:cNvSpPr/>
          <p:nvPr/>
        </p:nvSpPr>
        <p:spPr>
          <a:xfrm>
            <a:off x="1533150" y="889065"/>
            <a:ext cx="6077700" cy="3154500"/>
          </a:xfrm>
          <a:prstGeom prst="ellipse">
            <a:avLst/>
          </a:prstGeom>
          <a:noFill/>
          <a:ln w="19050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45" name="Google Shape;80;p3" descr="Google Shape;108;p15">
            <a:extLst>
              <a:ext uri="{FF2B5EF4-FFF2-40B4-BE49-F238E27FC236}">
                <a16:creationId xmlns:a16="http://schemas.microsoft.com/office/drawing/2014/main" id="{B3AC733E-42D1-44EC-BAAA-44E3122DB9DA}"/>
              </a:ext>
            </a:extLst>
          </p:cNvPr>
          <p:cNvPicPr preferRelativeResize="0"/>
          <p:nvPr/>
        </p:nvPicPr>
        <p:blipFill rotWithShape="1">
          <a:blip r:embed="rId6">
            <a:alphaModFix amt="30000"/>
          </a:blip>
          <a:srcRect/>
          <a:stretch/>
        </p:blipFill>
        <p:spPr>
          <a:xfrm>
            <a:off x="3676244" y="2192070"/>
            <a:ext cx="450136" cy="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82;p3">
            <a:extLst>
              <a:ext uri="{FF2B5EF4-FFF2-40B4-BE49-F238E27FC236}">
                <a16:creationId xmlns:a16="http://schemas.microsoft.com/office/drawing/2014/main" id="{2EC07694-414A-472C-8BB7-E166B2F14C40}"/>
              </a:ext>
            </a:extLst>
          </p:cNvPr>
          <p:cNvSpPr/>
          <p:nvPr/>
        </p:nvSpPr>
        <p:spPr>
          <a:xfrm>
            <a:off x="3942908" y="471225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>
              <a:buSzPts val="1400"/>
            </a:pPr>
            <a:endParaRPr>
              <a:latin typeface="Assistant"/>
              <a:cs typeface="Assistant"/>
              <a:sym typeface="Assistant"/>
            </a:endParaRPr>
          </a:p>
        </p:txBody>
      </p:sp>
      <p:sp>
        <p:nvSpPr>
          <p:cNvPr id="53" name="Google Shape;85;p3">
            <a:extLst>
              <a:ext uri="{FF2B5EF4-FFF2-40B4-BE49-F238E27FC236}">
                <a16:creationId xmlns:a16="http://schemas.microsoft.com/office/drawing/2014/main" id="{6769758C-6D1D-4A73-8BFE-B64F119ECF2E}"/>
              </a:ext>
            </a:extLst>
          </p:cNvPr>
          <p:cNvSpPr/>
          <p:nvPr/>
        </p:nvSpPr>
        <p:spPr>
          <a:xfrm>
            <a:off x="6867260" y="1861259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4" name="Google Shape;86;p3">
            <a:extLst>
              <a:ext uri="{FF2B5EF4-FFF2-40B4-BE49-F238E27FC236}">
                <a16:creationId xmlns:a16="http://schemas.microsoft.com/office/drawing/2014/main" id="{2F144D64-3336-422E-96E4-81C331851199}"/>
              </a:ext>
            </a:extLst>
          </p:cNvPr>
          <p:cNvSpPr/>
          <p:nvPr/>
        </p:nvSpPr>
        <p:spPr>
          <a:xfrm>
            <a:off x="5637255" y="792514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5" name="Google Shape;87;p3">
            <a:extLst>
              <a:ext uri="{FF2B5EF4-FFF2-40B4-BE49-F238E27FC236}">
                <a16:creationId xmlns:a16="http://schemas.microsoft.com/office/drawing/2014/main" id="{36627861-2F7E-4385-80EB-CB429846A70C}"/>
              </a:ext>
            </a:extLst>
          </p:cNvPr>
          <p:cNvSpPr/>
          <p:nvPr/>
        </p:nvSpPr>
        <p:spPr>
          <a:xfrm>
            <a:off x="2164970" y="827904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6" name="Google Shape;88;p3">
            <a:extLst>
              <a:ext uri="{FF2B5EF4-FFF2-40B4-BE49-F238E27FC236}">
                <a16:creationId xmlns:a16="http://schemas.microsoft.com/office/drawing/2014/main" id="{C08D9483-5794-4D6B-A653-2C897B3C48C8}"/>
              </a:ext>
            </a:extLst>
          </p:cNvPr>
          <p:cNvSpPr/>
          <p:nvPr/>
        </p:nvSpPr>
        <p:spPr>
          <a:xfrm>
            <a:off x="976487" y="1911672"/>
            <a:ext cx="1391401" cy="917700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7" name="Google Shape;89;p3">
            <a:extLst>
              <a:ext uri="{FF2B5EF4-FFF2-40B4-BE49-F238E27FC236}">
                <a16:creationId xmlns:a16="http://schemas.microsoft.com/office/drawing/2014/main" id="{D54A50E4-117B-446F-8566-4A6615A6316B}"/>
              </a:ext>
            </a:extLst>
          </p:cNvPr>
          <p:cNvSpPr/>
          <p:nvPr/>
        </p:nvSpPr>
        <p:spPr>
          <a:xfrm>
            <a:off x="1504716" y="3047470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8" name="Google Shape;90;p3">
            <a:extLst>
              <a:ext uri="{FF2B5EF4-FFF2-40B4-BE49-F238E27FC236}">
                <a16:creationId xmlns:a16="http://schemas.microsoft.com/office/drawing/2014/main" id="{1D6789DA-9131-43C8-A502-FEFC5F5BE1BA}"/>
              </a:ext>
            </a:extLst>
          </p:cNvPr>
          <p:cNvSpPr/>
          <p:nvPr/>
        </p:nvSpPr>
        <p:spPr>
          <a:xfrm>
            <a:off x="3053440" y="3732394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59" name="Google Shape;91;p3" descr="Google Shape;130;p15">
            <a:extLst>
              <a:ext uri="{FF2B5EF4-FFF2-40B4-BE49-F238E27FC236}">
                <a16:creationId xmlns:a16="http://schemas.microsoft.com/office/drawing/2014/main" id="{04F07304-FC45-44D8-84EF-82B76FA33D3B}"/>
              </a:ext>
            </a:extLst>
          </p:cNvPr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7408302" y="2009536"/>
            <a:ext cx="309419" cy="280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92;p3" descr="Google Shape;131;p15">
            <a:extLst>
              <a:ext uri="{FF2B5EF4-FFF2-40B4-BE49-F238E27FC236}">
                <a16:creationId xmlns:a16="http://schemas.microsoft.com/office/drawing/2014/main" id="{A098A204-FA77-4D4C-B8FC-34EF308D5C96}"/>
              </a:ext>
            </a:extLst>
          </p:cNvPr>
          <p:cNvPicPr preferRelativeResize="0"/>
          <p:nvPr/>
        </p:nvPicPr>
        <p:blipFill rotWithShape="1">
          <a:blip r:embed="rId7">
            <a:alphaModFix amt="30000"/>
          </a:blip>
          <a:srcRect/>
          <a:stretch/>
        </p:blipFill>
        <p:spPr>
          <a:xfrm>
            <a:off x="6156623" y="924473"/>
            <a:ext cx="352650" cy="31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93;p3" descr="Google Shape;132;p15">
            <a:extLst>
              <a:ext uri="{FF2B5EF4-FFF2-40B4-BE49-F238E27FC236}">
                <a16:creationId xmlns:a16="http://schemas.microsoft.com/office/drawing/2014/main" id="{F3882C94-CAD1-4896-8C3D-982D2039E960}"/>
              </a:ext>
            </a:extLst>
          </p:cNvPr>
          <p:cNvPicPr preferRelativeResize="0"/>
          <p:nvPr/>
        </p:nvPicPr>
        <p:blipFill rotWithShape="1">
          <a:blip r:embed="rId8">
            <a:alphaModFix amt="30000"/>
          </a:blip>
          <a:srcRect/>
          <a:stretch/>
        </p:blipFill>
        <p:spPr>
          <a:xfrm>
            <a:off x="2672981" y="952070"/>
            <a:ext cx="375370" cy="339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94;p3" descr="Google Shape;133;p15">
            <a:extLst>
              <a:ext uri="{FF2B5EF4-FFF2-40B4-BE49-F238E27FC236}">
                <a16:creationId xmlns:a16="http://schemas.microsoft.com/office/drawing/2014/main" id="{2605D778-A796-408C-BF8F-E5182DEF382A}"/>
              </a:ext>
            </a:extLst>
          </p:cNvPr>
          <p:cNvPicPr preferRelativeResize="0"/>
          <p:nvPr/>
        </p:nvPicPr>
        <p:blipFill rotWithShape="1">
          <a:blip r:embed="rId9">
            <a:alphaModFix amt="30000"/>
          </a:blip>
          <a:srcRect/>
          <a:stretch/>
        </p:blipFill>
        <p:spPr>
          <a:xfrm>
            <a:off x="1512503" y="2062400"/>
            <a:ext cx="319221" cy="28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96;p3" descr="Google Shape;143;p15">
            <a:extLst>
              <a:ext uri="{FF2B5EF4-FFF2-40B4-BE49-F238E27FC236}">
                <a16:creationId xmlns:a16="http://schemas.microsoft.com/office/drawing/2014/main" id="{8E63E265-9B29-4076-8FC8-C11B5209F2C8}"/>
              </a:ext>
            </a:extLst>
          </p:cNvPr>
          <p:cNvPicPr preferRelativeResize="0"/>
          <p:nvPr/>
        </p:nvPicPr>
        <p:blipFill rotWithShape="1">
          <a:blip r:embed="rId10">
            <a:alphaModFix amt="30000"/>
          </a:blip>
          <a:srcRect/>
          <a:stretch/>
        </p:blipFill>
        <p:spPr>
          <a:xfrm>
            <a:off x="4462276" y="653950"/>
            <a:ext cx="352632" cy="3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97;p3" descr="תמונה 2">
            <a:extLst>
              <a:ext uri="{FF2B5EF4-FFF2-40B4-BE49-F238E27FC236}">
                <a16:creationId xmlns:a16="http://schemas.microsoft.com/office/drawing/2014/main" id="{3130510E-02E4-4B26-8546-E7EAFCCFDEB2}"/>
              </a:ext>
            </a:extLst>
          </p:cNvPr>
          <p:cNvPicPr preferRelativeResize="0"/>
          <p:nvPr/>
        </p:nvPicPr>
        <p:blipFill rotWithShape="1">
          <a:blip r:embed="rId11">
            <a:alphaModFix amt="30000"/>
          </a:blip>
          <a:srcRect/>
          <a:stretch/>
        </p:blipFill>
        <p:spPr>
          <a:xfrm>
            <a:off x="2019139" y="3195225"/>
            <a:ext cx="330672" cy="31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100;p3" descr="תמונה 169">
            <a:extLst>
              <a:ext uri="{FF2B5EF4-FFF2-40B4-BE49-F238E27FC236}">
                <a16:creationId xmlns:a16="http://schemas.microsoft.com/office/drawing/2014/main" id="{DAD305BF-7E9A-49EC-BD04-C9BAB1BF9057}"/>
              </a:ext>
            </a:extLst>
          </p:cNvPr>
          <p:cNvPicPr preferRelativeResize="0"/>
          <p:nvPr/>
        </p:nvPicPr>
        <p:blipFill rotWithShape="1">
          <a:blip r:embed="rId12">
            <a:alphaModFix amt="30415"/>
          </a:blip>
          <a:srcRect/>
          <a:stretch/>
        </p:blipFill>
        <p:spPr>
          <a:xfrm>
            <a:off x="3572795" y="3841190"/>
            <a:ext cx="352663" cy="31922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103;p3">
            <a:extLst>
              <a:ext uri="{FF2B5EF4-FFF2-40B4-BE49-F238E27FC236}">
                <a16:creationId xmlns:a16="http://schemas.microsoft.com/office/drawing/2014/main" id="{2A62203C-883A-47EB-AFE1-5A1FB3ACC7C9}"/>
              </a:ext>
            </a:extLst>
          </p:cNvPr>
          <p:cNvSpPr txBox="1"/>
          <p:nvPr/>
        </p:nvSpPr>
        <p:spPr>
          <a:xfrm>
            <a:off x="7016115" y="2247364"/>
            <a:ext cx="1093801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 dirty="0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אחזור ואחסון נתונים</a:t>
            </a:r>
            <a:endParaRPr sz="1050" b="1" i="0" u="none" strike="noStrike" cap="none" dirty="0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69" name="Google Shape;104;p3">
            <a:extLst>
              <a:ext uri="{FF2B5EF4-FFF2-40B4-BE49-F238E27FC236}">
                <a16:creationId xmlns:a16="http://schemas.microsoft.com/office/drawing/2014/main" id="{E40F50FB-596A-481E-8B5A-5CCB85A8E304}"/>
              </a:ext>
            </a:extLst>
          </p:cNvPr>
          <p:cNvSpPr txBox="1"/>
          <p:nvPr/>
        </p:nvSpPr>
        <p:spPr>
          <a:xfrm>
            <a:off x="5786061" y="1201527"/>
            <a:ext cx="1093801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איתור וזיהוי </a:t>
            </a:r>
            <a:b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מקורות נתונים</a:t>
            </a:r>
            <a:endParaRPr sz="1050" b="1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0" name="Google Shape;105;p3">
            <a:extLst>
              <a:ext uri="{FF2B5EF4-FFF2-40B4-BE49-F238E27FC236}">
                <a16:creationId xmlns:a16="http://schemas.microsoft.com/office/drawing/2014/main" id="{9E91A57C-FD3B-4FAF-B3B4-FB4B12B0D82B}"/>
              </a:ext>
            </a:extLst>
          </p:cNvPr>
          <p:cNvSpPr txBox="1"/>
          <p:nvPr/>
        </p:nvSpPr>
        <p:spPr>
          <a:xfrm>
            <a:off x="4091713" y="953232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rtl="1">
              <a:buClr>
                <a:srgbClr val="B7B7B7"/>
              </a:buClr>
              <a:buSzPts val="1050"/>
              <a:buFont typeface="Assistant"/>
              <a:buNone/>
              <a:defRPr sz="1050" b="1">
                <a:solidFill>
                  <a:srgbClr val="B7B7B7"/>
                </a:solidFill>
                <a:latin typeface="Assistant"/>
                <a:ea typeface="Assistant"/>
                <a:cs typeface="Assistant"/>
              </a:defRPr>
            </a:lvl1pPr>
          </a:lstStyle>
          <a:p>
            <a:r>
              <a:rPr lang="iw-IL" dirty="0">
                <a:sym typeface="Assistant"/>
              </a:rPr>
              <a:t>הגדרת הבעיה</a:t>
            </a:r>
            <a:endParaRPr dirty="0">
              <a:sym typeface="Assistant"/>
            </a:endParaRPr>
          </a:p>
        </p:txBody>
      </p:sp>
      <p:sp>
        <p:nvSpPr>
          <p:cNvPr id="71" name="Google Shape;106;p3">
            <a:extLst>
              <a:ext uri="{FF2B5EF4-FFF2-40B4-BE49-F238E27FC236}">
                <a16:creationId xmlns:a16="http://schemas.microsoft.com/office/drawing/2014/main" id="{36A87F28-ADB3-4DEF-99E0-F6A4183707B0}"/>
              </a:ext>
            </a:extLst>
          </p:cNvPr>
          <p:cNvSpPr txBox="1"/>
          <p:nvPr/>
        </p:nvSpPr>
        <p:spPr>
          <a:xfrm>
            <a:off x="2313776" y="1319478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 dirty="0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משוב</a:t>
            </a:r>
            <a:r>
              <a:rPr lang="he-IL" sz="1050" b="1" i="0" u="none" strike="noStrike" cap="none" dirty="0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 וניהול ידע</a:t>
            </a:r>
            <a:endParaRPr sz="1050" b="1" i="0" u="none" strike="noStrike" cap="none" dirty="0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2" name="Google Shape;107;p3">
            <a:extLst>
              <a:ext uri="{FF2B5EF4-FFF2-40B4-BE49-F238E27FC236}">
                <a16:creationId xmlns:a16="http://schemas.microsoft.com/office/drawing/2014/main" id="{3D2C763F-4025-4C2D-B44B-A89A018F5C1E}"/>
              </a:ext>
            </a:extLst>
          </p:cNvPr>
          <p:cNvSpPr txBox="1"/>
          <p:nvPr/>
        </p:nvSpPr>
        <p:spPr>
          <a:xfrm>
            <a:off x="1125294" y="2359703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 dirty="0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קבלת החלטות</a:t>
            </a:r>
            <a:endParaRPr sz="1050" b="1" i="0" u="none" strike="noStrike" cap="none" dirty="0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3" name="Google Shape;108;p3">
            <a:extLst>
              <a:ext uri="{FF2B5EF4-FFF2-40B4-BE49-F238E27FC236}">
                <a16:creationId xmlns:a16="http://schemas.microsoft.com/office/drawing/2014/main" id="{20394538-CCBC-44A5-9CDC-C441E9E21589}"/>
              </a:ext>
            </a:extLst>
          </p:cNvPr>
          <p:cNvSpPr txBox="1"/>
          <p:nvPr/>
        </p:nvSpPr>
        <p:spPr>
          <a:xfrm>
            <a:off x="1653523" y="3505822"/>
            <a:ext cx="1093801" cy="34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פרזנטציה</a:t>
            </a:r>
            <a:endParaRPr sz="1050" b="1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74" name="Google Shape;109;p3">
            <a:extLst>
              <a:ext uri="{FF2B5EF4-FFF2-40B4-BE49-F238E27FC236}">
                <a16:creationId xmlns:a16="http://schemas.microsoft.com/office/drawing/2014/main" id="{5B6C8ADF-5576-4ADF-A414-B0520C37F7B0}"/>
              </a:ext>
            </a:extLst>
          </p:cNvPr>
          <p:cNvSpPr txBox="1"/>
          <p:nvPr/>
        </p:nvSpPr>
        <p:spPr>
          <a:xfrm>
            <a:off x="3046723" y="4137911"/>
            <a:ext cx="1400176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עיבוד, ניתוח נתונים וויזואליזציה</a:t>
            </a:r>
            <a:endParaRPr sz="1050" b="1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5" name="Google Shape;90;p3">
            <a:extLst>
              <a:ext uri="{FF2B5EF4-FFF2-40B4-BE49-F238E27FC236}">
                <a16:creationId xmlns:a16="http://schemas.microsoft.com/office/drawing/2014/main" id="{1F737589-0D09-4259-A9AE-A1A08CA88D70}"/>
              </a:ext>
            </a:extLst>
          </p:cNvPr>
          <p:cNvSpPr/>
          <p:nvPr/>
        </p:nvSpPr>
        <p:spPr>
          <a:xfrm>
            <a:off x="4795811" y="3732394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36" name="Google Shape;100;p3">
            <a:extLst>
              <a:ext uri="{FF2B5EF4-FFF2-40B4-BE49-F238E27FC236}">
                <a16:creationId xmlns:a16="http://schemas.microsoft.com/office/drawing/2014/main" id="{E36F71CA-8093-42D0-B43A-B89BF0F86DFE}"/>
              </a:ext>
            </a:extLst>
          </p:cNvPr>
          <p:cNvPicPr preferRelativeResize="0"/>
          <p:nvPr/>
        </p:nvPicPr>
        <p:blipFill>
          <a:blip r:embed="rId13">
            <a:alphaModFix amt="30415"/>
          </a:blip>
          <a:stretch>
            <a:fillRect/>
          </a:stretch>
        </p:blipFill>
        <p:spPr>
          <a:xfrm>
            <a:off x="5315166" y="3846380"/>
            <a:ext cx="352663" cy="30884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109;p3">
            <a:extLst>
              <a:ext uri="{FF2B5EF4-FFF2-40B4-BE49-F238E27FC236}">
                <a16:creationId xmlns:a16="http://schemas.microsoft.com/office/drawing/2014/main" id="{4C924E85-6349-48AD-A5DF-FDFE9792FDA2}"/>
              </a:ext>
            </a:extLst>
          </p:cNvPr>
          <p:cNvSpPr txBox="1"/>
          <p:nvPr/>
        </p:nvSpPr>
        <p:spPr>
          <a:xfrm>
            <a:off x="4789094" y="4137911"/>
            <a:ext cx="1400176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050"/>
              <a:buFont typeface="Assistant"/>
              <a:buNone/>
            </a:pPr>
            <a:r>
              <a:rPr lang="iw-IL" sz="1050" b="1" i="0" u="none" strike="noStrike" cap="none">
                <a:solidFill>
                  <a:srgbClr val="B7B7B7"/>
                </a:solidFill>
                <a:latin typeface="Assistant"/>
                <a:ea typeface="Assistant"/>
                <a:cs typeface="Assistant"/>
                <a:sym typeface="Assistant"/>
              </a:rPr>
              <a:t>עיבוד, ניתוח נתונים וויזואליזציה</a:t>
            </a:r>
            <a:endParaRPr sz="1050" b="1" i="0" u="none" strike="noStrike" cap="non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0" name="Google Shape;38;p2">
            <a:extLst>
              <a:ext uri="{FF2B5EF4-FFF2-40B4-BE49-F238E27FC236}">
                <a16:creationId xmlns:a16="http://schemas.microsoft.com/office/drawing/2014/main" id="{071848ED-E0A2-4AD2-8CA4-4F114F6DB24B}"/>
              </a:ext>
            </a:extLst>
          </p:cNvPr>
          <p:cNvSpPr/>
          <p:nvPr/>
        </p:nvSpPr>
        <p:spPr>
          <a:xfrm>
            <a:off x="6419141" y="3024096"/>
            <a:ext cx="1391401" cy="917701"/>
          </a:xfrm>
          <a:prstGeom prst="roundRect">
            <a:avLst>
              <a:gd name="adj" fmla="val 10318"/>
            </a:avLst>
          </a:prstGeom>
          <a:solidFill>
            <a:srgbClr val="E0A31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66" name="Google Shape;40;p2" descr="Google Shape;74;p14">
            <a:extLst>
              <a:ext uri="{FF2B5EF4-FFF2-40B4-BE49-F238E27FC236}">
                <a16:creationId xmlns:a16="http://schemas.microsoft.com/office/drawing/2014/main" id="{76C4DAFF-0F39-4A38-A4D6-006104BE3CC4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960037" y="3183712"/>
            <a:ext cx="309415" cy="28007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49;p2">
            <a:extLst>
              <a:ext uri="{FF2B5EF4-FFF2-40B4-BE49-F238E27FC236}">
                <a16:creationId xmlns:a16="http://schemas.microsoft.com/office/drawing/2014/main" id="{ADE3D86A-8B94-48C8-AC34-5333180FB39F}"/>
              </a:ext>
            </a:extLst>
          </p:cNvPr>
          <p:cNvSpPr txBox="1"/>
          <p:nvPr/>
        </p:nvSpPr>
        <p:spPr>
          <a:xfrm>
            <a:off x="6567947" y="3433108"/>
            <a:ext cx="1093801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ssistant"/>
              <a:buNone/>
            </a:pPr>
            <a:r>
              <a:rPr lang="he-IL" sz="1050" b="1" i="0" u="none" strike="noStrike" cap="none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ניקוי ו</a:t>
            </a:r>
            <a:r>
              <a:rPr lang="iw-IL" sz="1050" b="1" i="0" u="none" strike="noStrike" cap="none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אינטגרציה</a:t>
            </a:r>
            <a:endParaRPr sz="1050" b="1" i="0" u="none" strike="noStrike" cap="none" dirty="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ssistant"/>
              <a:buNone/>
            </a:pPr>
            <a:r>
              <a:rPr lang="iw-IL" sz="1050" b="1" i="0" u="none" strike="noStrike" cap="none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של נתונים</a:t>
            </a:r>
            <a:endParaRPr sz="1050" b="1" i="0" u="none" strike="noStrike" cap="none" dirty="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358107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3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5" name="Google Shape;120;p3" descr="Free vector graphics of Detective">
            <a:extLst>
              <a:ext uri="{FF2B5EF4-FFF2-40B4-BE49-F238E27FC236}">
                <a16:creationId xmlns:a16="http://schemas.microsoft.com/office/drawing/2014/main" id="{F946B88B-CFC9-4018-BE44-67E680F1A64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0026" y="857757"/>
            <a:ext cx="3248274" cy="3280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9;p3" descr="Free vector graphics of Bucket">
            <a:extLst>
              <a:ext uri="{FF2B5EF4-FFF2-40B4-BE49-F238E27FC236}">
                <a16:creationId xmlns:a16="http://schemas.microsoft.com/office/drawing/2014/main" id="{0CE241D8-0F0F-4F67-AFC6-9613417C6A9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2088" y="1391523"/>
            <a:ext cx="3101888" cy="2950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5013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4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2" name="מלבן עם פינות אלכסוניות מעוגלות 3">
            <a:extLst>
              <a:ext uri="{FF2B5EF4-FFF2-40B4-BE49-F238E27FC236}">
                <a16:creationId xmlns:a16="http://schemas.microsoft.com/office/drawing/2014/main" id="{523A58A7-986D-4AE5-B5A5-B961B663016B}"/>
              </a:ext>
            </a:extLst>
          </p:cNvPr>
          <p:cNvSpPr/>
          <p:nvPr/>
        </p:nvSpPr>
        <p:spPr>
          <a:xfrm>
            <a:off x="4851400" y="1059237"/>
            <a:ext cx="3176185" cy="1319063"/>
          </a:xfrm>
          <a:prstGeom prst="round2DiagRect">
            <a:avLst/>
          </a:prstGeom>
          <a:solidFill>
            <a:srgbClr val="FFF0C9"/>
          </a:solidFill>
          <a:ln w="25400">
            <a:solidFill>
              <a:srgbClr val="C38C01"/>
            </a:solidFill>
            <a:miter/>
          </a:ln>
        </p:spPr>
        <p:txBody>
          <a:bodyPr lIns="34289" tIns="34289" rIns="34289" bIns="34289" anchor="ctr"/>
          <a:lstStyle/>
          <a:p>
            <a:pPr algn="r" rtl="1"/>
            <a:endParaRPr lang="he-IL" dirty="0"/>
          </a:p>
        </p:txBody>
      </p:sp>
      <p:sp>
        <p:nvSpPr>
          <p:cNvPr id="13" name="מלבן עם פינות אלכסוניות מעוגלות 20">
            <a:extLst>
              <a:ext uri="{FF2B5EF4-FFF2-40B4-BE49-F238E27FC236}">
                <a16:creationId xmlns:a16="http://schemas.microsoft.com/office/drawing/2014/main" id="{2A146762-459F-43D2-955C-5ECE6F935FE4}"/>
              </a:ext>
            </a:extLst>
          </p:cNvPr>
          <p:cNvSpPr/>
          <p:nvPr/>
        </p:nvSpPr>
        <p:spPr>
          <a:xfrm>
            <a:off x="1132597" y="1059237"/>
            <a:ext cx="3176188" cy="1319063"/>
          </a:xfrm>
          <a:prstGeom prst="round2DiagRect">
            <a:avLst/>
          </a:prstGeom>
          <a:solidFill>
            <a:srgbClr val="00B0F0">
              <a:alpha val="19833"/>
            </a:srgbClr>
          </a:solidFill>
          <a:ln w="25400">
            <a:solidFill>
              <a:srgbClr val="00B0F0"/>
            </a:solidFill>
            <a:miter/>
          </a:ln>
        </p:spPr>
        <p:txBody>
          <a:bodyPr lIns="34289" tIns="34289" rIns="34289" bIns="34289" anchor="ctr"/>
          <a:lstStyle/>
          <a:p>
            <a:endParaRPr lang="he-IL"/>
          </a:p>
        </p:txBody>
      </p:sp>
      <p:sp>
        <p:nvSpPr>
          <p:cNvPr id="14" name="Google Shape;53;p13">
            <a:extLst>
              <a:ext uri="{FF2B5EF4-FFF2-40B4-BE49-F238E27FC236}">
                <a16:creationId xmlns:a16="http://schemas.microsoft.com/office/drawing/2014/main" id="{AA099F2D-37A0-402B-A339-009CA56FF7E5}"/>
              </a:ext>
            </a:extLst>
          </p:cNvPr>
          <p:cNvSpPr txBox="1"/>
          <p:nvPr/>
        </p:nvSpPr>
        <p:spPr>
          <a:xfrm>
            <a:off x="5356927" y="1442807"/>
            <a:ext cx="2500813" cy="4829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>
            <a:lvl1pPr>
              <a:lnSpc>
                <a:spcPct val="120000"/>
              </a:lnSpc>
              <a:defRPr sz="1300" b="1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pPr algn="ctr" rtl="1">
              <a:defRPr/>
            </a:pPr>
            <a:r>
              <a:rPr lang="he-IL" sz="2000" dirty="0"/>
              <a:t>מניעת "</a:t>
            </a:r>
            <a:r>
              <a:rPr lang="en-US" sz="2000" dirty="0"/>
              <a:t>GIGO</a:t>
            </a:r>
            <a:r>
              <a:rPr lang="he-IL" sz="2000" dirty="0"/>
              <a:t>"</a:t>
            </a:r>
            <a:endParaRPr sz="2000" dirty="0"/>
          </a:p>
        </p:txBody>
      </p:sp>
      <p:sp>
        <p:nvSpPr>
          <p:cNvPr id="15" name="Google Shape;53;p13">
            <a:extLst>
              <a:ext uri="{FF2B5EF4-FFF2-40B4-BE49-F238E27FC236}">
                <a16:creationId xmlns:a16="http://schemas.microsoft.com/office/drawing/2014/main" id="{9F5CDF88-30A2-4B75-9B00-F6FD77F8AB7B}"/>
              </a:ext>
            </a:extLst>
          </p:cNvPr>
          <p:cNvSpPr txBox="1"/>
          <p:nvPr/>
        </p:nvSpPr>
        <p:spPr>
          <a:xfrm>
            <a:off x="1431957" y="1442807"/>
            <a:ext cx="2577467" cy="4829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>
            <a:lvl1pPr>
              <a:lnSpc>
                <a:spcPct val="120000"/>
              </a:lnSpc>
              <a:defRPr sz="1300" b="1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pPr algn="ctr">
              <a:defRPr/>
            </a:pPr>
            <a:r>
              <a:rPr lang="he-IL" sz="2000" dirty="0"/>
              <a:t>השגת אמינות מחקרית</a:t>
            </a:r>
            <a:endParaRPr sz="2000" dirty="0"/>
          </a:p>
        </p:txBody>
      </p:sp>
      <p:sp>
        <p:nvSpPr>
          <p:cNvPr id="16" name="מלבן עם פינות אלכסוניות מעוגלות 3">
            <a:extLst>
              <a:ext uri="{FF2B5EF4-FFF2-40B4-BE49-F238E27FC236}">
                <a16:creationId xmlns:a16="http://schemas.microsoft.com/office/drawing/2014/main" id="{6E69E767-2468-437C-982A-17C51B0C521A}"/>
              </a:ext>
            </a:extLst>
          </p:cNvPr>
          <p:cNvSpPr/>
          <p:nvPr/>
        </p:nvSpPr>
        <p:spPr>
          <a:xfrm>
            <a:off x="4851400" y="2750473"/>
            <a:ext cx="3176185" cy="1319063"/>
          </a:xfrm>
          <a:prstGeom prst="round2DiagRect">
            <a:avLst/>
          </a:prstGeom>
          <a:solidFill>
            <a:srgbClr val="00B0F0">
              <a:alpha val="19833"/>
            </a:srgbClr>
          </a:solidFill>
          <a:ln w="25400">
            <a:solidFill>
              <a:srgbClr val="00B0F0"/>
            </a:solidFill>
            <a:miter/>
          </a:ln>
        </p:spPr>
        <p:txBody>
          <a:bodyPr lIns="34289" tIns="34289" rIns="34289" bIns="34289" anchor="ctr"/>
          <a:lstStyle/>
          <a:p>
            <a:endParaRPr lang="he-IL"/>
          </a:p>
        </p:txBody>
      </p:sp>
      <p:sp>
        <p:nvSpPr>
          <p:cNvPr id="21" name="מלבן עם פינות אלכסוניות מעוגלות 20">
            <a:extLst>
              <a:ext uri="{FF2B5EF4-FFF2-40B4-BE49-F238E27FC236}">
                <a16:creationId xmlns:a16="http://schemas.microsoft.com/office/drawing/2014/main" id="{5746B41A-FEF2-4D5E-8D99-E24F585D80B3}"/>
              </a:ext>
            </a:extLst>
          </p:cNvPr>
          <p:cNvSpPr/>
          <p:nvPr/>
        </p:nvSpPr>
        <p:spPr>
          <a:xfrm>
            <a:off x="1132599" y="2750473"/>
            <a:ext cx="3176188" cy="1319063"/>
          </a:xfrm>
          <a:prstGeom prst="round2DiagRect">
            <a:avLst/>
          </a:prstGeom>
          <a:solidFill>
            <a:srgbClr val="FFF0C9"/>
          </a:solidFill>
          <a:ln w="25400">
            <a:solidFill>
              <a:srgbClr val="C38C01"/>
            </a:solidFill>
            <a:miter/>
          </a:ln>
        </p:spPr>
        <p:txBody>
          <a:bodyPr lIns="34289" tIns="34289" rIns="34289" bIns="34289" anchor="ctr"/>
          <a:lstStyle/>
          <a:p>
            <a:endParaRPr lang="he-IL"/>
          </a:p>
        </p:txBody>
      </p:sp>
      <p:sp>
        <p:nvSpPr>
          <p:cNvPr id="22" name="Google Shape;53;p13">
            <a:extLst>
              <a:ext uri="{FF2B5EF4-FFF2-40B4-BE49-F238E27FC236}">
                <a16:creationId xmlns:a16="http://schemas.microsoft.com/office/drawing/2014/main" id="{4C96C4EB-ACC7-4B1F-91B2-08AB76C18971}"/>
              </a:ext>
            </a:extLst>
          </p:cNvPr>
          <p:cNvSpPr txBox="1"/>
          <p:nvPr/>
        </p:nvSpPr>
        <p:spPr>
          <a:xfrm>
            <a:off x="5065598" y="2983842"/>
            <a:ext cx="2727390" cy="8523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>
            <a:lvl1pPr>
              <a:lnSpc>
                <a:spcPct val="120000"/>
              </a:lnSpc>
              <a:defRPr sz="1300" b="1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pPr algn="ctr">
              <a:defRPr/>
            </a:pPr>
            <a:r>
              <a:rPr lang="he-IL" sz="2000" dirty="0"/>
              <a:t>זיהוי בעיות בתהליכי אחזור ואחזון נתונים</a:t>
            </a:r>
            <a:endParaRPr sz="2000" dirty="0"/>
          </a:p>
        </p:txBody>
      </p:sp>
      <p:sp>
        <p:nvSpPr>
          <p:cNvPr id="23" name="Google Shape;53;p13">
            <a:extLst>
              <a:ext uri="{FF2B5EF4-FFF2-40B4-BE49-F238E27FC236}">
                <a16:creationId xmlns:a16="http://schemas.microsoft.com/office/drawing/2014/main" id="{9DC9CE12-E9D3-48D9-85AD-8FA2A8F2978A}"/>
              </a:ext>
            </a:extLst>
          </p:cNvPr>
          <p:cNvSpPr txBox="1"/>
          <p:nvPr/>
        </p:nvSpPr>
        <p:spPr>
          <a:xfrm>
            <a:off x="1367200" y="2983842"/>
            <a:ext cx="2706983" cy="8523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>
            <a:lvl1pPr>
              <a:lnSpc>
                <a:spcPct val="120000"/>
              </a:lnSpc>
              <a:defRPr sz="1300" b="1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</a:lstStyle>
          <a:p>
            <a:pPr algn="ctr">
              <a:defRPr/>
            </a:pPr>
            <a:r>
              <a:rPr lang="he-IL" sz="2000" dirty="0"/>
              <a:t>אחריות של מנתח הנתונים על הנתונים שהוא מתחקר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489177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5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0" name="Google Shape;56;p3">
            <a:extLst>
              <a:ext uri="{FF2B5EF4-FFF2-40B4-BE49-F238E27FC236}">
                <a16:creationId xmlns:a16="http://schemas.microsoft.com/office/drawing/2014/main" id="{87928B24-8738-4320-AF6B-41F1B77DB47B}"/>
              </a:ext>
            </a:extLst>
          </p:cNvPr>
          <p:cNvSpPr txBox="1"/>
          <p:nvPr/>
        </p:nvSpPr>
        <p:spPr>
          <a:xfrm>
            <a:off x="4922035" y="705615"/>
            <a:ext cx="3703297" cy="446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2000" i="0" u="none" strike="noStrike" cap="none" dirty="0">
                <a:solidFill>
                  <a:srgbClr val="232752"/>
                </a:solidFill>
                <a:latin typeface="Assistant ExtraBold" pitchFamily="2" charset="-79"/>
                <a:ea typeface="Assistant ExtraBold"/>
                <a:cs typeface="Assistant ExtraBold" pitchFamily="2" charset="-79"/>
                <a:sym typeface="Assistant ExtraBold"/>
              </a:rPr>
              <a:t>האם הייתם בודקים את הכסף?</a:t>
            </a:r>
            <a:endParaRPr sz="2000" i="0" u="none" strike="noStrike" cap="none" dirty="0">
              <a:solidFill>
                <a:srgbClr val="232752"/>
              </a:solidFill>
              <a:latin typeface="Assistant ExtraBold" pitchFamily="2" charset="-79"/>
              <a:ea typeface="Calibri"/>
              <a:cs typeface="Assistant ExtraBold" pitchFamily="2" charset="-79"/>
              <a:sym typeface="Calibri"/>
            </a:endParaRPr>
          </a:p>
        </p:txBody>
      </p:sp>
      <p:pic>
        <p:nvPicPr>
          <p:cNvPr id="12" name="Google Shape;140;p5">
            <a:extLst>
              <a:ext uri="{FF2B5EF4-FFF2-40B4-BE49-F238E27FC236}">
                <a16:creationId xmlns:a16="http://schemas.microsoft.com/office/drawing/2014/main" id="{AB4892BA-9312-4BF0-85A8-2A4C9039C44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0214" y="2436680"/>
            <a:ext cx="1482832" cy="1408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1;p5" descr="2 bound for Mexico arrested at border with $500,000 | Money stacks, Money  goals, Money">
            <a:extLst>
              <a:ext uri="{FF2B5EF4-FFF2-40B4-BE49-F238E27FC236}">
                <a16:creationId xmlns:a16="http://schemas.microsoft.com/office/drawing/2014/main" id="{64D1EF28-6558-4251-91C4-BFAA20D6513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6706" y="2715845"/>
            <a:ext cx="1505322" cy="1128991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20" name="Google Shape;142;p5">
            <a:extLst>
              <a:ext uri="{FF2B5EF4-FFF2-40B4-BE49-F238E27FC236}">
                <a16:creationId xmlns:a16="http://schemas.microsoft.com/office/drawing/2014/main" id="{4825499F-2344-459A-9EE3-36CC6CAC33A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7091" y="1094831"/>
            <a:ext cx="1813508" cy="362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43;p5">
            <a:extLst>
              <a:ext uri="{FF2B5EF4-FFF2-40B4-BE49-F238E27FC236}">
                <a16:creationId xmlns:a16="http://schemas.microsoft.com/office/drawing/2014/main" id="{A4E8299F-05F2-407A-8241-017D5F859FD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8722" y="1638627"/>
            <a:ext cx="1224800" cy="220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44;p5" descr="2 bound for Mexico arrested at border with $500,000 | Money stacks, Money  goals, Money">
            <a:extLst>
              <a:ext uri="{FF2B5EF4-FFF2-40B4-BE49-F238E27FC236}">
                <a16:creationId xmlns:a16="http://schemas.microsoft.com/office/drawing/2014/main" id="{605931EE-D6F1-405E-986E-F0C63BB27D0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4006" y="2732896"/>
            <a:ext cx="1505322" cy="1128991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3" name="Google Shape;62;p6">
            <a:extLst>
              <a:ext uri="{FF2B5EF4-FFF2-40B4-BE49-F238E27FC236}">
                <a16:creationId xmlns:a16="http://schemas.microsoft.com/office/drawing/2014/main" id="{C057F26E-94C4-4C27-AB7C-23B03C3789B8}"/>
              </a:ext>
            </a:extLst>
          </p:cNvPr>
          <p:cNvSpPr/>
          <p:nvPr/>
        </p:nvSpPr>
        <p:spPr>
          <a:xfrm flipH="1">
            <a:off x="5870818" y="4057866"/>
            <a:ext cx="2118652" cy="344544"/>
          </a:xfrm>
          <a:custGeom>
            <a:avLst/>
            <a:gdLst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41833 w 49964"/>
              <a:gd name="connsiteY0" fmla="*/ 0 h 21600"/>
              <a:gd name="connsiteX1" fmla="*/ 40564 w 49964"/>
              <a:gd name="connsiteY1" fmla="*/ 697 h 21600"/>
              <a:gd name="connsiteX2" fmla="*/ 40564 w 49964"/>
              <a:gd name="connsiteY2" fmla="*/ 4065 h 21600"/>
              <a:gd name="connsiteX3" fmla="*/ 43843 w 49964"/>
              <a:gd name="connsiteY3" fmla="*/ 8419 h 21600"/>
              <a:gd name="connsiteX4" fmla="*/ 30157 w 49964"/>
              <a:gd name="connsiteY4" fmla="*/ 8419 h 21600"/>
              <a:gd name="connsiteX5" fmla="*/ 0 w 49964"/>
              <a:gd name="connsiteY5" fmla="*/ 10668 h 21600"/>
              <a:gd name="connsiteX6" fmla="*/ 30157 w 49964"/>
              <a:gd name="connsiteY6" fmla="*/ 13181 h 21600"/>
              <a:gd name="connsiteX7" fmla="*/ 43843 w 49964"/>
              <a:gd name="connsiteY7" fmla="*/ 13181 h 21600"/>
              <a:gd name="connsiteX8" fmla="*/ 40564 w 49964"/>
              <a:gd name="connsiteY8" fmla="*/ 17535 h 21600"/>
              <a:gd name="connsiteX9" fmla="*/ 40564 w 49964"/>
              <a:gd name="connsiteY9" fmla="*/ 20903 h 21600"/>
              <a:gd name="connsiteX10" fmla="*/ 41833 w 49964"/>
              <a:gd name="connsiteY10" fmla="*/ 21600 h 21600"/>
              <a:gd name="connsiteX11" fmla="*/ 43101 w 49964"/>
              <a:gd name="connsiteY11" fmla="*/ 20903 h 21600"/>
              <a:gd name="connsiteX12" fmla="*/ 49438 w 49964"/>
              <a:gd name="connsiteY12" fmla="*/ 12484 h 21600"/>
              <a:gd name="connsiteX13" fmla="*/ 49964 w 49964"/>
              <a:gd name="connsiteY13" fmla="*/ 10800 h 21600"/>
              <a:gd name="connsiteX14" fmla="*/ 49438 w 49964"/>
              <a:gd name="connsiteY14" fmla="*/ 9116 h 21600"/>
              <a:gd name="connsiteX15" fmla="*/ 43101 w 49964"/>
              <a:gd name="connsiteY15" fmla="*/ 697 h 21600"/>
              <a:gd name="connsiteX16" fmla="*/ 41833 w 49964"/>
              <a:gd name="connsiteY16" fmla="*/ 0 h 21600"/>
              <a:gd name="connsiteX0" fmla="*/ 43093 w 51224"/>
              <a:gd name="connsiteY0" fmla="*/ 0 h 21600"/>
              <a:gd name="connsiteX1" fmla="*/ 41824 w 51224"/>
              <a:gd name="connsiteY1" fmla="*/ 697 h 21600"/>
              <a:gd name="connsiteX2" fmla="*/ 41824 w 51224"/>
              <a:gd name="connsiteY2" fmla="*/ 4065 h 21600"/>
              <a:gd name="connsiteX3" fmla="*/ 45103 w 51224"/>
              <a:gd name="connsiteY3" fmla="*/ 8419 h 21600"/>
              <a:gd name="connsiteX4" fmla="*/ 5830 w 51224"/>
              <a:gd name="connsiteY4" fmla="*/ 8551 h 21600"/>
              <a:gd name="connsiteX5" fmla="*/ 1260 w 51224"/>
              <a:gd name="connsiteY5" fmla="*/ 10668 h 21600"/>
              <a:gd name="connsiteX6" fmla="*/ 31417 w 51224"/>
              <a:gd name="connsiteY6" fmla="*/ 13181 h 21600"/>
              <a:gd name="connsiteX7" fmla="*/ 45103 w 51224"/>
              <a:gd name="connsiteY7" fmla="*/ 13181 h 21600"/>
              <a:gd name="connsiteX8" fmla="*/ 41824 w 51224"/>
              <a:gd name="connsiteY8" fmla="*/ 17535 h 21600"/>
              <a:gd name="connsiteX9" fmla="*/ 41824 w 51224"/>
              <a:gd name="connsiteY9" fmla="*/ 20903 h 21600"/>
              <a:gd name="connsiteX10" fmla="*/ 43093 w 51224"/>
              <a:gd name="connsiteY10" fmla="*/ 21600 h 21600"/>
              <a:gd name="connsiteX11" fmla="*/ 44361 w 51224"/>
              <a:gd name="connsiteY11" fmla="*/ 20903 h 21600"/>
              <a:gd name="connsiteX12" fmla="*/ 50698 w 51224"/>
              <a:gd name="connsiteY12" fmla="*/ 12484 h 21600"/>
              <a:gd name="connsiteX13" fmla="*/ 51224 w 51224"/>
              <a:gd name="connsiteY13" fmla="*/ 10800 h 21600"/>
              <a:gd name="connsiteX14" fmla="*/ 50698 w 51224"/>
              <a:gd name="connsiteY14" fmla="*/ 9116 h 21600"/>
              <a:gd name="connsiteX15" fmla="*/ 44361 w 51224"/>
              <a:gd name="connsiteY15" fmla="*/ 697 h 21600"/>
              <a:gd name="connsiteX16" fmla="*/ 43093 w 51224"/>
              <a:gd name="connsiteY16" fmla="*/ 0 h 21600"/>
              <a:gd name="connsiteX0" fmla="*/ 43718 w 51849"/>
              <a:gd name="connsiteY0" fmla="*/ 0 h 21600"/>
              <a:gd name="connsiteX1" fmla="*/ 42449 w 51849"/>
              <a:gd name="connsiteY1" fmla="*/ 697 h 21600"/>
              <a:gd name="connsiteX2" fmla="*/ 42449 w 51849"/>
              <a:gd name="connsiteY2" fmla="*/ 4065 h 21600"/>
              <a:gd name="connsiteX3" fmla="*/ 45728 w 51849"/>
              <a:gd name="connsiteY3" fmla="*/ 8419 h 21600"/>
              <a:gd name="connsiteX4" fmla="*/ 3678 w 51849"/>
              <a:gd name="connsiteY4" fmla="*/ 8551 h 21600"/>
              <a:gd name="connsiteX5" fmla="*/ 1885 w 51849"/>
              <a:gd name="connsiteY5" fmla="*/ 10668 h 21600"/>
              <a:gd name="connsiteX6" fmla="*/ 32042 w 51849"/>
              <a:gd name="connsiteY6" fmla="*/ 13181 h 21600"/>
              <a:gd name="connsiteX7" fmla="*/ 45728 w 51849"/>
              <a:gd name="connsiteY7" fmla="*/ 13181 h 21600"/>
              <a:gd name="connsiteX8" fmla="*/ 42449 w 51849"/>
              <a:gd name="connsiteY8" fmla="*/ 17535 h 21600"/>
              <a:gd name="connsiteX9" fmla="*/ 42449 w 51849"/>
              <a:gd name="connsiteY9" fmla="*/ 20903 h 21600"/>
              <a:gd name="connsiteX10" fmla="*/ 43718 w 51849"/>
              <a:gd name="connsiteY10" fmla="*/ 21600 h 21600"/>
              <a:gd name="connsiteX11" fmla="*/ 44986 w 51849"/>
              <a:gd name="connsiteY11" fmla="*/ 20903 h 21600"/>
              <a:gd name="connsiteX12" fmla="*/ 51323 w 51849"/>
              <a:gd name="connsiteY12" fmla="*/ 12484 h 21600"/>
              <a:gd name="connsiteX13" fmla="*/ 51849 w 51849"/>
              <a:gd name="connsiteY13" fmla="*/ 10800 h 21600"/>
              <a:gd name="connsiteX14" fmla="*/ 51323 w 51849"/>
              <a:gd name="connsiteY14" fmla="*/ 9116 h 21600"/>
              <a:gd name="connsiteX15" fmla="*/ 44986 w 51849"/>
              <a:gd name="connsiteY15" fmla="*/ 697 h 21600"/>
              <a:gd name="connsiteX16" fmla="*/ 43718 w 51849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893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595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694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694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91105 w 99236"/>
              <a:gd name="connsiteY0" fmla="*/ 0 h 21600"/>
              <a:gd name="connsiteX1" fmla="*/ 89836 w 99236"/>
              <a:gd name="connsiteY1" fmla="*/ 697 h 21600"/>
              <a:gd name="connsiteX2" fmla="*/ 89836 w 99236"/>
              <a:gd name="connsiteY2" fmla="*/ 4065 h 21600"/>
              <a:gd name="connsiteX3" fmla="*/ 93115 w 99236"/>
              <a:gd name="connsiteY3" fmla="*/ 8419 h 21600"/>
              <a:gd name="connsiteX4" fmla="*/ 51065 w 99236"/>
              <a:gd name="connsiteY4" fmla="*/ 8551 h 21600"/>
              <a:gd name="connsiteX5" fmla="*/ 0 w 99236"/>
              <a:gd name="connsiteY5" fmla="*/ 7624 h 21600"/>
              <a:gd name="connsiteX6" fmla="*/ 50965 w 99236"/>
              <a:gd name="connsiteY6" fmla="*/ 13049 h 21600"/>
              <a:gd name="connsiteX7" fmla="*/ 93115 w 99236"/>
              <a:gd name="connsiteY7" fmla="*/ 13181 h 21600"/>
              <a:gd name="connsiteX8" fmla="*/ 89836 w 99236"/>
              <a:gd name="connsiteY8" fmla="*/ 17535 h 21600"/>
              <a:gd name="connsiteX9" fmla="*/ 89836 w 99236"/>
              <a:gd name="connsiteY9" fmla="*/ 20903 h 21600"/>
              <a:gd name="connsiteX10" fmla="*/ 91105 w 99236"/>
              <a:gd name="connsiteY10" fmla="*/ 21600 h 21600"/>
              <a:gd name="connsiteX11" fmla="*/ 92373 w 99236"/>
              <a:gd name="connsiteY11" fmla="*/ 20903 h 21600"/>
              <a:gd name="connsiteX12" fmla="*/ 98710 w 99236"/>
              <a:gd name="connsiteY12" fmla="*/ 12484 h 21600"/>
              <a:gd name="connsiteX13" fmla="*/ 99236 w 99236"/>
              <a:gd name="connsiteY13" fmla="*/ 10800 h 21600"/>
              <a:gd name="connsiteX14" fmla="*/ 98710 w 99236"/>
              <a:gd name="connsiteY14" fmla="*/ 9116 h 21600"/>
              <a:gd name="connsiteX15" fmla="*/ 92373 w 99236"/>
              <a:gd name="connsiteY15" fmla="*/ 697 h 21600"/>
              <a:gd name="connsiteX16" fmla="*/ 91105 w 99236"/>
              <a:gd name="connsiteY16" fmla="*/ 0 h 21600"/>
              <a:gd name="connsiteX0" fmla="*/ 91869 w 100000"/>
              <a:gd name="connsiteY0" fmla="*/ 0 h 21600"/>
              <a:gd name="connsiteX1" fmla="*/ 90600 w 100000"/>
              <a:gd name="connsiteY1" fmla="*/ 697 h 21600"/>
              <a:gd name="connsiteX2" fmla="*/ 90600 w 100000"/>
              <a:gd name="connsiteY2" fmla="*/ 4065 h 21600"/>
              <a:gd name="connsiteX3" fmla="*/ 93879 w 100000"/>
              <a:gd name="connsiteY3" fmla="*/ 8419 h 21600"/>
              <a:gd name="connsiteX4" fmla="*/ 51829 w 100000"/>
              <a:gd name="connsiteY4" fmla="*/ 8551 h 21600"/>
              <a:gd name="connsiteX5" fmla="*/ 0 w 100000"/>
              <a:gd name="connsiteY5" fmla="*/ 10668 h 21600"/>
              <a:gd name="connsiteX6" fmla="*/ 51729 w 100000"/>
              <a:gd name="connsiteY6" fmla="*/ 13049 h 21600"/>
              <a:gd name="connsiteX7" fmla="*/ 93879 w 100000"/>
              <a:gd name="connsiteY7" fmla="*/ 13181 h 21600"/>
              <a:gd name="connsiteX8" fmla="*/ 90600 w 100000"/>
              <a:gd name="connsiteY8" fmla="*/ 17535 h 21600"/>
              <a:gd name="connsiteX9" fmla="*/ 90600 w 100000"/>
              <a:gd name="connsiteY9" fmla="*/ 20903 h 21600"/>
              <a:gd name="connsiteX10" fmla="*/ 91869 w 100000"/>
              <a:gd name="connsiteY10" fmla="*/ 21600 h 21600"/>
              <a:gd name="connsiteX11" fmla="*/ 93137 w 100000"/>
              <a:gd name="connsiteY11" fmla="*/ 20903 h 21600"/>
              <a:gd name="connsiteX12" fmla="*/ 99474 w 100000"/>
              <a:gd name="connsiteY12" fmla="*/ 12484 h 21600"/>
              <a:gd name="connsiteX13" fmla="*/ 100000 w 100000"/>
              <a:gd name="connsiteY13" fmla="*/ 10800 h 21600"/>
              <a:gd name="connsiteX14" fmla="*/ 99474 w 100000"/>
              <a:gd name="connsiteY14" fmla="*/ 9116 h 21600"/>
              <a:gd name="connsiteX15" fmla="*/ 93137 w 100000"/>
              <a:gd name="connsiteY15" fmla="*/ 697 h 21600"/>
              <a:gd name="connsiteX16" fmla="*/ 91869 w 100000"/>
              <a:gd name="connsiteY16" fmla="*/ 0 h 21600"/>
              <a:gd name="connsiteX0" fmla="*/ 94948 w 103079"/>
              <a:gd name="connsiteY0" fmla="*/ 0 h 21600"/>
              <a:gd name="connsiteX1" fmla="*/ 93679 w 103079"/>
              <a:gd name="connsiteY1" fmla="*/ 697 h 21600"/>
              <a:gd name="connsiteX2" fmla="*/ 93679 w 103079"/>
              <a:gd name="connsiteY2" fmla="*/ 4065 h 21600"/>
              <a:gd name="connsiteX3" fmla="*/ 96958 w 103079"/>
              <a:gd name="connsiteY3" fmla="*/ 8419 h 21600"/>
              <a:gd name="connsiteX4" fmla="*/ 54908 w 103079"/>
              <a:gd name="connsiteY4" fmla="*/ 8551 h 21600"/>
              <a:gd name="connsiteX5" fmla="*/ 3079 w 103079"/>
              <a:gd name="connsiteY5" fmla="*/ 10668 h 21600"/>
              <a:gd name="connsiteX6" fmla="*/ 6300 w 103079"/>
              <a:gd name="connsiteY6" fmla="*/ 13556 h 21600"/>
              <a:gd name="connsiteX7" fmla="*/ 96958 w 103079"/>
              <a:gd name="connsiteY7" fmla="*/ 13181 h 21600"/>
              <a:gd name="connsiteX8" fmla="*/ 93679 w 103079"/>
              <a:gd name="connsiteY8" fmla="*/ 17535 h 21600"/>
              <a:gd name="connsiteX9" fmla="*/ 93679 w 103079"/>
              <a:gd name="connsiteY9" fmla="*/ 20903 h 21600"/>
              <a:gd name="connsiteX10" fmla="*/ 94948 w 103079"/>
              <a:gd name="connsiteY10" fmla="*/ 21600 h 21600"/>
              <a:gd name="connsiteX11" fmla="*/ 96216 w 103079"/>
              <a:gd name="connsiteY11" fmla="*/ 20903 h 21600"/>
              <a:gd name="connsiteX12" fmla="*/ 102553 w 103079"/>
              <a:gd name="connsiteY12" fmla="*/ 12484 h 21600"/>
              <a:gd name="connsiteX13" fmla="*/ 103079 w 103079"/>
              <a:gd name="connsiteY13" fmla="*/ 10800 h 21600"/>
              <a:gd name="connsiteX14" fmla="*/ 102553 w 103079"/>
              <a:gd name="connsiteY14" fmla="*/ 9116 h 21600"/>
              <a:gd name="connsiteX15" fmla="*/ 96216 w 103079"/>
              <a:gd name="connsiteY15" fmla="*/ 697 h 21600"/>
              <a:gd name="connsiteX16" fmla="*/ 94948 w 103079"/>
              <a:gd name="connsiteY16" fmla="*/ 0 h 21600"/>
              <a:gd name="connsiteX0" fmla="*/ 91872 w 100003"/>
              <a:gd name="connsiteY0" fmla="*/ 0 h 21600"/>
              <a:gd name="connsiteX1" fmla="*/ 90603 w 100003"/>
              <a:gd name="connsiteY1" fmla="*/ 697 h 21600"/>
              <a:gd name="connsiteX2" fmla="*/ 90603 w 100003"/>
              <a:gd name="connsiteY2" fmla="*/ 4065 h 21600"/>
              <a:gd name="connsiteX3" fmla="*/ 93882 w 100003"/>
              <a:gd name="connsiteY3" fmla="*/ 8419 h 21600"/>
              <a:gd name="connsiteX4" fmla="*/ 3706 w 100003"/>
              <a:gd name="connsiteY4" fmla="*/ 9058 h 21600"/>
              <a:gd name="connsiteX5" fmla="*/ 3 w 100003"/>
              <a:gd name="connsiteY5" fmla="*/ 10668 h 21600"/>
              <a:gd name="connsiteX6" fmla="*/ 3224 w 100003"/>
              <a:gd name="connsiteY6" fmla="*/ 13556 h 21600"/>
              <a:gd name="connsiteX7" fmla="*/ 93882 w 100003"/>
              <a:gd name="connsiteY7" fmla="*/ 13181 h 21600"/>
              <a:gd name="connsiteX8" fmla="*/ 90603 w 100003"/>
              <a:gd name="connsiteY8" fmla="*/ 17535 h 21600"/>
              <a:gd name="connsiteX9" fmla="*/ 90603 w 100003"/>
              <a:gd name="connsiteY9" fmla="*/ 20903 h 21600"/>
              <a:gd name="connsiteX10" fmla="*/ 91872 w 100003"/>
              <a:gd name="connsiteY10" fmla="*/ 21600 h 21600"/>
              <a:gd name="connsiteX11" fmla="*/ 93140 w 100003"/>
              <a:gd name="connsiteY11" fmla="*/ 20903 h 21600"/>
              <a:gd name="connsiteX12" fmla="*/ 99477 w 100003"/>
              <a:gd name="connsiteY12" fmla="*/ 12484 h 21600"/>
              <a:gd name="connsiteX13" fmla="*/ 100003 w 100003"/>
              <a:gd name="connsiteY13" fmla="*/ 10800 h 21600"/>
              <a:gd name="connsiteX14" fmla="*/ 99477 w 100003"/>
              <a:gd name="connsiteY14" fmla="*/ 9116 h 21600"/>
              <a:gd name="connsiteX15" fmla="*/ 93140 w 100003"/>
              <a:gd name="connsiteY15" fmla="*/ 697 h 21600"/>
              <a:gd name="connsiteX16" fmla="*/ 91872 w 100003"/>
              <a:gd name="connsiteY1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003" h="21600" extrusionOk="0">
                <a:moveTo>
                  <a:pt x="91872" y="0"/>
                </a:moveTo>
                <a:cubicBezTo>
                  <a:pt x="91413" y="0"/>
                  <a:pt x="90954" y="232"/>
                  <a:pt x="90603" y="697"/>
                </a:cubicBezTo>
                <a:cubicBezTo>
                  <a:pt x="89903" y="1626"/>
                  <a:pt x="89903" y="3135"/>
                  <a:pt x="90603" y="4065"/>
                </a:cubicBezTo>
                <a:lnTo>
                  <a:pt x="93882" y="8419"/>
                </a:lnTo>
                <a:lnTo>
                  <a:pt x="3706" y="9058"/>
                </a:lnTo>
                <a:cubicBezTo>
                  <a:pt x="2715" y="9058"/>
                  <a:pt x="83" y="9918"/>
                  <a:pt x="3" y="10668"/>
                </a:cubicBezTo>
                <a:cubicBezTo>
                  <a:pt x="-77" y="11418"/>
                  <a:pt x="2233" y="13556"/>
                  <a:pt x="3224" y="13556"/>
                </a:cubicBezTo>
                <a:lnTo>
                  <a:pt x="93882" y="13181"/>
                </a:lnTo>
                <a:lnTo>
                  <a:pt x="90603" y="17535"/>
                </a:lnTo>
                <a:cubicBezTo>
                  <a:pt x="89903" y="18465"/>
                  <a:pt x="89903" y="19974"/>
                  <a:pt x="90603" y="20903"/>
                </a:cubicBezTo>
                <a:cubicBezTo>
                  <a:pt x="90954" y="21368"/>
                  <a:pt x="91413" y="21600"/>
                  <a:pt x="91872" y="21600"/>
                </a:cubicBezTo>
                <a:cubicBezTo>
                  <a:pt x="92330" y="21600"/>
                  <a:pt x="92790" y="21368"/>
                  <a:pt x="93140" y="20903"/>
                </a:cubicBezTo>
                <a:lnTo>
                  <a:pt x="99477" y="12484"/>
                </a:lnTo>
                <a:cubicBezTo>
                  <a:pt x="99827" y="12019"/>
                  <a:pt x="100003" y="11409"/>
                  <a:pt x="100003" y="10800"/>
                </a:cubicBezTo>
                <a:cubicBezTo>
                  <a:pt x="100003" y="10191"/>
                  <a:pt x="99827" y="9581"/>
                  <a:pt x="99477" y="9116"/>
                </a:cubicBezTo>
                <a:lnTo>
                  <a:pt x="93140" y="697"/>
                </a:lnTo>
                <a:cubicBezTo>
                  <a:pt x="92790" y="232"/>
                  <a:pt x="92330" y="0"/>
                  <a:pt x="9187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62;p6">
            <a:extLst>
              <a:ext uri="{FF2B5EF4-FFF2-40B4-BE49-F238E27FC236}">
                <a16:creationId xmlns:a16="http://schemas.microsoft.com/office/drawing/2014/main" id="{8E252BAF-C676-4F3E-9BCB-50FBFD47945F}"/>
              </a:ext>
            </a:extLst>
          </p:cNvPr>
          <p:cNvSpPr/>
          <p:nvPr/>
        </p:nvSpPr>
        <p:spPr>
          <a:xfrm flipH="1">
            <a:off x="1177437" y="4057866"/>
            <a:ext cx="2118652" cy="344544"/>
          </a:xfrm>
          <a:custGeom>
            <a:avLst/>
            <a:gdLst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41833 w 49964"/>
              <a:gd name="connsiteY0" fmla="*/ 0 h 21600"/>
              <a:gd name="connsiteX1" fmla="*/ 40564 w 49964"/>
              <a:gd name="connsiteY1" fmla="*/ 697 h 21600"/>
              <a:gd name="connsiteX2" fmla="*/ 40564 w 49964"/>
              <a:gd name="connsiteY2" fmla="*/ 4065 h 21600"/>
              <a:gd name="connsiteX3" fmla="*/ 43843 w 49964"/>
              <a:gd name="connsiteY3" fmla="*/ 8419 h 21600"/>
              <a:gd name="connsiteX4" fmla="*/ 30157 w 49964"/>
              <a:gd name="connsiteY4" fmla="*/ 8419 h 21600"/>
              <a:gd name="connsiteX5" fmla="*/ 0 w 49964"/>
              <a:gd name="connsiteY5" fmla="*/ 10668 h 21600"/>
              <a:gd name="connsiteX6" fmla="*/ 30157 w 49964"/>
              <a:gd name="connsiteY6" fmla="*/ 13181 h 21600"/>
              <a:gd name="connsiteX7" fmla="*/ 43843 w 49964"/>
              <a:gd name="connsiteY7" fmla="*/ 13181 h 21600"/>
              <a:gd name="connsiteX8" fmla="*/ 40564 w 49964"/>
              <a:gd name="connsiteY8" fmla="*/ 17535 h 21600"/>
              <a:gd name="connsiteX9" fmla="*/ 40564 w 49964"/>
              <a:gd name="connsiteY9" fmla="*/ 20903 h 21600"/>
              <a:gd name="connsiteX10" fmla="*/ 41833 w 49964"/>
              <a:gd name="connsiteY10" fmla="*/ 21600 h 21600"/>
              <a:gd name="connsiteX11" fmla="*/ 43101 w 49964"/>
              <a:gd name="connsiteY11" fmla="*/ 20903 h 21600"/>
              <a:gd name="connsiteX12" fmla="*/ 49438 w 49964"/>
              <a:gd name="connsiteY12" fmla="*/ 12484 h 21600"/>
              <a:gd name="connsiteX13" fmla="*/ 49964 w 49964"/>
              <a:gd name="connsiteY13" fmla="*/ 10800 h 21600"/>
              <a:gd name="connsiteX14" fmla="*/ 49438 w 49964"/>
              <a:gd name="connsiteY14" fmla="*/ 9116 h 21600"/>
              <a:gd name="connsiteX15" fmla="*/ 43101 w 49964"/>
              <a:gd name="connsiteY15" fmla="*/ 697 h 21600"/>
              <a:gd name="connsiteX16" fmla="*/ 41833 w 49964"/>
              <a:gd name="connsiteY16" fmla="*/ 0 h 21600"/>
              <a:gd name="connsiteX0" fmla="*/ 43093 w 51224"/>
              <a:gd name="connsiteY0" fmla="*/ 0 h 21600"/>
              <a:gd name="connsiteX1" fmla="*/ 41824 w 51224"/>
              <a:gd name="connsiteY1" fmla="*/ 697 h 21600"/>
              <a:gd name="connsiteX2" fmla="*/ 41824 w 51224"/>
              <a:gd name="connsiteY2" fmla="*/ 4065 h 21600"/>
              <a:gd name="connsiteX3" fmla="*/ 45103 w 51224"/>
              <a:gd name="connsiteY3" fmla="*/ 8419 h 21600"/>
              <a:gd name="connsiteX4" fmla="*/ 5830 w 51224"/>
              <a:gd name="connsiteY4" fmla="*/ 8551 h 21600"/>
              <a:gd name="connsiteX5" fmla="*/ 1260 w 51224"/>
              <a:gd name="connsiteY5" fmla="*/ 10668 h 21600"/>
              <a:gd name="connsiteX6" fmla="*/ 31417 w 51224"/>
              <a:gd name="connsiteY6" fmla="*/ 13181 h 21600"/>
              <a:gd name="connsiteX7" fmla="*/ 45103 w 51224"/>
              <a:gd name="connsiteY7" fmla="*/ 13181 h 21600"/>
              <a:gd name="connsiteX8" fmla="*/ 41824 w 51224"/>
              <a:gd name="connsiteY8" fmla="*/ 17535 h 21600"/>
              <a:gd name="connsiteX9" fmla="*/ 41824 w 51224"/>
              <a:gd name="connsiteY9" fmla="*/ 20903 h 21600"/>
              <a:gd name="connsiteX10" fmla="*/ 43093 w 51224"/>
              <a:gd name="connsiteY10" fmla="*/ 21600 h 21600"/>
              <a:gd name="connsiteX11" fmla="*/ 44361 w 51224"/>
              <a:gd name="connsiteY11" fmla="*/ 20903 h 21600"/>
              <a:gd name="connsiteX12" fmla="*/ 50698 w 51224"/>
              <a:gd name="connsiteY12" fmla="*/ 12484 h 21600"/>
              <a:gd name="connsiteX13" fmla="*/ 51224 w 51224"/>
              <a:gd name="connsiteY13" fmla="*/ 10800 h 21600"/>
              <a:gd name="connsiteX14" fmla="*/ 50698 w 51224"/>
              <a:gd name="connsiteY14" fmla="*/ 9116 h 21600"/>
              <a:gd name="connsiteX15" fmla="*/ 44361 w 51224"/>
              <a:gd name="connsiteY15" fmla="*/ 697 h 21600"/>
              <a:gd name="connsiteX16" fmla="*/ 43093 w 51224"/>
              <a:gd name="connsiteY16" fmla="*/ 0 h 21600"/>
              <a:gd name="connsiteX0" fmla="*/ 43718 w 51849"/>
              <a:gd name="connsiteY0" fmla="*/ 0 h 21600"/>
              <a:gd name="connsiteX1" fmla="*/ 42449 w 51849"/>
              <a:gd name="connsiteY1" fmla="*/ 697 h 21600"/>
              <a:gd name="connsiteX2" fmla="*/ 42449 w 51849"/>
              <a:gd name="connsiteY2" fmla="*/ 4065 h 21600"/>
              <a:gd name="connsiteX3" fmla="*/ 45728 w 51849"/>
              <a:gd name="connsiteY3" fmla="*/ 8419 h 21600"/>
              <a:gd name="connsiteX4" fmla="*/ 3678 w 51849"/>
              <a:gd name="connsiteY4" fmla="*/ 8551 h 21600"/>
              <a:gd name="connsiteX5" fmla="*/ 1885 w 51849"/>
              <a:gd name="connsiteY5" fmla="*/ 10668 h 21600"/>
              <a:gd name="connsiteX6" fmla="*/ 32042 w 51849"/>
              <a:gd name="connsiteY6" fmla="*/ 13181 h 21600"/>
              <a:gd name="connsiteX7" fmla="*/ 45728 w 51849"/>
              <a:gd name="connsiteY7" fmla="*/ 13181 h 21600"/>
              <a:gd name="connsiteX8" fmla="*/ 42449 w 51849"/>
              <a:gd name="connsiteY8" fmla="*/ 17535 h 21600"/>
              <a:gd name="connsiteX9" fmla="*/ 42449 w 51849"/>
              <a:gd name="connsiteY9" fmla="*/ 20903 h 21600"/>
              <a:gd name="connsiteX10" fmla="*/ 43718 w 51849"/>
              <a:gd name="connsiteY10" fmla="*/ 21600 h 21600"/>
              <a:gd name="connsiteX11" fmla="*/ 44986 w 51849"/>
              <a:gd name="connsiteY11" fmla="*/ 20903 h 21600"/>
              <a:gd name="connsiteX12" fmla="*/ 51323 w 51849"/>
              <a:gd name="connsiteY12" fmla="*/ 12484 h 21600"/>
              <a:gd name="connsiteX13" fmla="*/ 51849 w 51849"/>
              <a:gd name="connsiteY13" fmla="*/ 10800 h 21600"/>
              <a:gd name="connsiteX14" fmla="*/ 51323 w 51849"/>
              <a:gd name="connsiteY14" fmla="*/ 9116 h 21600"/>
              <a:gd name="connsiteX15" fmla="*/ 44986 w 51849"/>
              <a:gd name="connsiteY15" fmla="*/ 697 h 21600"/>
              <a:gd name="connsiteX16" fmla="*/ 43718 w 51849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893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595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694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694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91105 w 99236"/>
              <a:gd name="connsiteY0" fmla="*/ 0 h 21600"/>
              <a:gd name="connsiteX1" fmla="*/ 89836 w 99236"/>
              <a:gd name="connsiteY1" fmla="*/ 697 h 21600"/>
              <a:gd name="connsiteX2" fmla="*/ 89836 w 99236"/>
              <a:gd name="connsiteY2" fmla="*/ 4065 h 21600"/>
              <a:gd name="connsiteX3" fmla="*/ 93115 w 99236"/>
              <a:gd name="connsiteY3" fmla="*/ 8419 h 21600"/>
              <a:gd name="connsiteX4" fmla="*/ 51065 w 99236"/>
              <a:gd name="connsiteY4" fmla="*/ 8551 h 21600"/>
              <a:gd name="connsiteX5" fmla="*/ 0 w 99236"/>
              <a:gd name="connsiteY5" fmla="*/ 7624 h 21600"/>
              <a:gd name="connsiteX6" fmla="*/ 50965 w 99236"/>
              <a:gd name="connsiteY6" fmla="*/ 13049 h 21600"/>
              <a:gd name="connsiteX7" fmla="*/ 93115 w 99236"/>
              <a:gd name="connsiteY7" fmla="*/ 13181 h 21600"/>
              <a:gd name="connsiteX8" fmla="*/ 89836 w 99236"/>
              <a:gd name="connsiteY8" fmla="*/ 17535 h 21600"/>
              <a:gd name="connsiteX9" fmla="*/ 89836 w 99236"/>
              <a:gd name="connsiteY9" fmla="*/ 20903 h 21600"/>
              <a:gd name="connsiteX10" fmla="*/ 91105 w 99236"/>
              <a:gd name="connsiteY10" fmla="*/ 21600 h 21600"/>
              <a:gd name="connsiteX11" fmla="*/ 92373 w 99236"/>
              <a:gd name="connsiteY11" fmla="*/ 20903 h 21600"/>
              <a:gd name="connsiteX12" fmla="*/ 98710 w 99236"/>
              <a:gd name="connsiteY12" fmla="*/ 12484 h 21600"/>
              <a:gd name="connsiteX13" fmla="*/ 99236 w 99236"/>
              <a:gd name="connsiteY13" fmla="*/ 10800 h 21600"/>
              <a:gd name="connsiteX14" fmla="*/ 98710 w 99236"/>
              <a:gd name="connsiteY14" fmla="*/ 9116 h 21600"/>
              <a:gd name="connsiteX15" fmla="*/ 92373 w 99236"/>
              <a:gd name="connsiteY15" fmla="*/ 697 h 21600"/>
              <a:gd name="connsiteX16" fmla="*/ 91105 w 99236"/>
              <a:gd name="connsiteY16" fmla="*/ 0 h 21600"/>
              <a:gd name="connsiteX0" fmla="*/ 91869 w 100000"/>
              <a:gd name="connsiteY0" fmla="*/ 0 h 21600"/>
              <a:gd name="connsiteX1" fmla="*/ 90600 w 100000"/>
              <a:gd name="connsiteY1" fmla="*/ 697 h 21600"/>
              <a:gd name="connsiteX2" fmla="*/ 90600 w 100000"/>
              <a:gd name="connsiteY2" fmla="*/ 4065 h 21600"/>
              <a:gd name="connsiteX3" fmla="*/ 93879 w 100000"/>
              <a:gd name="connsiteY3" fmla="*/ 8419 h 21600"/>
              <a:gd name="connsiteX4" fmla="*/ 51829 w 100000"/>
              <a:gd name="connsiteY4" fmla="*/ 8551 h 21600"/>
              <a:gd name="connsiteX5" fmla="*/ 0 w 100000"/>
              <a:gd name="connsiteY5" fmla="*/ 10668 h 21600"/>
              <a:gd name="connsiteX6" fmla="*/ 51729 w 100000"/>
              <a:gd name="connsiteY6" fmla="*/ 13049 h 21600"/>
              <a:gd name="connsiteX7" fmla="*/ 93879 w 100000"/>
              <a:gd name="connsiteY7" fmla="*/ 13181 h 21600"/>
              <a:gd name="connsiteX8" fmla="*/ 90600 w 100000"/>
              <a:gd name="connsiteY8" fmla="*/ 17535 h 21600"/>
              <a:gd name="connsiteX9" fmla="*/ 90600 w 100000"/>
              <a:gd name="connsiteY9" fmla="*/ 20903 h 21600"/>
              <a:gd name="connsiteX10" fmla="*/ 91869 w 100000"/>
              <a:gd name="connsiteY10" fmla="*/ 21600 h 21600"/>
              <a:gd name="connsiteX11" fmla="*/ 93137 w 100000"/>
              <a:gd name="connsiteY11" fmla="*/ 20903 h 21600"/>
              <a:gd name="connsiteX12" fmla="*/ 99474 w 100000"/>
              <a:gd name="connsiteY12" fmla="*/ 12484 h 21600"/>
              <a:gd name="connsiteX13" fmla="*/ 100000 w 100000"/>
              <a:gd name="connsiteY13" fmla="*/ 10800 h 21600"/>
              <a:gd name="connsiteX14" fmla="*/ 99474 w 100000"/>
              <a:gd name="connsiteY14" fmla="*/ 9116 h 21600"/>
              <a:gd name="connsiteX15" fmla="*/ 93137 w 100000"/>
              <a:gd name="connsiteY15" fmla="*/ 697 h 21600"/>
              <a:gd name="connsiteX16" fmla="*/ 91869 w 100000"/>
              <a:gd name="connsiteY16" fmla="*/ 0 h 21600"/>
              <a:gd name="connsiteX0" fmla="*/ 94948 w 103079"/>
              <a:gd name="connsiteY0" fmla="*/ 0 h 21600"/>
              <a:gd name="connsiteX1" fmla="*/ 93679 w 103079"/>
              <a:gd name="connsiteY1" fmla="*/ 697 h 21600"/>
              <a:gd name="connsiteX2" fmla="*/ 93679 w 103079"/>
              <a:gd name="connsiteY2" fmla="*/ 4065 h 21600"/>
              <a:gd name="connsiteX3" fmla="*/ 96958 w 103079"/>
              <a:gd name="connsiteY3" fmla="*/ 8419 h 21600"/>
              <a:gd name="connsiteX4" fmla="*/ 54908 w 103079"/>
              <a:gd name="connsiteY4" fmla="*/ 8551 h 21600"/>
              <a:gd name="connsiteX5" fmla="*/ 3079 w 103079"/>
              <a:gd name="connsiteY5" fmla="*/ 10668 h 21600"/>
              <a:gd name="connsiteX6" fmla="*/ 6300 w 103079"/>
              <a:gd name="connsiteY6" fmla="*/ 13556 h 21600"/>
              <a:gd name="connsiteX7" fmla="*/ 96958 w 103079"/>
              <a:gd name="connsiteY7" fmla="*/ 13181 h 21600"/>
              <a:gd name="connsiteX8" fmla="*/ 93679 w 103079"/>
              <a:gd name="connsiteY8" fmla="*/ 17535 h 21600"/>
              <a:gd name="connsiteX9" fmla="*/ 93679 w 103079"/>
              <a:gd name="connsiteY9" fmla="*/ 20903 h 21600"/>
              <a:gd name="connsiteX10" fmla="*/ 94948 w 103079"/>
              <a:gd name="connsiteY10" fmla="*/ 21600 h 21600"/>
              <a:gd name="connsiteX11" fmla="*/ 96216 w 103079"/>
              <a:gd name="connsiteY11" fmla="*/ 20903 h 21600"/>
              <a:gd name="connsiteX12" fmla="*/ 102553 w 103079"/>
              <a:gd name="connsiteY12" fmla="*/ 12484 h 21600"/>
              <a:gd name="connsiteX13" fmla="*/ 103079 w 103079"/>
              <a:gd name="connsiteY13" fmla="*/ 10800 h 21600"/>
              <a:gd name="connsiteX14" fmla="*/ 102553 w 103079"/>
              <a:gd name="connsiteY14" fmla="*/ 9116 h 21600"/>
              <a:gd name="connsiteX15" fmla="*/ 96216 w 103079"/>
              <a:gd name="connsiteY15" fmla="*/ 697 h 21600"/>
              <a:gd name="connsiteX16" fmla="*/ 94948 w 103079"/>
              <a:gd name="connsiteY16" fmla="*/ 0 h 21600"/>
              <a:gd name="connsiteX0" fmla="*/ 91872 w 100003"/>
              <a:gd name="connsiteY0" fmla="*/ 0 h 21600"/>
              <a:gd name="connsiteX1" fmla="*/ 90603 w 100003"/>
              <a:gd name="connsiteY1" fmla="*/ 697 h 21600"/>
              <a:gd name="connsiteX2" fmla="*/ 90603 w 100003"/>
              <a:gd name="connsiteY2" fmla="*/ 4065 h 21600"/>
              <a:gd name="connsiteX3" fmla="*/ 93882 w 100003"/>
              <a:gd name="connsiteY3" fmla="*/ 8419 h 21600"/>
              <a:gd name="connsiteX4" fmla="*/ 3706 w 100003"/>
              <a:gd name="connsiteY4" fmla="*/ 9058 h 21600"/>
              <a:gd name="connsiteX5" fmla="*/ 3 w 100003"/>
              <a:gd name="connsiteY5" fmla="*/ 10668 h 21600"/>
              <a:gd name="connsiteX6" fmla="*/ 3224 w 100003"/>
              <a:gd name="connsiteY6" fmla="*/ 13556 h 21600"/>
              <a:gd name="connsiteX7" fmla="*/ 93882 w 100003"/>
              <a:gd name="connsiteY7" fmla="*/ 13181 h 21600"/>
              <a:gd name="connsiteX8" fmla="*/ 90603 w 100003"/>
              <a:gd name="connsiteY8" fmla="*/ 17535 h 21600"/>
              <a:gd name="connsiteX9" fmla="*/ 90603 w 100003"/>
              <a:gd name="connsiteY9" fmla="*/ 20903 h 21600"/>
              <a:gd name="connsiteX10" fmla="*/ 91872 w 100003"/>
              <a:gd name="connsiteY10" fmla="*/ 21600 h 21600"/>
              <a:gd name="connsiteX11" fmla="*/ 93140 w 100003"/>
              <a:gd name="connsiteY11" fmla="*/ 20903 h 21600"/>
              <a:gd name="connsiteX12" fmla="*/ 99477 w 100003"/>
              <a:gd name="connsiteY12" fmla="*/ 12484 h 21600"/>
              <a:gd name="connsiteX13" fmla="*/ 100003 w 100003"/>
              <a:gd name="connsiteY13" fmla="*/ 10800 h 21600"/>
              <a:gd name="connsiteX14" fmla="*/ 99477 w 100003"/>
              <a:gd name="connsiteY14" fmla="*/ 9116 h 21600"/>
              <a:gd name="connsiteX15" fmla="*/ 93140 w 100003"/>
              <a:gd name="connsiteY15" fmla="*/ 697 h 21600"/>
              <a:gd name="connsiteX16" fmla="*/ 91872 w 100003"/>
              <a:gd name="connsiteY1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003" h="21600" extrusionOk="0">
                <a:moveTo>
                  <a:pt x="91872" y="0"/>
                </a:moveTo>
                <a:cubicBezTo>
                  <a:pt x="91413" y="0"/>
                  <a:pt x="90954" y="232"/>
                  <a:pt x="90603" y="697"/>
                </a:cubicBezTo>
                <a:cubicBezTo>
                  <a:pt x="89903" y="1626"/>
                  <a:pt x="89903" y="3135"/>
                  <a:pt x="90603" y="4065"/>
                </a:cubicBezTo>
                <a:lnTo>
                  <a:pt x="93882" y="8419"/>
                </a:lnTo>
                <a:lnTo>
                  <a:pt x="3706" y="9058"/>
                </a:lnTo>
                <a:cubicBezTo>
                  <a:pt x="2715" y="9058"/>
                  <a:pt x="83" y="9918"/>
                  <a:pt x="3" y="10668"/>
                </a:cubicBezTo>
                <a:cubicBezTo>
                  <a:pt x="-77" y="11418"/>
                  <a:pt x="2233" y="13556"/>
                  <a:pt x="3224" y="13556"/>
                </a:cubicBezTo>
                <a:lnTo>
                  <a:pt x="93882" y="13181"/>
                </a:lnTo>
                <a:lnTo>
                  <a:pt x="90603" y="17535"/>
                </a:lnTo>
                <a:cubicBezTo>
                  <a:pt x="89903" y="18465"/>
                  <a:pt x="89903" y="19974"/>
                  <a:pt x="90603" y="20903"/>
                </a:cubicBezTo>
                <a:cubicBezTo>
                  <a:pt x="90954" y="21368"/>
                  <a:pt x="91413" y="21600"/>
                  <a:pt x="91872" y="21600"/>
                </a:cubicBezTo>
                <a:cubicBezTo>
                  <a:pt x="92330" y="21600"/>
                  <a:pt x="92790" y="21368"/>
                  <a:pt x="93140" y="20903"/>
                </a:cubicBezTo>
                <a:lnTo>
                  <a:pt x="99477" y="12484"/>
                </a:lnTo>
                <a:cubicBezTo>
                  <a:pt x="99827" y="12019"/>
                  <a:pt x="100003" y="11409"/>
                  <a:pt x="100003" y="10800"/>
                </a:cubicBezTo>
                <a:cubicBezTo>
                  <a:pt x="100003" y="10191"/>
                  <a:pt x="99827" y="9581"/>
                  <a:pt x="99477" y="9116"/>
                </a:cubicBezTo>
                <a:lnTo>
                  <a:pt x="93140" y="697"/>
                </a:lnTo>
                <a:cubicBezTo>
                  <a:pt x="92790" y="232"/>
                  <a:pt x="92330" y="0"/>
                  <a:pt x="9187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430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6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0" name="Google Shape;56;p3">
            <a:extLst>
              <a:ext uri="{FF2B5EF4-FFF2-40B4-BE49-F238E27FC236}">
                <a16:creationId xmlns:a16="http://schemas.microsoft.com/office/drawing/2014/main" id="{87928B24-8738-4320-AF6B-41F1B77DB47B}"/>
              </a:ext>
            </a:extLst>
          </p:cNvPr>
          <p:cNvSpPr txBox="1"/>
          <p:nvPr/>
        </p:nvSpPr>
        <p:spPr>
          <a:xfrm>
            <a:off x="4922035" y="705615"/>
            <a:ext cx="3703297" cy="446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he-IL" sz="2000" i="0" u="none" strike="noStrike" cap="none" dirty="0">
                <a:solidFill>
                  <a:srgbClr val="232752"/>
                </a:solidFill>
                <a:latin typeface="Assistant ExtraBold" pitchFamily="2" charset="-79"/>
                <a:ea typeface="Assistant ExtraBold"/>
                <a:cs typeface="Assistant ExtraBold" pitchFamily="2" charset="-79"/>
                <a:sym typeface="Assistant ExtraBold"/>
              </a:rPr>
              <a:t>האם הייתם בודקים את הכסף?</a:t>
            </a:r>
            <a:endParaRPr sz="2000" i="0" u="none" strike="noStrike" cap="none" dirty="0">
              <a:solidFill>
                <a:srgbClr val="232752"/>
              </a:solidFill>
              <a:latin typeface="Assistant ExtraBold" pitchFamily="2" charset="-79"/>
              <a:ea typeface="Calibri"/>
              <a:cs typeface="Assistant ExtraBold" pitchFamily="2" charset="-79"/>
              <a:sym typeface="Calibri"/>
            </a:endParaRPr>
          </a:p>
        </p:txBody>
      </p:sp>
      <p:pic>
        <p:nvPicPr>
          <p:cNvPr id="12" name="Google Shape;140;p5">
            <a:extLst>
              <a:ext uri="{FF2B5EF4-FFF2-40B4-BE49-F238E27FC236}">
                <a16:creationId xmlns:a16="http://schemas.microsoft.com/office/drawing/2014/main" id="{AB4892BA-9312-4BF0-85A8-2A4C9039C44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0214" y="2436680"/>
            <a:ext cx="1482832" cy="1408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1;p5" descr="2 bound for Mexico arrested at border with $500,000 | Money stacks, Money  goals, Money">
            <a:extLst>
              <a:ext uri="{FF2B5EF4-FFF2-40B4-BE49-F238E27FC236}">
                <a16:creationId xmlns:a16="http://schemas.microsoft.com/office/drawing/2014/main" id="{64D1EF28-6558-4251-91C4-BFAA20D6513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6706" y="2715845"/>
            <a:ext cx="1505322" cy="1128991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20" name="Google Shape;142;p5">
            <a:extLst>
              <a:ext uri="{FF2B5EF4-FFF2-40B4-BE49-F238E27FC236}">
                <a16:creationId xmlns:a16="http://schemas.microsoft.com/office/drawing/2014/main" id="{4825499F-2344-459A-9EE3-36CC6CAC33A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7091" y="1094831"/>
            <a:ext cx="1813508" cy="362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43;p5">
            <a:extLst>
              <a:ext uri="{FF2B5EF4-FFF2-40B4-BE49-F238E27FC236}">
                <a16:creationId xmlns:a16="http://schemas.microsoft.com/office/drawing/2014/main" id="{A4E8299F-05F2-407A-8241-017D5F859FD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8722" y="1638627"/>
            <a:ext cx="1224800" cy="220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44;p5" descr="2 bound for Mexico arrested at border with $500,000 | Money stacks, Money  goals, Money">
            <a:extLst>
              <a:ext uri="{FF2B5EF4-FFF2-40B4-BE49-F238E27FC236}">
                <a16:creationId xmlns:a16="http://schemas.microsoft.com/office/drawing/2014/main" id="{605931EE-D6F1-405E-986E-F0C63BB27D0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4006" y="2732896"/>
            <a:ext cx="1505322" cy="1128991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3" name="Google Shape;62;p6">
            <a:extLst>
              <a:ext uri="{FF2B5EF4-FFF2-40B4-BE49-F238E27FC236}">
                <a16:creationId xmlns:a16="http://schemas.microsoft.com/office/drawing/2014/main" id="{C057F26E-94C4-4C27-AB7C-23B03C3789B8}"/>
              </a:ext>
            </a:extLst>
          </p:cNvPr>
          <p:cNvSpPr/>
          <p:nvPr/>
        </p:nvSpPr>
        <p:spPr>
          <a:xfrm flipH="1">
            <a:off x="5870818" y="4057866"/>
            <a:ext cx="2118652" cy="344544"/>
          </a:xfrm>
          <a:custGeom>
            <a:avLst/>
            <a:gdLst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41833 w 49964"/>
              <a:gd name="connsiteY0" fmla="*/ 0 h 21600"/>
              <a:gd name="connsiteX1" fmla="*/ 40564 w 49964"/>
              <a:gd name="connsiteY1" fmla="*/ 697 h 21600"/>
              <a:gd name="connsiteX2" fmla="*/ 40564 w 49964"/>
              <a:gd name="connsiteY2" fmla="*/ 4065 h 21600"/>
              <a:gd name="connsiteX3" fmla="*/ 43843 w 49964"/>
              <a:gd name="connsiteY3" fmla="*/ 8419 h 21600"/>
              <a:gd name="connsiteX4" fmla="*/ 30157 w 49964"/>
              <a:gd name="connsiteY4" fmla="*/ 8419 h 21600"/>
              <a:gd name="connsiteX5" fmla="*/ 0 w 49964"/>
              <a:gd name="connsiteY5" fmla="*/ 10668 h 21600"/>
              <a:gd name="connsiteX6" fmla="*/ 30157 w 49964"/>
              <a:gd name="connsiteY6" fmla="*/ 13181 h 21600"/>
              <a:gd name="connsiteX7" fmla="*/ 43843 w 49964"/>
              <a:gd name="connsiteY7" fmla="*/ 13181 h 21600"/>
              <a:gd name="connsiteX8" fmla="*/ 40564 w 49964"/>
              <a:gd name="connsiteY8" fmla="*/ 17535 h 21600"/>
              <a:gd name="connsiteX9" fmla="*/ 40564 w 49964"/>
              <a:gd name="connsiteY9" fmla="*/ 20903 h 21600"/>
              <a:gd name="connsiteX10" fmla="*/ 41833 w 49964"/>
              <a:gd name="connsiteY10" fmla="*/ 21600 h 21600"/>
              <a:gd name="connsiteX11" fmla="*/ 43101 w 49964"/>
              <a:gd name="connsiteY11" fmla="*/ 20903 h 21600"/>
              <a:gd name="connsiteX12" fmla="*/ 49438 w 49964"/>
              <a:gd name="connsiteY12" fmla="*/ 12484 h 21600"/>
              <a:gd name="connsiteX13" fmla="*/ 49964 w 49964"/>
              <a:gd name="connsiteY13" fmla="*/ 10800 h 21600"/>
              <a:gd name="connsiteX14" fmla="*/ 49438 w 49964"/>
              <a:gd name="connsiteY14" fmla="*/ 9116 h 21600"/>
              <a:gd name="connsiteX15" fmla="*/ 43101 w 49964"/>
              <a:gd name="connsiteY15" fmla="*/ 697 h 21600"/>
              <a:gd name="connsiteX16" fmla="*/ 41833 w 49964"/>
              <a:gd name="connsiteY16" fmla="*/ 0 h 21600"/>
              <a:gd name="connsiteX0" fmla="*/ 43093 w 51224"/>
              <a:gd name="connsiteY0" fmla="*/ 0 h 21600"/>
              <a:gd name="connsiteX1" fmla="*/ 41824 w 51224"/>
              <a:gd name="connsiteY1" fmla="*/ 697 h 21600"/>
              <a:gd name="connsiteX2" fmla="*/ 41824 w 51224"/>
              <a:gd name="connsiteY2" fmla="*/ 4065 h 21600"/>
              <a:gd name="connsiteX3" fmla="*/ 45103 w 51224"/>
              <a:gd name="connsiteY3" fmla="*/ 8419 h 21600"/>
              <a:gd name="connsiteX4" fmla="*/ 5830 w 51224"/>
              <a:gd name="connsiteY4" fmla="*/ 8551 h 21600"/>
              <a:gd name="connsiteX5" fmla="*/ 1260 w 51224"/>
              <a:gd name="connsiteY5" fmla="*/ 10668 h 21600"/>
              <a:gd name="connsiteX6" fmla="*/ 31417 w 51224"/>
              <a:gd name="connsiteY6" fmla="*/ 13181 h 21600"/>
              <a:gd name="connsiteX7" fmla="*/ 45103 w 51224"/>
              <a:gd name="connsiteY7" fmla="*/ 13181 h 21600"/>
              <a:gd name="connsiteX8" fmla="*/ 41824 w 51224"/>
              <a:gd name="connsiteY8" fmla="*/ 17535 h 21600"/>
              <a:gd name="connsiteX9" fmla="*/ 41824 w 51224"/>
              <a:gd name="connsiteY9" fmla="*/ 20903 h 21600"/>
              <a:gd name="connsiteX10" fmla="*/ 43093 w 51224"/>
              <a:gd name="connsiteY10" fmla="*/ 21600 h 21600"/>
              <a:gd name="connsiteX11" fmla="*/ 44361 w 51224"/>
              <a:gd name="connsiteY11" fmla="*/ 20903 h 21600"/>
              <a:gd name="connsiteX12" fmla="*/ 50698 w 51224"/>
              <a:gd name="connsiteY12" fmla="*/ 12484 h 21600"/>
              <a:gd name="connsiteX13" fmla="*/ 51224 w 51224"/>
              <a:gd name="connsiteY13" fmla="*/ 10800 h 21600"/>
              <a:gd name="connsiteX14" fmla="*/ 50698 w 51224"/>
              <a:gd name="connsiteY14" fmla="*/ 9116 h 21600"/>
              <a:gd name="connsiteX15" fmla="*/ 44361 w 51224"/>
              <a:gd name="connsiteY15" fmla="*/ 697 h 21600"/>
              <a:gd name="connsiteX16" fmla="*/ 43093 w 51224"/>
              <a:gd name="connsiteY16" fmla="*/ 0 h 21600"/>
              <a:gd name="connsiteX0" fmla="*/ 43718 w 51849"/>
              <a:gd name="connsiteY0" fmla="*/ 0 h 21600"/>
              <a:gd name="connsiteX1" fmla="*/ 42449 w 51849"/>
              <a:gd name="connsiteY1" fmla="*/ 697 h 21600"/>
              <a:gd name="connsiteX2" fmla="*/ 42449 w 51849"/>
              <a:gd name="connsiteY2" fmla="*/ 4065 h 21600"/>
              <a:gd name="connsiteX3" fmla="*/ 45728 w 51849"/>
              <a:gd name="connsiteY3" fmla="*/ 8419 h 21600"/>
              <a:gd name="connsiteX4" fmla="*/ 3678 w 51849"/>
              <a:gd name="connsiteY4" fmla="*/ 8551 h 21600"/>
              <a:gd name="connsiteX5" fmla="*/ 1885 w 51849"/>
              <a:gd name="connsiteY5" fmla="*/ 10668 h 21600"/>
              <a:gd name="connsiteX6" fmla="*/ 32042 w 51849"/>
              <a:gd name="connsiteY6" fmla="*/ 13181 h 21600"/>
              <a:gd name="connsiteX7" fmla="*/ 45728 w 51849"/>
              <a:gd name="connsiteY7" fmla="*/ 13181 h 21600"/>
              <a:gd name="connsiteX8" fmla="*/ 42449 w 51849"/>
              <a:gd name="connsiteY8" fmla="*/ 17535 h 21600"/>
              <a:gd name="connsiteX9" fmla="*/ 42449 w 51849"/>
              <a:gd name="connsiteY9" fmla="*/ 20903 h 21600"/>
              <a:gd name="connsiteX10" fmla="*/ 43718 w 51849"/>
              <a:gd name="connsiteY10" fmla="*/ 21600 h 21600"/>
              <a:gd name="connsiteX11" fmla="*/ 44986 w 51849"/>
              <a:gd name="connsiteY11" fmla="*/ 20903 h 21600"/>
              <a:gd name="connsiteX12" fmla="*/ 51323 w 51849"/>
              <a:gd name="connsiteY12" fmla="*/ 12484 h 21600"/>
              <a:gd name="connsiteX13" fmla="*/ 51849 w 51849"/>
              <a:gd name="connsiteY13" fmla="*/ 10800 h 21600"/>
              <a:gd name="connsiteX14" fmla="*/ 51323 w 51849"/>
              <a:gd name="connsiteY14" fmla="*/ 9116 h 21600"/>
              <a:gd name="connsiteX15" fmla="*/ 44986 w 51849"/>
              <a:gd name="connsiteY15" fmla="*/ 697 h 21600"/>
              <a:gd name="connsiteX16" fmla="*/ 43718 w 51849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893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595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694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694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91105 w 99236"/>
              <a:gd name="connsiteY0" fmla="*/ 0 h 21600"/>
              <a:gd name="connsiteX1" fmla="*/ 89836 w 99236"/>
              <a:gd name="connsiteY1" fmla="*/ 697 h 21600"/>
              <a:gd name="connsiteX2" fmla="*/ 89836 w 99236"/>
              <a:gd name="connsiteY2" fmla="*/ 4065 h 21600"/>
              <a:gd name="connsiteX3" fmla="*/ 93115 w 99236"/>
              <a:gd name="connsiteY3" fmla="*/ 8419 h 21600"/>
              <a:gd name="connsiteX4" fmla="*/ 51065 w 99236"/>
              <a:gd name="connsiteY4" fmla="*/ 8551 h 21600"/>
              <a:gd name="connsiteX5" fmla="*/ 0 w 99236"/>
              <a:gd name="connsiteY5" fmla="*/ 7624 h 21600"/>
              <a:gd name="connsiteX6" fmla="*/ 50965 w 99236"/>
              <a:gd name="connsiteY6" fmla="*/ 13049 h 21600"/>
              <a:gd name="connsiteX7" fmla="*/ 93115 w 99236"/>
              <a:gd name="connsiteY7" fmla="*/ 13181 h 21600"/>
              <a:gd name="connsiteX8" fmla="*/ 89836 w 99236"/>
              <a:gd name="connsiteY8" fmla="*/ 17535 h 21600"/>
              <a:gd name="connsiteX9" fmla="*/ 89836 w 99236"/>
              <a:gd name="connsiteY9" fmla="*/ 20903 h 21600"/>
              <a:gd name="connsiteX10" fmla="*/ 91105 w 99236"/>
              <a:gd name="connsiteY10" fmla="*/ 21600 h 21600"/>
              <a:gd name="connsiteX11" fmla="*/ 92373 w 99236"/>
              <a:gd name="connsiteY11" fmla="*/ 20903 h 21600"/>
              <a:gd name="connsiteX12" fmla="*/ 98710 w 99236"/>
              <a:gd name="connsiteY12" fmla="*/ 12484 h 21600"/>
              <a:gd name="connsiteX13" fmla="*/ 99236 w 99236"/>
              <a:gd name="connsiteY13" fmla="*/ 10800 h 21600"/>
              <a:gd name="connsiteX14" fmla="*/ 98710 w 99236"/>
              <a:gd name="connsiteY14" fmla="*/ 9116 h 21600"/>
              <a:gd name="connsiteX15" fmla="*/ 92373 w 99236"/>
              <a:gd name="connsiteY15" fmla="*/ 697 h 21600"/>
              <a:gd name="connsiteX16" fmla="*/ 91105 w 99236"/>
              <a:gd name="connsiteY16" fmla="*/ 0 h 21600"/>
              <a:gd name="connsiteX0" fmla="*/ 91869 w 100000"/>
              <a:gd name="connsiteY0" fmla="*/ 0 h 21600"/>
              <a:gd name="connsiteX1" fmla="*/ 90600 w 100000"/>
              <a:gd name="connsiteY1" fmla="*/ 697 h 21600"/>
              <a:gd name="connsiteX2" fmla="*/ 90600 w 100000"/>
              <a:gd name="connsiteY2" fmla="*/ 4065 h 21600"/>
              <a:gd name="connsiteX3" fmla="*/ 93879 w 100000"/>
              <a:gd name="connsiteY3" fmla="*/ 8419 h 21600"/>
              <a:gd name="connsiteX4" fmla="*/ 51829 w 100000"/>
              <a:gd name="connsiteY4" fmla="*/ 8551 h 21600"/>
              <a:gd name="connsiteX5" fmla="*/ 0 w 100000"/>
              <a:gd name="connsiteY5" fmla="*/ 10668 h 21600"/>
              <a:gd name="connsiteX6" fmla="*/ 51729 w 100000"/>
              <a:gd name="connsiteY6" fmla="*/ 13049 h 21600"/>
              <a:gd name="connsiteX7" fmla="*/ 93879 w 100000"/>
              <a:gd name="connsiteY7" fmla="*/ 13181 h 21600"/>
              <a:gd name="connsiteX8" fmla="*/ 90600 w 100000"/>
              <a:gd name="connsiteY8" fmla="*/ 17535 h 21600"/>
              <a:gd name="connsiteX9" fmla="*/ 90600 w 100000"/>
              <a:gd name="connsiteY9" fmla="*/ 20903 h 21600"/>
              <a:gd name="connsiteX10" fmla="*/ 91869 w 100000"/>
              <a:gd name="connsiteY10" fmla="*/ 21600 h 21600"/>
              <a:gd name="connsiteX11" fmla="*/ 93137 w 100000"/>
              <a:gd name="connsiteY11" fmla="*/ 20903 h 21600"/>
              <a:gd name="connsiteX12" fmla="*/ 99474 w 100000"/>
              <a:gd name="connsiteY12" fmla="*/ 12484 h 21600"/>
              <a:gd name="connsiteX13" fmla="*/ 100000 w 100000"/>
              <a:gd name="connsiteY13" fmla="*/ 10800 h 21600"/>
              <a:gd name="connsiteX14" fmla="*/ 99474 w 100000"/>
              <a:gd name="connsiteY14" fmla="*/ 9116 h 21600"/>
              <a:gd name="connsiteX15" fmla="*/ 93137 w 100000"/>
              <a:gd name="connsiteY15" fmla="*/ 697 h 21600"/>
              <a:gd name="connsiteX16" fmla="*/ 91869 w 100000"/>
              <a:gd name="connsiteY16" fmla="*/ 0 h 21600"/>
              <a:gd name="connsiteX0" fmla="*/ 94948 w 103079"/>
              <a:gd name="connsiteY0" fmla="*/ 0 h 21600"/>
              <a:gd name="connsiteX1" fmla="*/ 93679 w 103079"/>
              <a:gd name="connsiteY1" fmla="*/ 697 h 21600"/>
              <a:gd name="connsiteX2" fmla="*/ 93679 w 103079"/>
              <a:gd name="connsiteY2" fmla="*/ 4065 h 21600"/>
              <a:gd name="connsiteX3" fmla="*/ 96958 w 103079"/>
              <a:gd name="connsiteY3" fmla="*/ 8419 h 21600"/>
              <a:gd name="connsiteX4" fmla="*/ 54908 w 103079"/>
              <a:gd name="connsiteY4" fmla="*/ 8551 h 21600"/>
              <a:gd name="connsiteX5" fmla="*/ 3079 w 103079"/>
              <a:gd name="connsiteY5" fmla="*/ 10668 h 21600"/>
              <a:gd name="connsiteX6" fmla="*/ 6300 w 103079"/>
              <a:gd name="connsiteY6" fmla="*/ 13556 h 21600"/>
              <a:gd name="connsiteX7" fmla="*/ 96958 w 103079"/>
              <a:gd name="connsiteY7" fmla="*/ 13181 h 21600"/>
              <a:gd name="connsiteX8" fmla="*/ 93679 w 103079"/>
              <a:gd name="connsiteY8" fmla="*/ 17535 h 21600"/>
              <a:gd name="connsiteX9" fmla="*/ 93679 w 103079"/>
              <a:gd name="connsiteY9" fmla="*/ 20903 h 21600"/>
              <a:gd name="connsiteX10" fmla="*/ 94948 w 103079"/>
              <a:gd name="connsiteY10" fmla="*/ 21600 h 21600"/>
              <a:gd name="connsiteX11" fmla="*/ 96216 w 103079"/>
              <a:gd name="connsiteY11" fmla="*/ 20903 h 21600"/>
              <a:gd name="connsiteX12" fmla="*/ 102553 w 103079"/>
              <a:gd name="connsiteY12" fmla="*/ 12484 h 21600"/>
              <a:gd name="connsiteX13" fmla="*/ 103079 w 103079"/>
              <a:gd name="connsiteY13" fmla="*/ 10800 h 21600"/>
              <a:gd name="connsiteX14" fmla="*/ 102553 w 103079"/>
              <a:gd name="connsiteY14" fmla="*/ 9116 h 21600"/>
              <a:gd name="connsiteX15" fmla="*/ 96216 w 103079"/>
              <a:gd name="connsiteY15" fmla="*/ 697 h 21600"/>
              <a:gd name="connsiteX16" fmla="*/ 94948 w 103079"/>
              <a:gd name="connsiteY16" fmla="*/ 0 h 21600"/>
              <a:gd name="connsiteX0" fmla="*/ 91872 w 100003"/>
              <a:gd name="connsiteY0" fmla="*/ 0 h 21600"/>
              <a:gd name="connsiteX1" fmla="*/ 90603 w 100003"/>
              <a:gd name="connsiteY1" fmla="*/ 697 h 21600"/>
              <a:gd name="connsiteX2" fmla="*/ 90603 w 100003"/>
              <a:gd name="connsiteY2" fmla="*/ 4065 h 21600"/>
              <a:gd name="connsiteX3" fmla="*/ 93882 w 100003"/>
              <a:gd name="connsiteY3" fmla="*/ 8419 h 21600"/>
              <a:gd name="connsiteX4" fmla="*/ 3706 w 100003"/>
              <a:gd name="connsiteY4" fmla="*/ 9058 h 21600"/>
              <a:gd name="connsiteX5" fmla="*/ 3 w 100003"/>
              <a:gd name="connsiteY5" fmla="*/ 10668 h 21600"/>
              <a:gd name="connsiteX6" fmla="*/ 3224 w 100003"/>
              <a:gd name="connsiteY6" fmla="*/ 13556 h 21600"/>
              <a:gd name="connsiteX7" fmla="*/ 93882 w 100003"/>
              <a:gd name="connsiteY7" fmla="*/ 13181 h 21600"/>
              <a:gd name="connsiteX8" fmla="*/ 90603 w 100003"/>
              <a:gd name="connsiteY8" fmla="*/ 17535 h 21600"/>
              <a:gd name="connsiteX9" fmla="*/ 90603 w 100003"/>
              <a:gd name="connsiteY9" fmla="*/ 20903 h 21600"/>
              <a:gd name="connsiteX10" fmla="*/ 91872 w 100003"/>
              <a:gd name="connsiteY10" fmla="*/ 21600 h 21600"/>
              <a:gd name="connsiteX11" fmla="*/ 93140 w 100003"/>
              <a:gd name="connsiteY11" fmla="*/ 20903 h 21600"/>
              <a:gd name="connsiteX12" fmla="*/ 99477 w 100003"/>
              <a:gd name="connsiteY12" fmla="*/ 12484 h 21600"/>
              <a:gd name="connsiteX13" fmla="*/ 100003 w 100003"/>
              <a:gd name="connsiteY13" fmla="*/ 10800 h 21600"/>
              <a:gd name="connsiteX14" fmla="*/ 99477 w 100003"/>
              <a:gd name="connsiteY14" fmla="*/ 9116 h 21600"/>
              <a:gd name="connsiteX15" fmla="*/ 93140 w 100003"/>
              <a:gd name="connsiteY15" fmla="*/ 697 h 21600"/>
              <a:gd name="connsiteX16" fmla="*/ 91872 w 100003"/>
              <a:gd name="connsiteY1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003" h="21600" extrusionOk="0">
                <a:moveTo>
                  <a:pt x="91872" y="0"/>
                </a:moveTo>
                <a:cubicBezTo>
                  <a:pt x="91413" y="0"/>
                  <a:pt x="90954" y="232"/>
                  <a:pt x="90603" y="697"/>
                </a:cubicBezTo>
                <a:cubicBezTo>
                  <a:pt x="89903" y="1626"/>
                  <a:pt x="89903" y="3135"/>
                  <a:pt x="90603" y="4065"/>
                </a:cubicBezTo>
                <a:lnTo>
                  <a:pt x="93882" y="8419"/>
                </a:lnTo>
                <a:lnTo>
                  <a:pt x="3706" y="9058"/>
                </a:lnTo>
                <a:cubicBezTo>
                  <a:pt x="2715" y="9058"/>
                  <a:pt x="83" y="9918"/>
                  <a:pt x="3" y="10668"/>
                </a:cubicBezTo>
                <a:cubicBezTo>
                  <a:pt x="-77" y="11418"/>
                  <a:pt x="2233" y="13556"/>
                  <a:pt x="3224" y="13556"/>
                </a:cubicBezTo>
                <a:lnTo>
                  <a:pt x="93882" y="13181"/>
                </a:lnTo>
                <a:lnTo>
                  <a:pt x="90603" y="17535"/>
                </a:lnTo>
                <a:cubicBezTo>
                  <a:pt x="89903" y="18465"/>
                  <a:pt x="89903" y="19974"/>
                  <a:pt x="90603" y="20903"/>
                </a:cubicBezTo>
                <a:cubicBezTo>
                  <a:pt x="90954" y="21368"/>
                  <a:pt x="91413" y="21600"/>
                  <a:pt x="91872" y="21600"/>
                </a:cubicBezTo>
                <a:cubicBezTo>
                  <a:pt x="92330" y="21600"/>
                  <a:pt x="92790" y="21368"/>
                  <a:pt x="93140" y="20903"/>
                </a:cubicBezTo>
                <a:lnTo>
                  <a:pt x="99477" y="12484"/>
                </a:lnTo>
                <a:cubicBezTo>
                  <a:pt x="99827" y="12019"/>
                  <a:pt x="100003" y="11409"/>
                  <a:pt x="100003" y="10800"/>
                </a:cubicBezTo>
                <a:cubicBezTo>
                  <a:pt x="100003" y="10191"/>
                  <a:pt x="99827" y="9581"/>
                  <a:pt x="99477" y="9116"/>
                </a:cubicBezTo>
                <a:lnTo>
                  <a:pt x="93140" y="697"/>
                </a:lnTo>
                <a:cubicBezTo>
                  <a:pt x="92790" y="232"/>
                  <a:pt x="92330" y="0"/>
                  <a:pt x="9187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62;p6">
            <a:extLst>
              <a:ext uri="{FF2B5EF4-FFF2-40B4-BE49-F238E27FC236}">
                <a16:creationId xmlns:a16="http://schemas.microsoft.com/office/drawing/2014/main" id="{8E252BAF-C676-4F3E-9BCB-50FBFD47945F}"/>
              </a:ext>
            </a:extLst>
          </p:cNvPr>
          <p:cNvSpPr/>
          <p:nvPr/>
        </p:nvSpPr>
        <p:spPr>
          <a:xfrm flipH="1">
            <a:off x="1177437" y="4057866"/>
            <a:ext cx="2118652" cy="344544"/>
          </a:xfrm>
          <a:custGeom>
            <a:avLst/>
            <a:gdLst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41833 w 49964"/>
              <a:gd name="connsiteY0" fmla="*/ 0 h 21600"/>
              <a:gd name="connsiteX1" fmla="*/ 40564 w 49964"/>
              <a:gd name="connsiteY1" fmla="*/ 697 h 21600"/>
              <a:gd name="connsiteX2" fmla="*/ 40564 w 49964"/>
              <a:gd name="connsiteY2" fmla="*/ 4065 h 21600"/>
              <a:gd name="connsiteX3" fmla="*/ 43843 w 49964"/>
              <a:gd name="connsiteY3" fmla="*/ 8419 h 21600"/>
              <a:gd name="connsiteX4" fmla="*/ 30157 w 49964"/>
              <a:gd name="connsiteY4" fmla="*/ 8419 h 21600"/>
              <a:gd name="connsiteX5" fmla="*/ 0 w 49964"/>
              <a:gd name="connsiteY5" fmla="*/ 10668 h 21600"/>
              <a:gd name="connsiteX6" fmla="*/ 30157 w 49964"/>
              <a:gd name="connsiteY6" fmla="*/ 13181 h 21600"/>
              <a:gd name="connsiteX7" fmla="*/ 43843 w 49964"/>
              <a:gd name="connsiteY7" fmla="*/ 13181 h 21600"/>
              <a:gd name="connsiteX8" fmla="*/ 40564 w 49964"/>
              <a:gd name="connsiteY8" fmla="*/ 17535 h 21600"/>
              <a:gd name="connsiteX9" fmla="*/ 40564 w 49964"/>
              <a:gd name="connsiteY9" fmla="*/ 20903 h 21600"/>
              <a:gd name="connsiteX10" fmla="*/ 41833 w 49964"/>
              <a:gd name="connsiteY10" fmla="*/ 21600 h 21600"/>
              <a:gd name="connsiteX11" fmla="*/ 43101 w 49964"/>
              <a:gd name="connsiteY11" fmla="*/ 20903 h 21600"/>
              <a:gd name="connsiteX12" fmla="*/ 49438 w 49964"/>
              <a:gd name="connsiteY12" fmla="*/ 12484 h 21600"/>
              <a:gd name="connsiteX13" fmla="*/ 49964 w 49964"/>
              <a:gd name="connsiteY13" fmla="*/ 10800 h 21600"/>
              <a:gd name="connsiteX14" fmla="*/ 49438 w 49964"/>
              <a:gd name="connsiteY14" fmla="*/ 9116 h 21600"/>
              <a:gd name="connsiteX15" fmla="*/ 43101 w 49964"/>
              <a:gd name="connsiteY15" fmla="*/ 697 h 21600"/>
              <a:gd name="connsiteX16" fmla="*/ 41833 w 49964"/>
              <a:gd name="connsiteY16" fmla="*/ 0 h 21600"/>
              <a:gd name="connsiteX0" fmla="*/ 43093 w 51224"/>
              <a:gd name="connsiteY0" fmla="*/ 0 h 21600"/>
              <a:gd name="connsiteX1" fmla="*/ 41824 w 51224"/>
              <a:gd name="connsiteY1" fmla="*/ 697 h 21600"/>
              <a:gd name="connsiteX2" fmla="*/ 41824 w 51224"/>
              <a:gd name="connsiteY2" fmla="*/ 4065 h 21600"/>
              <a:gd name="connsiteX3" fmla="*/ 45103 w 51224"/>
              <a:gd name="connsiteY3" fmla="*/ 8419 h 21600"/>
              <a:gd name="connsiteX4" fmla="*/ 5830 w 51224"/>
              <a:gd name="connsiteY4" fmla="*/ 8551 h 21600"/>
              <a:gd name="connsiteX5" fmla="*/ 1260 w 51224"/>
              <a:gd name="connsiteY5" fmla="*/ 10668 h 21600"/>
              <a:gd name="connsiteX6" fmla="*/ 31417 w 51224"/>
              <a:gd name="connsiteY6" fmla="*/ 13181 h 21600"/>
              <a:gd name="connsiteX7" fmla="*/ 45103 w 51224"/>
              <a:gd name="connsiteY7" fmla="*/ 13181 h 21600"/>
              <a:gd name="connsiteX8" fmla="*/ 41824 w 51224"/>
              <a:gd name="connsiteY8" fmla="*/ 17535 h 21600"/>
              <a:gd name="connsiteX9" fmla="*/ 41824 w 51224"/>
              <a:gd name="connsiteY9" fmla="*/ 20903 h 21600"/>
              <a:gd name="connsiteX10" fmla="*/ 43093 w 51224"/>
              <a:gd name="connsiteY10" fmla="*/ 21600 h 21600"/>
              <a:gd name="connsiteX11" fmla="*/ 44361 w 51224"/>
              <a:gd name="connsiteY11" fmla="*/ 20903 h 21600"/>
              <a:gd name="connsiteX12" fmla="*/ 50698 w 51224"/>
              <a:gd name="connsiteY12" fmla="*/ 12484 h 21600"/>
              <a:gd name="connsiteX13" fmla="*/ 51224 w 51224"/>
              <a:gd name="connsiteY13" fmla="*/ 10800 h 21600"/>
              <a:gd name="connsiteX14" fmla="*/ 50698 w 51224"/>
              <a:gd name="connsiteY14" fmla="*/ 9116 h 21600"/>
              <a:gd name="connsiteX15" fmla="*/ 44361 w 51224"/>
              <a:gd name="connsiteY15" fmla="*/ 697 h 21600"/>
              <a:gd name="connsiteX16" fmla="*/ 43093 w 51224"/>
              <a:gd name="connsiteY16" fmla="*/ 0 h 21600"/>
              <a:gd name="connsiteX0" fmla="*/ 43718 w 51849"/>
              <a:gd name="connsiteY0" fmla="*/ 0 h 21600"/>
              <a:gd name="connsiteX1" fmla="*/ 42449 w 51849"/>
              <a:gd name="connsiteY1" fmla="*/ 697 h 21600"/>
              <a:gd name="connsiteX2" fmla="*/ 42449 w 51849"/>
              <a:gd name="connsiteY2" fmla="*/ 4065 h 21600"/>
              <a:gd name="connsiteX3" fmla="*/ 45728 w 51849"/>
              <a:gd name="connsiteY3" fmla="*/ 8419 h 21600"/>
              <a:gd name="connsiteX4" fmla="*/ 3678 w 51849"/>
              <a:gd name="connsiteY4" fmla="*/ 8551 h 21600"/>
              <a:gd name="connsiteX5" fmla="*/ 1885 w 51849"/>
              <a:gd name="connsiteY5" fmla="*/ 10668 h 21600"/>
              <a:gd name="connsiteX6" fmla="*/ 32042 w 51849"/>
              <a:gd name="connsiteY6" fmla="*/ 13181 h 21600"/>
              <a:gd name="connsiteX7" fmla="*/ 45728 w 51849"/>
              <a:gd name="connsiteY7" fmla="*/ 13181 h 21600"/>
              <a:gd name="connsiteX8" fmla="*/ 42449 w 51849"/>
              <a:gd name="connsiteY8" fmla="*/ 17535 h 21600"/>
              <a:gd name="connsiteX9" fmla="*/ 42449 w 51849"/>
              <a:gd name="connsiteY9" fmla="*/ 20903 h 21600"/>
              <a:gd name="connsiteX10" fmla="*/ 43718 w 51849"/>
              <a:gd name="connsiteY10" fmla="*/ 21600 h 21600"/>
              <a:gd name="connsiteX11" fmla="*/ 44986 w 51849"/>
              <a:gd name="connsiteY11" fmla="*/ 20903 h 21600"/>
              <a:gd name="connsiteX12" fmla="*/ 51323 w 51849"/>
              <a:gd name="connsiteY12" fmla="*/ 12484 h 21600"/>
              <a:gd name="connsiteX13" fmla="*/ 51849 w 51849"/>
              <a:gd name="connsiteY13" fmla="*/ 10800 h 21600"/>
              <a:gd name="connsiteX14" fmla="*/ 51323 w 51849"/>
              <a:gd name="connsiteY14" fmla="*/ 9116 h 21600"/>
              <a:gd name="connsiteX15" fmla="*/ 44986 w 51849"/>
              <a:gd name="connsiteY15" fmla="*/ 697 h 21600"/>
              <a:gd name="connsiteX16" fmla="*/ 43718 w 51849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893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595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694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694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91105 w 99236"/>
              <a:gd name="connsiteY0" fmla="*/ 0 h 21600"/>
              <a:gd name="connsiteX1" fmla="*/ 89836 w 99236"/>
              <a:gd name="connsiteY1" fmla="*/ 697 h 21600"/>
              <a:gd name="connsiteX2" fmla="*/ 89836 w 99236"/>
              <a:gd name="connsiteY2" fmla="*/ 4065 h 21600"/>
              <a:gd name="connsiteX3" fmla="*/ 93115 w 99236"/>
              <a:gd name="connsiteY3" fmla="*/ 8419 h 21600"/>
              <a:gd name="connsiteX4" fmla="*/ 51065 w 99236"/>
              <a:gd name="connsiteY4" fmla="*/ 8551 h 21600"/>
              <a:gd name="connsiteX5" fmla="*/ 0 w 99236"/>
              <a:gd name="connsiteY5" fmla="*/ 7624 h 21600"/>
              <a:gd name="connsiteX6" fmla="*/ 50965 w 99236"/>
              <a:gd name="connsiteY6" fmla="*/ 13049 h 21600"/>
              <a:gd name="connsiteX7" fmla="*/ 93115 w 99236"/>
              <a:gd name="connsiteY7" fmla="*/ 13181 h 21600"/>
              <a:gd name="connsiteX8" fmla="*/ 89836 w 99236"/>
              <a:gd name="connsiteY8" fmla="*/ 17535 h 21600"/>
              <a:gd name="connsiteX9" fmla="*/ 89836 w 99236"/>
              <a:gd name="connsiteY9" fmla="*/ 20903 h 21600"/>
              <a:gd name="connsiteX10" fmla="*/ 91105 w 99236"/>
              <a:gd name="connsiteY10" fmla="*/ 21600 h 21600"/>
              <a:gd name="connsiteX11" fmla="*/ 92373 w 99236"/>
              <a:gd name="connsiteY11" fmla="*/ 20903 h 21600"/>
              <a:gd name="connsiteX12" fmla="*/ 98710 w 99236"/>
              <a:gd name="connsiteY12" fmla="*/ 12484 h 21600"/>
              <a:gd name="connsiteX13" fmla="*/ 99236 w 99236"/>
              <a:gd name="connsiteY13" fmla="*/ 10800 h 21600"/>
              <a:gd name="connsiteX14" fmla="*/ 98710 w 99236"/>
              <a:gd name="connsiteY14" fmla="*/ 9116 h 21600"/>
              <a:gd name="connsiteX15" fmla="*/ 92373 w 99236"/>
              <a:gd name="connsiteY15" fmla="*/ 697 h 21600"/>
              <a:gd name="connsiteX16" fmla="*/ 91105 w 99236"/>
              <a:gd name="connsiteY16" fmla="*/ 0 h 21600"/>
              <a:gd name="connsiteX0" fmla="*/ 91869 w 100000"/>
              <a:gd name="connsiteY0" fmla="*/ 0 h 21600"/>
              <a:gd name="connsiteX1" fmla="*/ 90600 w 100000"/>
              <a:gd name="connsiteY1" fmla="*/ 697 h 21600"/>
              <a:gd name="connsiteX2" fmla="*/ 90600 w 100000"/>
              <a:gd name="connsiteY2" fmla="*/ 4065 h 21600"/>
              <a:gd name="connsiteX3" fmla="*/ 93879 w 100000"/>
              <a:gd name="connsiteY3" fmla="*/ 8419 h 21600"/>
              <a:gd name="connsiteX4" fmla="*/ 51829 w 100000"/>
              <a:gd name="connsiteY4" fmla="*/ 8551 h 21600"/>
              <a:gd name="connsiteX5" fmla="*/ 0 w 100000"/>
              <a:gd name="connsiteY5" fmla="*/ 10668 h 21600"/>
              <a:gd name="connsiteX6" fmla="*/ 51729 w 100000"/>
              <a:gd name="connsiteY6" fmla="*/ 13049 h 21600"/>
              <a:gd name="connsiteX7" fmla="*/ 93879 w 100000"/>
              <a:gd name="connsiteY7" fmla="*/ 13181 h 21600"/>
              <a:gd name="connsiteX8" fmla="*/ 90600 w 100000"/>
              <a:gd name="connsiteY8" fmla="*/ 17535 h 21600"/>
              <a:gd name="connsiteX9" fmla="*/ 90600 w 100000"/>
              <a:gd name="connsiteY9" fmla="*/ 20903 h 21600"/>
              <a:gd name="connsiteX10" fmla="*/ 91869 w 100000"/>
              <a:gd name="connsiteY10" fmla="*/ 21600 h 21600"/>
              <a:gd name="connsiteX11" fmla="*/ 93137 w 100000"/>
              <a:gd name="connsiteY11" fmla="*/ 20903 h 21600"/>
              <a:gd name="connsiteX12" fmla="*/ 99474 w 100000"/>
              <a:gd name="connsiteY12" fmla="*/ 12484 h 21600"/>
              <a:gd name="connsiteX13" fmla="*/ 100000 w 100000"/>
              <a:gd name="connsiteY13" fmla="*/ 10800 h 21600"/>
              <a:gd name="connsiteX14" fmla="*/ 99474 w 100000"/>
              <a:gd name="connsiteY14" fmla="*/ 9116 h 21600"/>
              <a:gd name="connsiteX15" fmla="*/ 93137 w 100000"/>
              <a:gd name="connsiteY15" fmla="*/ 697 h 21600"/>
              <a:gd name="connsiteX16" fmla="*/ 91869 w 100000"/>
              <a:gd name="connsiteY16" fmla="*/ 0 h 21600"/>
              <a:gd name="connsiteX0" fmla="*/ 94948 w 103079"/>
              <a:gd name="connsiteY0" fmla="*/ 0 h 21600"/>
              <a:gd name="connsiteX1" fmla="*/ 93679 w 103079"/>
              <a:gd name="connsiteY1" fmla="*/ 697 h 21600"/>
              <a:gd name="connsiteX2" fmla="*/ 93679 w 103079"/>
              <a:gd name="connsiteY2" fmla="*/ 4065 h 21600"/>
              <a:gd name="connsiteX3" fmla="*/ 96958 w 103079"/>
              <a:gd name="connsiteY3" fmla="*/ 8419 h 21600"/>
              <a:gd name="connsiteX4" fmla="*/ 54908 w 103079"/>
              <a:gd name="connsiteY4" fmla="*/ 8551 h 21600"/>
              <a:gd name="connsiteX5" fmla="*/ 3079 w 103079"/>
              <a:gd name="connsiteY5" fmla="*/ 10668 h 21600"/>
              <a:gd name="connsiteX6" fmla="*/ 6300 w 103079"/>
              <a:gd name="connsiteY6" fmla="*/ 13556 h 21600"/>
              <a:gd name="connsiteX7" fmla="*/ 96958 w 103079"/>
              <a:gd name="connsiteY7" fmla="*/ 13181 h 21600"/>
              <a:gd name="connsiteX8" fmla="*/ 93679 w 103079"/>
              <a:gd name="connsiteY8" fmla="*/ 17535 h 21600"/>
              <a:gd name="connsiteX9" fmla="*/ 93679 w 103079"/>
              <a:gd name="connsiteY9" fmla="*/ 20903 h 21600"/>
              <a:gd name="connsiteX10" fmla="*/ 94948 w 103079"/>
              <a:gd name="connsiteY10" fmla="*/ 21600 h 21600"/>
              <a:gd name="connsiteX11" fmla="*/ 96216 w 103079"/>
              <a:gd name="connsiteY11" fmla="*/ 20903 h 21600"/>
              <a:gd name="connsiteX12" fmla="*/ 102553 w 103079"/>
              <a:gd name="connsiteY12" fmla="*/ 12484 h 21600"/>
              <a:gd name="connsiteX13" fmla="*/ 103079 w 103079"/>
              <a:gd name="connsiteY13" fmla="*/ 10800 h 21600"/>
              <a:gd name="connsiteX14" fmla="*/ 102553 w 103079"/>
              <a:gd name="connsiteY14" fmla="*/ 9116 h 21600"/>
              <a:gd name="connsiteX15" fmla="*/ 96216 w 103079"/>
              <a:gd name="connsiteY15" fmla="*/ 697 h 21600"/>
              <a:gd name="connsiteX16" fmla="*/ 94948 w 103079"/>
              <a:gd name="connsiteY16" fmla="*/ 0 h 21600"/>
              <a:gd name="connsiteX0" fmla="*/ 91872 w 100003"/>
              <a:gd name="connsiteY0" fmla="*/ 0 h 21600"/>
              <a:gd name="connsiteX1" fmla="*/ 90603 w 100003"/>
              <a:gd name="connsiteY1" fmla="*/ 697 h 21600"/>
              <a:gd name="connsiteX2" fmla="*/ 90603 w 100003"/>
              <a:gd name="connsiteY2" fmla="*/ 4065 h 21600"/>
              <a:gd name="connsiteX3" fmla="*/ 93882 w 100003"/>
              <a:gd name="connsiteY3" fmla="*/ 8419 h 21600"/>
              <a:gd name="connsiteX4" fmla="*/ 3706 w 100003"/>
              <a:gd name="connsiteY4" fmla="*/ 9058 h 21600"/>
              <a:gd name="connsiteX5" fmla="*/ 3 w 100003"/>
              <a:gd name="connsiteY5" fmla="*/ 10668 h 21600"/>
              <a:gd name="connsiteX6" fmla="*/ 3224 w 100003"/>
              <a:gd name="connsiteY6" fmla="*/ 13556 h 21600"/>
              <a:gd name="connsiteX7" fmla="*/ 93882 w 100003"/>
              <a:gd name="connsiteY7" fmla="*/ 13181 h 21600"/>
              <a:gd name="connsiteX8" fmla="*/ 90603 w 100003"/>
              <a:gd name="connsiteY8" fmla="*/ 17535 h 21600"/>
              <a:gd name="connsiteX9" fmla="*/ 90603 w 100003"/>
              <a:gd name="connsiteY9" fmla="*/ 20903 h 21600"/>
              <a:gd name="connsiteX10" fmla="*/ 91872 w 100003"/>
              <a:gd name="connsiteY10" fmla="*/ 21600 h 21600"/>
              <a:gd name="connsiteX11" fmla="*/ 93140 w 100003"/>
              <a:gd name="connsiteY11" fmla="*/ 20903 h 21600"/>
              <a:gd name="connsiteX12" fmla="*/ 99477 w 100003"/>
              <a:gd name="connsiteY12" fmla="*/ 12484 h 21600"/>
              <a:gd name="connsiteX13" fmla="*/ 100003 w 100003"/>
              <a:gd name="connsiteY13" fmla="*/ 10800 h 21600"/>
              <a:gd name="connsiteX14" fmla="*/ 99477 w 100003"/>
              <a:gd name="connsiteY14" fmla="*/ 9116 h 21600"/>
              <a:gd name="connsiteX15" fmla="*/ 93140 w 100003"/>
              <a:gd name="connsiteY15" fmla="*/ 697 h 21600"/>
              <a:gd name="connsiteX16" fmla="*/ 91872 w 100003"/>
              <a:gd name="connsiteY1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003" h="21600" extrusionOk="0">
                <a:moveTo>
                  <a:pt x="91872" y="0"/>
                </a:moveTo>
                <a:cubicBezTo>
                  <a:pt x="91413" y="0"/>
                  <a:pt x="90954" y="232"/>
                  <a:pt x="90603" y="697"/>
                </a:cubicBezTo>
                <a:cubicBezTo>
                  <a:pt x="89903" y="1626"/>
                  <a:pt x="89903" y="3135"/>
                  <a:pt x="90603" y="4065"/>
                </a:cubicBezTo>
                <a:lnTo>
                  <a:pt x="93882" y="8419"/>
                </a:lnTo>
                <a:lnTo>
                  <a:pt x="3706" y="9058"/>
                </a:lnTo>
                <a:cubicBezTo>
                  <a:pt x="2715" y="9058"/>
                  <a:pt x="83" y="9918"/>
                  <a:pt x="3" y="10668"/>
                </a:cubicBezTo>
                <a:cubicBezTo>
                  <a:pt x="-77" y="11418"/>
                  <a:pt x="2233" y="13556"/>
                  <a:pt x="3224" y="13556"/>
                </a:cubicBezTo>
                <a:lnTo>
                  <a:pt x="93882" y="13181"/>
                </a:lnTo>
                <a:lnTo>
                  <a:pt x="90603" y="17535"/>
                </a:lnTo>
                <a:cubicBezTo>
                  <a:pt x="89903" y="18465"/>
                  <a:pt x="89903" y="19974"/>
                  <a:pt x="90603" y="20903"/>
                </a:cubicBezTo>
                <a:cubicBezTo>
                  <a:pt x="90954" y="21368"/>
                  <a:pt x="91413" y="21600"/>
                  <a:pt x="91872" y="21600"/>
                </a:cubicBezTo>
                <a:cubicBezTo>
                  <a:pt x="92330" y="21600"/>
                  <a:pt x="92790" y="21368"/>
                  <a:pt x="93140" y="20903"/>
                </a:cubicBezTo>
                <a:lnTo>
                  <a:pt x="99477" y="12484"/>
                </a:lnTo>
                <a:cubicBezTo>
                  <a:pt x="99827" y="12019"/>
                  <a:pt x="100003" y="11409"/>
                  <a:pt x="100003" y="10800"/>
                </a:cubicBezTo>
                <a:cubicBezTo>
                  <a:pt x="100003" y="10191"/>
                  <a:pt x="99827" y="9581"/>
                  <a:pt x="99477" y="9116"/>
                </a:cubicBezTo>
                <a:lnTo>
                  <a:pt x="93140" y="697"/>
                </a:lnTo>
                <a:cubicBezTo>
                  <a:pt x="92790" y="232"/>
                  <a:pt x="92330" y="0"/>
                  <a:pt x="9187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855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7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2" name="Google Shape;71;p4">
            <a:extLst>
              <a:ext uri="{FF2B5EF4-FFF2-40B4-BE49-F238E27FC236}">
                <a16:creationId xmlns:a16="http://schemas.microsoft.com/office/drawing/2014/main" id="{3710566D-C931-40FB-98D4-4549E0B322E2}"/>
              </a:ext>
            </a:extLst>
          </p:cNvPr>
          <p:cNvSpPr txBox="1"/>
          <p:nvPr/>
        </p:nvSpPr>
        <p:spPr>
          <a:xfrm>
            <a:off x="6445592" y="514456"/>
            <a:ext cx="2271983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סוגי נתונים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4" name="Google Shape;84;p4" descr="Google Shape;60;p13">
            <a:extLst>
              <a:ext uri="{FF2B5EF4-FFF2-40B4-BE49-F238E27FC236}">
                <a16:creationId xmlns:a16="http://schemas.microsoft.com/office/drawing/2014/main" id="{2886E640-7FBC-4252-A95A-D25E726875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6433342" y="395600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גרפיקה 1">
            <a:extLst>
              <a:ext uri="{FF2B5EF4-FFF2-40B4-BE49-F238E27FC236}">
                <a16:creationId xmlns:a16="http://schemas.microsoft.com/office/drawing/2014/main" id="{61869747-7994-48ED-BCEB-4140148D8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52554" y="1391913"/>
            <a:ext cx="812208" cy="633522"/>
          </a:xfrm>
          <a:prstGeom prst="rect">
            <a:avLst/>
          </a:prstGeom>
        </p:spPr>
      </p:pic>
      <p:sp>
        <p:nvSpPr>
          <p:cNvPr id="20" name="Google Shape;173;p6">
            <a:extLst>
              <a:ext uri="{FF2B5EF4-FFF2-40B4-BE49-F238E27FC236}">
                <a16:creationId xmlns:a16="http://schemas.microsoft.com/office/drawing/2014/main" id="{1CE54B98-727E-4FA6-9597-16E0F0D9AA5D}"/>
              </a:ext>
            </a:extLst>
          </p:cNvPr>
          <p:cNvSpPr txBox="1"/>
          <p:nvPr/>
        </p:nvSpPr>
        <p:spPr>
          <a:xfrm>
            <a:off x="1287444" y="2025435"/>
            <a:ext cx="1368378" cy="49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תאריך </a:t>
            </a:r>
            <a:endParaRPr sz="1600" dirty="0">
              <a:solidFill>
                <a:srgbClr val="232752"/>
              </a:solidFill>
              <a:latin typeface="Assistant SemiBold" pitchFamily="2" charset="-79"/>
              <a:cs typeface="Assistant SemiBold" pitchFamily="2" charset="-79"/>
            </a:endParaRPr>
          </a:p>
          <a:p>
            <a:pPr marL="0" marR="0" lvl="0" indent="0" algn="ctr" rtl="1">
              <a:lnSpc>
                <a:spcPct val="110000"/>
              </a:lnSpc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he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(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מגוון פורמטים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)</a:t>
            </a:r>
            <a:endParaRPr sz="1600" b="0" i="0" u="none" strike="noStrike" cap="none" dirty="0">
              <a:solidFill>
                <a:srgbClr val="232752"/>
              </a:solidFill>
              <a:latin typeface="Assistant SemiBold" pitchFamily="2" charset="-79"/>
              <a:ea typeface="Calibri"/>
              <a:cs typeface="Assistant SemiBold" pitchFamily="2" charset="-79"/>
              <a:sym typeface="Calibri"/>
            </a:endParaRPr>
          </a:p>
        </p:txBody>
      </p:sp>
      <p:sp>
        <p:nvSpPr>
          <p:cNvPr id="21" name="Google Shape;176;p6">
            <a:extLst>
              <a:ext uri="{FF2B5EF4-FFF2-40B4-BE49-F238E27FC236}">
                <a16:creationId xmlns:a16="http://schemas.microsoft.com/office/drawing/2014/main" id="{750F037C-C0DF-4818-B801-ED890F86E9D1}"/>
              </a:ext>
            </a:extLst>
          </p:cNvPr>
          <p:cNvSpPr txBox="1"/>
          <p:nvPr/>
        </p:nvSpPr>
        <p:spPr>
          <a:xfrm>
            <a:off x="3587295" y="2025435"/>
            <a:ext cx="1741992" cy="49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שמי</a:t>
            </a:r>
            <a:r>
              <a:rPr lang="he-IL" sz="1600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מחרוזת </a:t>
            </a:r>
            <a:endParaRPr lang="he-IL" sz="1600" b="0" i="0" u="none" strike="noStrike" cap="none" dirty="0">
              <a:solidFill>
                <a:srgbClr val="232752"/>
              </a:solidFill>
              <a:latin typeface="Assistant SemiBold" pitchFamily="2" charset="-79"/>
              <a:ea typeface="Calibri"/>
              <a:cs typeface="Assistant SemiBold" pitchFamily="2" charset="-79"/>
              <a:sym typeface="Calibri"/>
            </a:endParaRPr>
          </a:p>
          <a:p>
            <a:pPr marL="0" marR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he-IL" sz="1600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(ע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ם וללא משמעות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)</a:t>
            </a:r>
            <a:endParaRPr sz="1600" b="0" i="0" u="none" strike="noStrike" cap="none" dirty="0">
              <a:solidFill>
                <a:srgbClr val="232752"/>
              </a:solidFill>
              <a:latin typeface="Assistant SemiBold" pitchFamily="2" charset="-79"/>
              <a:ea typeface="Calibri"/>
              <a:cs typeface="Assistant SemiBold" pitchFamily="2" charset="-79"/>
              <a:sym typeface="Calibri"/>
            </a:endParaRPr>
          </a:p>
        </p:txBody>
      </p:sp>
      <p:sp>
        <p:nvSpPr>
          <p:cNvPr id="22" name="Google Shape;179;p6">
            <a:extLst>
              <a:ext uri="{FF2B5EF4-FFF2-40B4-BE49-F238E27FC236}">
                <a16:creationId xmlns:a16="http://schemas.microsoft.com/office/drawing/2014/main" id="{717CB701-894A-4574-AE83-05B052B69BEC}"/>
              </a:ext>
            </a:extLst>
          </p:cNvPr>
          <p:cNvSpPr txBox="1"/>
          <p:nvPr/>
        </p:nvSpPr>
        <p:spPr>
          <a:xfrm>
            <a:off x="5982313" y="2025435"/>
            <a:ext cx="2152690" cy="54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מספר</a:t>
            </a:r>
            <a:endParaRPr sz="1600" dirty="0">
              <a:solidFill>
                <a:srgbClr val="232752"/>
              </a:solidFill>
              <a:latin typeface="Assistant SemiBold" pitchFamily="2" charset="-79"/>
              <a:cs typeface="Assistant SemiBold" pitchFamily="2" charset="-79"/>
            </a:endParaRPr>
          </a:p>
          <a:p>
            <a:pPr marL="0" marR="0" lvl="0" indent="0" algn="ctr" rtl="1">
              <a:lnSpc>
                <a:spcPct val="110000"/>
              </a:lnSpc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he-IL" sz="1600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(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שלם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ספרות אחרי הנקודה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)</a:t>
            </a:r>
            <a:endParaRPr sz="1600" b="0" i="0" u="none" strike="noStrike" cap="none" dirty="0">
              <a:solidFill>
                <a:srgbClr val="232752"/>
              </a:solidFill>
              <a:latin typeface="Assistant SemiBold" pitchFamily="2" charset="-79"/>
              <a:ea typeface="Calibri"/>
              <a:cs typeface="Assistant SemiBold" pitchFamily="2" charset="-79"/>
              <a:sym typeface="Calibri"/>
            </a:endParaRPr>
          </a:p>
        </p:txBody>
      </p: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ACE31738-D97C-4E06-83BC-A8C569C0FF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23118" y="3049415"/>
            <a:ext cx="471081" cy="592912"/>
          </a:xfrm>
          <a:prstGeom prst="rect">
            <a:avLst/>
          </a:prstGeom>
        </p:spPr>
      </p:pic>
      <p:pic>
        <p:nvPicPr>
          <p:cNvPr id="6" name="גרפיקה 5">
            <a:extLst>
              <a:ext uri="{FF2B5EF4-FFF2-40B4-BE49-F238E27FC236}">
                <a16:creationId xmlns:a16="http://schemas.microsoft.com/office/drawing/2014/main" id="{AA2B5624-C5B6-4F90-9451-1D5300F67C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92797" y="3032615"/>
            <a:ext cx="730988" cy="633523"/>
          </a:xfrm>
          <a:prstGeom prst="rect">
            <a:avLst/>
          </a:prstGeom>
        </p:spPr>
      </p:pic>
      <p:pic>
        <p:nvPicPr>
          <p:cNvPr id="7" name="גרפיקה 6">
            <a:extLst>
              <a:ext uri="{FF2B5EF4-FFF2-40B4-BE49-F238E27FC236}">
                <a16:creationId xmlns:a16="http://schemas.microsoft.com/office/drawing/2014/main" id="{D26CE2AB-2B31-4713-9143-8E1158213C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20041" y="3035975"/>
            <a:ext cx="462959" cy="625401"/>
          </a:xfrm>
          <a:prstGeom prst="rect">
            <a:avLst/>
          </a:prstGeom>
        </p:spPr>
      </p:pic>
      <p:sp>
        <p:nvSpPr>
          <p:cNvPr id="23" name="Google Shape;173;p6">
            <a:extLst>
              <a:ext uri="{FF2B5EF4-FFF2-40B4-BE49-F238E27FC236}">
                <a16:creationId xmlns:a16="http://schemas.microsoft.com/office/drawing/2014/main" id="{381DAC03-9DDD-4592-A4FB-DE494B64DF5D}"/>
              </a:ext>
            </a:extLst>
          </p:cNvPr>
          <p:cNvSpPr txBox="1"/>
          <p:nvPr/>
        </p:nvSpPr>
        <p:spPr>
          <a:xfrm>
            <a:off x="1264217" y="3684303"/>
            <a:ext cx="1368378" cy="49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he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בוליאני</a:t>
            </a:r>
          </a:p>
          <a:p>
            <a:pPr marL="0" marR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en-US" sz="1600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TRUE, FALSE</a:t>
            </a:r>
            <a:endParaRPr sz="1600" b="0" i="0" u="none" strike="noStrike" cap="none" dirty="0">
              <a:solidFill>
                <a:srgbClr val="232752"/>
              </a:solidFill>
              <a:latin typeface="Assistant SemiBold" pitchFamily="2" charset="-79"/>
              <a:ea typeface="Calibri"/>
              <a:cs typeface="Assistant SemiBold" pitchFamily="2" charset="-79"/>
              <a:sym typeface="Calibri"/>
            </a:endParaRPr>
          </a:p>
        </p:txBody>
      </p:sp>
      <p:sp>
        <p:nvSpPr>
          <p:cNvPr id="24" name="Google Shape;176;p6">
            <a:extLst>
              <a:ext uri="{FF2B5EF4-FFF2-40B4-BE49-F238E27FC236}">
                <a16:creationId xmlns:a16="http://schemas.microsoft.com/office/drawing/2014/main" id="{B748C598-9659-4FDF-95B2-766F18AC9C50}"/>
              </a:ext>
            </a:extLst>
          </p:cNvPr>
          <p:cNvSpPr txBox="1"/>
          <p:nvPr/>
        </p:nvSpPr>
        <p:spPr>
          <a:xfrm>
            <a:off x="3587295" y="3732855"/>
            <a:ext cx="1741992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he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ערך חסר / ריק</a:t>
            </a:r>
            <a:endParaRPr sz="1600" b="0" i="0" u="none" strike="noStrike" cap="none" dirty="0">
              <a:solidFill>
                <a:srgbClr val="232752"/>
              </a:solidFill>
              <a:latin typeface="Assistant SemiBold" pitchFamily="2" charset="-79"/>
              <a:ea typeface="Calibri"/>
              <a:cs typeface="Assistant SemiBold" pitchFamily="2" charset="-79"/>
              <a:sym typeface="Calibri"/>
            </a:endParaRPr>
          </a:p>
        </p:txBody>
      </p:sp>
      <p:sp>
        <p:nvSpPr>
          <p:cNvPr id="25" name="Google Shape;179;p6">
            <a:extLst>
              <a:ext uri="{FF2B5EF4-FFF2-40B4-BE49-F238E27FC236}">
                <a16:creationId xmlns:a16="http://schemas.microsoft.com/office/drawing/2014/main" id="{E48DA121-EEC3-41CC-B5D6-B401B4C04C36}"/>
              </a:ext>
            </a:extLst>
          </p:cNvPr>
          <p:cNvSpPr txBox="1"/>
          <p:nvPr/>
        </p:nvSpPr>
        <p:spPr>
          <a:xfrm>
            <a:off x="6511406" y="3732855"/>
            <a:ext cx="1094504" cy="38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he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אחוזים</a:t>
            </a:r>
            <a:endParaRPr sz="1600" b="0" i="0" u="none" strike="noStrike" cap="none" dirty="0">
              <a:solidFill>
                <a:srgbClr val="232752"/>
              </a:solidFill>
              <a:latin typeface="Assistant SemiBold" pitchFamily="2" charset="-79"/>
              <a:ea typeface="Calibri"/>
              <a:cs typeface="Assistant SemiBold" pitchFamily="2" charset="-79"/>
              <a:sym typeface="Calibri"/>
            </a:endParaRPr>
          </a:p>
        </p:txBody>
      </p:sp>
      <p:pic>
        <p:nvPicPr>
          <p:cNvPr id="8" name="גרפיקה 7">
            <a:extLst>
              <a:ext uri="{FF2B5EF4-FFF2-40B4-BE49-F238E27FC236}">
                <a16:creationId xmlns:a16="http://schemas.microsoft.com/office/drawing/2014/main" id="{3062AFB1-95F9-4CAD-948B-6728D5FD48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23381" y="1181768"/>
            <a:ext cx="730989" cy="706622"/>
          </a:xfrm>
          <a:prstGeom prst="rect">
            <a:avLst/>
          </a:prstGeom>
        </p:spPr>
      </p:pic>
      <p:pic>
        <p:nvPicPr>
          <p:cNvPr id="3" name="גרפיקה 2">
            <a:extLst>
              <a:ext uri="{FF2B5EF4-FFF2-40B4-BE49-F238E27FC236}">
                <a16:creationId xmlns:a16="http://schemas.microsoft.com/office/drawing/2014/main" id="{3F056059-75D4-49B6-8BD4-AE4FC6C029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29779" y="1255381"/>
            <a:ext cx="695418" cy="63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43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8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5" name="Google Shape;71;p4">
            <a:extLst>
              <a:ext uri="{FF2B5EF4-FFF2-40B4-BE49-F238E27FC236}">
                <a16:creationId xmlns:a16="http://schemas.microsoft.com/office/drawing/2014/main" id="{3B2C76F7-65A0-40D0-A861-F14429D1F595}"/>
              </a:ext>
            </a:extLst>
          </p:cNvPr>
          <p:cNvSpPr txBox="1"/>
          <p:nvPr/>
        </p:nvSpPr>
        <p:spPr>
          <a:xfrm>
            <a:off x="6445592" y="514456"/>
            <a:ext cx="2271983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מספר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6" name="Google Shape;84;p4" descr="Google Shape;60;p13">
            <a:extLst>
              <a:ext uri="{FF2B5EF4-FFF2-40B4-BE49-F238E27FC236}">
                <a16:creationId xmlns:a16="http://schemas.microsoft.com/office/drawing/2014/main" id="{1617B3A2-9BE6-4A91-AE70-B7AFE05BF2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2061095" y="632106"/>
            <a:ext cx="271944" cy="6001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" name="Google Shape;194;p11">
            <a:extLst>
              <a:ext uri="{FF2B5EF4-FFF2-40B4-BE49-F238E27FC236}">
                <a16:creationId xmlns:a16="http://schemas.microsoft.com/office/drawing/2014/main" id="{E707E7FE-722B-49EF-B03A-165BD38A8F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3134603"/>
              </p:ext>
            </p:extLst>
          </p:nvPr>
        </p:nvGraphicFramePr>
        <p:xfrm>
          <a:off x="2592000" y="1221640"/>
          <a:ext cx="3780000" cy="3494100"/>
        </p:xfrm>
        <a:graphic>
          <a:graphicData uri="http://schemas.openxmlformats.org/drawingml/2006/table">
            <a:tbl>
              <a:tblPr rtl="1">
                <a:noFill/>
                <a:tableStyleId>{4CF1DEA2-2FB3-4DB7-9487-264ABC45CB27}</a:tableStyleId>
              </a:tblPr>
              <a:tblGrid>
                <a:gridCol w="189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117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  <a:tabLst/>
                        <a:defRPr/>
                      </a:pPr>
                      <a:r>
                        <a:rPr lang="he-IL" sz="1400" b="1" u="none" strike="noStrike" cap="none" dirty="0">
                          <a:solidFill>
                            <a:schemeClr val="lt1"/>
                          </a:solidFill>
                          <a:latin typeface="Assistant" pitchFamily="2" charset="-79"/>
                          <a:ea typeface="Assistant SemiBold"/>
                          <a:cs typeface="Assistant" pitchFamily="2" charset="-79"/>
                          <a:sym typeface="Assistant SemiBold"/>
                        </a:rPr>
                        <a:t>תוספת מידע</a:t>
                      </a:r>
                      <a:endParaRPr lang="he-IL" sz="1400" b="1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27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chemeClr val="lt1"/>
                          </a:solidFill>
                          <a:latin typeface="Assistant" pitchFamily="2" charset="-79"/>
                          <a:ea typeface="Assistant SemiBold"/>
                          <a:cs typeface="Assistant" pitchFamily="2" charset="-79"/>
                          <a:sym typeface="Assistant SemiBold"/>
                        </a:rPr>
                        <a:t>דוגמאות למספרים</a:t>
                      </a:r>
                      <a:endParaRPr sz="1400" b="1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27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ציון</a:t>
                      </a:r>
                      <a:endParaRPr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87</a:t>
                      </a:r>
                      <a:endParaRPr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2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סימול בטופס מס הכנסה</a:t>
                      </a:r>
                      <a:endParaRPr sz="12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87</a:t>
                      </a:r>
                      <a:endParaRPr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endParaRPr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10.00</a:t>
                      </a:r>
                      <a:endParaRPr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endParaRPr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8.2</a:t>
                      </a:r>
                      <a:endParaRPr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endParaRPr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7.33</a:t>
                      </a:r>
                      <a:endParaRPr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סימון שלילי 1</a:t>
                      </a:r>
                      <a:endParaRPr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-827</a:t>
                      </a:r>
                      <a:endParaRPr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  <a:tabLst/>
                        <a:defRPr/>
                      </a:pPr>
                      <a:r>
                        <a:rPr lang="he-IL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סימון שלילי 2</a:t>
                      </a:r>
                      <a:endParaRPr lang="he-IL"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(4763)</a:t>
                      </a:r>
                      <a:endParaRPr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תאריך</a:t>
                      </a:r>
                      <a:endParaRPr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202003</a:t>
                      </a:r>
                      <a:endParaRPr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שעה</a:t>
                      </a:r>
                      <a:endParaRPr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1315</a:t>
                      </a:r>
                      <a:endParaRPr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2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תעודת זהות</a:t>
                      </a:r>
                      <a:endParaRPr sz="12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063621813</a:t>
                      </a:r>
                      <a:endParaRPr sz="12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6350" marR="6350" marT="6350" marB="635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762907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מספר נייד</a:t>
                      </a:r>
                      <a:endParaRPr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050-2128323</a:t>
                      </a:r>
                      <a:endParaRPr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840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en-US"/>
              <a:t>9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5" name="Google Shape;71;p4">
            <a:extLst>
              <a:ext uri="{FF2B5EF4-FFF2-40B4-BE49-F238E27FC236}">
                <a16:creationId xmlns:a16="http://schemas.microsoft.com/office/drawing/2014/main" id="{3B2C76F7-65A0-40D0-A861-F14429D1F595}"/>
              </a:ext>
            </a:extLst>
          </p:cNvPr>
          <p:cNvSpPr txBox="1"/>
          <p:nvPr/>
        </p:nvSpPr>
        <p:spPr>
          <a:xfrm>
            <a:off x="6445592" y="514456"/>
            <a:ext cx="2271983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מחרוזת טקסט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graphicFrame>
        <p:nvGraphicFramePr>
          <p:cNvPr id="19" name="Google Shape;194;p11">
            <a:extLst>
              <a:ext uri="{FF2B5EF4-FFF2-40B4-BE49-F238E27FC236}">
                <a16:creationId xmlns:a16="http://schemas.microsoft.com/office/drawing/2014/main" id="{E707E7FE-722B-49EF-B03A-165BD38A8F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6740290"/>
              </p:ext>
            </p:extLst>
          </p:nvPr>
        </p:nvGraphicFramePr>
        <p:xfrm>
          <a:off x="2592000" y="1383234"/>
          <a:ext cx="3780000" cy="2620575"/>
        </p:xfrm>
        <a:graphic>
          <a:graphicData uri="http://schemas.openxmlformats.org/drawingml/2006/table">
            <a:tbl>
              <a:tblPr rtl="1">
                <a:noFill/>
                <a:tableStyleId>{4CF1DEA2-2FB3-4DB7-9487-264ABC45CB27}</a:tableStyleId>
              </a:tblPr>
              <a:tblGrid>
                <a:gridCol w="189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117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  <a:tabLst/>
                        <a:defRPr/>
                      </a:pPr>
                      <a:r>
                        <a:rPr lang="he-IL" sz="1400" b="1" u="none" strike="noStrike" cap="none" dirty="0">
                          <a:solidFill>
                            <a:schemeClr val="lt1"/>
                          </a:solidFill>
                          <a:latin typeface="Assistant" pitchFamily="2" charset="-79"/>
                          <a:ea typeface="Assistant SemiBold"/>
                          <a:cs typeface="Assistant" pitchFamily="2" charset="-79"/>
                          <a:sym typeface="Assistant SemiBold"/>
                        </a:rPr>
                        <a:t>תוספת מידע</a:t>
                      </a:r>
                      <a:endParaRPr lang="he-IL" sz="1400" b="1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27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 SemiBold"/>
                        <a:buNone/>
                      </a:pPr>
                      <a:r>
                        <a:rPr lang="he-IL" sz="1400" b="1" u="none" strike="noStrike" cap="none" dirty="0">
                          <a:solidFill>
                            <a:schemeClr val="lt1"/>
                          </a:solidFill>
                          <a:latin typeface="Assistant" pitchFamily="2" charset="-79"/>
                          <a:ea typeface="Assistant SemiBold"/>
                          <a:cs typeface="Assistant" pitchFamily="2" charset="-79"/>
                          <a:sym typeface="Assistant SemiBold"/>
                        </a:rPr>
                        <a:t>דוגמאות לטקסט</a:t>
                      </a:r>
                      <a:endParaRPr sz="1400" b="1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27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שם</a:t>
                      </a:r>
                      <a:endParaRPr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אבי שמעוני</a:t>
                      </a:r>
                      <a:endParaRPr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2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כתובת</a:t>
                      </a:r>
                      <a:endParaRPr sz="12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ז'בוטינסקי פתח תקווה</a:t>
                      </a:r>
                      <a:endParaRPr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2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אנגלית</a:t>
                      </a:r>
                      <a:endParaRPr sz="12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en-US" sz="1200" u="none" strike="noStrike" cap="none" dirty="0" err="1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Avi</a:t>
                      </a:r>
                      <a:endParaRPr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2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תאריך עברי</a:t>
                      </a:r>
                      <a:endParaRPr sz="12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י"ד אדר</a:t>
                      </a:r>
                      <a:endParaRPr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200" b="0" i="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rial"/>
                        </a:rPr>
                        <a:t>כיתה</a:t>
                      </a:r>
                      <a:endParaRPr sz="1200" b="0" i="0" u="none" strike="noStrike" cap="none" dirty="0">
                        <a:solidFill>
                          <a:srgbClr val="232752"/>
                        </a:solidFill>
                        <a:latin typeface="Assistant"/>
                        <a:cs typeface="Assistant"/>
                        <a:sym typeface="Arial"/>
                      </a:endParaRPr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י"א</a:t>
                      </a:r>
                      <a:endParaRPr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מספר דרכון</a:t>
                      </a:r>
                      <a:endParaRPr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en-US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A0037WS22</a:t>
                      </a:r>
                      <a:endParaRPr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  <a:tabLst/>
                        <a:defRPr/>
                      </a:pPr>
                      <a:r>
                        <a:rPr lang="he-IL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מקצוע נלמד</a:t>
                      </a:r>
                      <a:endParaRPr lang="he-IL"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כימיה</a:t>
                      </a:r>
                      <a:endParaRPr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cs typeface="Assistant"/>
                          <a:sym typeface="Assistant"/>
                        </a:rPr>
                        <a:t>חוות דעת של המורה</a:t>
                      </a:r>
                      <a:endParaRPr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lang="he-IL" sz="12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התלמיד הצטיין וראוי לשבח</a:t>
                      </a:r>
                      <a:endParaRPr sz="1200" dirty="0"/>
                    </a:p>
                  </a:txBody>
                  <a:tcPr marL="6350" marR="6350" marT="6350" marB="635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Google Shape;84;p4" descr="Google Shape;60;p13">
            <a:extLst>
              <a:ext uri="{FF2B5EF4-FFF2-40B4-BE49-F238E27FC236}">
                <a16:creationId xmlns:a16="http://schemas.microsoft.com/office/drawing/2014/main" id="{005A53DD-BC8A-46F4-A44E-AB9BDE091D1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1917985" y="793700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44964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1185</Words>
  <Application>Microsoft Office PowerPoint</Application>
  <PresentationFormat>‫הצגה על המסך (16:9)</PresentationFormat>
  <Paragraphs>189</Paragraphs>
  <Slides>18</Slides>
  <Notes>18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6" baseType="lpstr">
      <vt:lpstr>Calibri</vt:lpstr>
      <vt:lpstr>Arial</vt:lpstr>
      <vt:lpstr>Assistant SemiBold</vt:lpstr>
      <vt:lpstr>Assistant</vt:lpstr>
      <vt:lpstr>Gisha</vt:lpstr>
      <vt:lpstr>Assistant ExtraBold</vt:lpstr>
      <vt:lpstr>Quattrocento Sans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Shiran Waldman</dc:creator>
  <cp:lastModifiedBy>ציפי לנקין</cp:lastModifiedBy>
  <cp:revision>68</cp:revision>
  <dcterms:modified xsi:type="dcterms:W3CDTF">2023-08-21T10:27:03Z</dcterms:modified>
</cp:coreProperties>
</file>