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Montserrat" panose="02000505000000020004" pitchFamily="2" charset="0"/>
      <p:regular r:id="rId25"/>
      <p:bold r:id="rId26"/>
      <p:boldItalic r:id="rId27"/>
    </p:embeddedFont>
    <p:embeddedFont>
      <p:font typeface="Open Sans ExtraBold" panose="020B0906030804020204" pitchFamily="34" charset="0"/>
      <p:bold r:id="rId28"/>
      <p:boldItalic r:id="rId29"/>
    </p:embeddedFont>
    <p:embeddedFont>
      <p:font typeface="Rubik" panose="020B0604020202020204" charset="-79"/>
      <p:regular r:id="rId30"/>
      <p:bold r:id="rId31"/>
      <p:italic r:id="rId32"/>
      <p:boldItalic r:id="rId33"/>
    </p:embeddedFont>
    <p:embeddedFont>
      <p:font typeface="Rubik ExtraBold" panose="020B0604020202020204" charset="-79"/>
      <p:bold r:id="rId34"/>
      <p:boldItalic r:id="rId35"/>
    </p:embeddedFont>
    <p:embeddedFont>
      <p:font typeface="Rubik SemiBold" panose="020B0604020202020204" charset="-79"/>
      <p:regular r:id="rId36"/>
      <p:bold r:id="rId37"/>
      <p:italic r:id="rId38"/>
      <p:boldItalic r:id="rId39"/>
    </p:embeddedFont>
    <p:embeddedFont>
      <p:font typeface="Tilt Prism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i2XSQRyAjOYipKHJGSjwAAHecp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7b3710ea31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27b3710ea3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ata-analysis-pr.byethost8.com/story.html?i=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cs.google.com/forms/d/e/1FAIpQLSeDc6BkcX6s-43-fGATy0vBQe_VE3JVwBy-dFpimk3BsYW8zw/viewform?usp=pp_ur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 flipH="1">
            <a:off x="4422361" y="3651353"/>
            <a:ext cx="9443279" cy="5606947"/>
          </a:xfrm>
          <a:custGeom>
            <a:avLst/>
            <a:gdLst/>
            <a:ahLst/>
            <a:cxnLst/>
            <a:rect l="l" t="t" r="r" b="b"/>
            <a:pathLst>
              <a:path w="9443279" h="5606947" extrusionOk="0">
                <a:moveTo>
                  <a:pt x="9443278" y="0"/>
                </a:moveTo>
                <a:lnTo>
                  <a:pt x="0" y="0"/>
                </a:lnTo>
                <a:lnTo>
                  <a:pt x="0" y="5606947"/>
                </a:lnTo>
                <a:lnTo>
                  <a:pt x="9443278" y="5606947"/>
                </a:lnTo>
                <a:lnTo>
                  <a:pt x="944327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8190393" y="-43424"/>
            <a:ext cx="2211013" cy="1909007"/>
          </a:xfrm>
          <a:custGeom>
            <a:avLst/>
            <a:gdLst/>
            <a:ahLst/>
            <a:cxnLst/>
            <a:rect l="l" t="t" r="r" b="b"/>
            <a:pathLst>
              <a:path w="1522212" h="1522212" extrusionOk="0">
                <a:moveTo>
                  <a:pt x="0" y="0"/>
                </a:moveTo>
                <a:lnTo>
                  <a:pt x="1522212" y="0"/>
                </a:lnTo>
                <a:lnTo>
                  <a:pt x="1522212" y="1522213"/>
                </a:lnTo>
                <a:lnTo>
                  <a:pt x="0" y="1522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6" name="Google Shape;86;p1"/>
          <p:cNvSpPr txBox="1"/>
          <p:nvPr/>
        </p:nvSpPr>
        <p:spPr>
          <a:xfrm>
            <a:off x="5734594" y="1480833"/>
            <a:ext cx="672737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5000" dirty="0">
                <a:latin typeface="Rubik ExtraBold"/>
                <a:ea typeface="Rubik ExtraBold"/>
                <a:cs typeface="Rubik ExtraBold"/>
                <a:sym typeface="Rubik ExtraBold"/>
              </a:rPr>
              <a:t>מכירים את התלמידים</a:t>
            </a:r>
            <a:endParaRPr dirty="0"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5734593" y="2429650"/>
            <a:ext cx="6387737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1" dirty="0">
                <a:latin typeface="Rubik"/>
                <a:ea typeface="Rubik"/>
                <a:cs typeface="Rubik"/>
                <a:sym typeface="Rubik"/>
              </a:rPr>
              <a:t>אוספים נתונים </a:t>
            </a:r>
          </a:p>
          <a:p>
            <a:pPr marL="0" marR="0" lvl="0" indent="0" algn="r" rtl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1" dirty="0">
                <a:latin typeface="Rubik"/>
                <a:ea typeface="Rubik"/>
                <a:cs typeface="Rubik"/>
                <a:sym typeface="Rubik"/>
              </a:rPr>
              <a:t>ומוצאים מכנים משותפים</a:t>
            </a:r>
            <a:endParaRPr b="1" dirty="0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FF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9"/>
          <p:cNvGrpSpPr/>
          <p:nvPr/>
        </p:nvGrpSpPr>
        <p:grpSpPr>
          <a:xfrm>
            <a:off x="-2814456" y="-1215205"/>
            <a:ext cx="11958456" cy="11949935"/>
            <a:chOff x="0" y="-38100"/>
            <a:chExt cx="3149552" cy="3147308"/>
          </a:xfrm>
        </p:grpSpPr>
        <p:sp>
          <p:nvSpPr>
            <p:cNvPr id="235" name="Google Shape;235;p9"/>
            <p:cNvSpPr/>
            <p:nvPr/>
          </p:nvSpPr>
          <p:spPr>
            <a:xfrm>
              <a:off x="0" y="0"/>
              <a:ext cx="3149552" cy="3109208"/>
            </a:xfrm>
            <a:custGeom>
              <a:avLst/>
              <a:gdLst/>
              <a:ahLst/>
              <a:cxnLst/>
              <a:rect l="l" t="t" r="r" b="b"/>
              <a:pathLst>
                <a:path w="3149552" h="3109208" extrusionOk="0">
                  <a:moveTo>
                    <a:pt x="0" y="0"/>
                  </a:moveTo>
                  <a:lnTo>
                    <a:pt x="3149552" y="0"/>
                  </a:lnTo>
                  <a:lnTo>
                    <a:pt x="3149552" y="3109208"/>
                  </a:lnTo>
                  <a:lnTo>
                    <a:pt x="0" y="3109208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36" name="Google Shape;236;p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9"/>
          <p:cNvSpPr txBox="1"/>
          <p:nvPr/>
        </p:nvSpPr>
        <p:spPr>
          <a:xfrm>
            <a:off x="9144087" y="3734086"/>
            <a:ext cx="82962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 i="0" u="none" strike="noStrike" cap="none">
                <a:solidFill>
                  <a:srgbClr val="FFFFFF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ממה מורכבים מקצועות הנתונים?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grpSp>
        <p:nvGrpSpPr>
          <p:cNvPr id="238" name="Google Shape;238;p9"/>
          <p:cNvGrpSpPr/>
          <p:nvPr/>
        </p:nvGrpSpPr>
        <p:grpSpPr>
          <a:xfrm>
            <a:off x="1204954" y="2106179"/>
            <a:ext cx="6461298" cy="6365504"/>
            <a:chOff x="1877729" y="2084479"/>
            <a:chExt cx="6461298" cy="6365504"/>
          </a:xfrm>
        </p:grpSpPr>
        <p:sp>
          <p:nvSpPr>
            <p:cNvPr id="239" name="Google Shape;239;p9"/>
            <p:cNvSpPr/>
            <p:nvPr/>
          </p:nvSpPr>
          <p:spPr>
            <a:xfrm>
              <a:off x="1877729" y="2084479"/>
              <a:ext cx="6461298" cy="6365504"/>
            </a:xfrm>
            <a:custGeom>
              <a:avLst/>
              <a:gdLst/>
              <a:ahLst/>
              <a:cxnLst/>
              <a:rect l="l" t="t" r="r" b="b"/>
              <a:pathLst>
                <a:path w="8615063" h="8487338" extrusionOk="0">
                  <a:moveTo>
                    <a:pt x="0" y="0"/>
                  </a:moveTo>
                  <a:lnTo>
                    <a:pt x="8615063" y="0"/>
                  </a:lnTo>
                  <a:lnTo>
                    <a:pt x="8615063" y="8487338"/>
                  </a:lnTo>
                  <a:lnTo>
                    <a:pt x="0" y="84873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2021" r="-2020"/>
              </a:stretch>
            </a:blipFill>
            <a:ln>
              <a:noFill/>
            </a:ln>
          </p:spPr>
        </p:sp>
        <p:sp>
          <p:nvSpPr>
            <p:cNvPr id="240" name="Google Shape;240;p9"/>
            <p:cNvSpPr txBox="1"/>
            <p:nvPr/>
          </p:nvSpPr>
          <p:spPr>
            <a:xfrm>
              <a:off x="3923051" y="3050150"/>
              <a:ext cx="24627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i="0" u="none" strike="noStrike" cap="none">
                  <a:solidFill>
                    <a:srgbClr val="000000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ידע מקצועי בתחום מסוים</a:t>
              </a:r>
              <a:endParaRPr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  <p:sp>
          <p:nvSpPr>
            <p:cNvPr id="241" name="Google Shape;241;p9"/>
            <p:cNvSpPr txBox="1"/>
            <p:nvPr/>
          </p:nvSpPr>
          <p:spPr>
            <a:xfrm>
              <a:off x="6640174" y="6493600"/>
              <a:ext cx="13719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i="0" u="none" strike="noStrike" cap="none">
                  <a:solidFill>
                    <a:srgbClr val="000000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מדעי המחשב</a:t>
              </a:r>
              <a:endParaRPr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  <p:sp>
          <p:nvSpPr>
            <p:cNvPr id="242" name="Google Shape;242;p9"/>
            <p:cNvSpPr txBox="1"/>
            <p:nvPr/>
          </p:nvSpPr>
          <p:spPr>
            <a:xfrm>
              <a:off x="2214053" y="6493600"/>
              <a:ext cx="13719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i="0" u="none" strike="noStrike" cap="none">
                  <a:solidFill>
                    <a:srgbClr val="000000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סטטיסטיקה</a:t>
              </a:r>
              <a:endParaRPr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  <p:sp>
          <p:nvSpPr>
            <p:cNvPr id="243" name="Google Shape;243;p9"/>
            <p:cNvSpPr txBox="1"/>
            <p:nvPr/>
          </p:nvSpPr>
          <p:spPr>
            <a:xfrm>
              <a:off x="3186576" y="4644300"/>
              <a:ext cx="11283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i="0" u="none" strike="noStrike" cap="none">
                  <a:solidFill>
                    <a:srgbClr val="000000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אנליסטים</a:t>
              </a:r>
              <a:endParaRPr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  <p:sp>
          <p:nvSpPr>
            <p:cNvPr id="244" name="Google Shape;244;p9"/>
            <p:cNvSpPr txBox="1"/>
            <p:nvPr/>
          </p:nvSpPr>
          <p:spPr>
            <a:xfrm>
              <a:off x="4314878" y="6969100"/>
              <a:ext cx="15870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i="0" u="none" strike="noStrike" cap="none">
                  <a:solidFill>
                    <a:srgbClr val="000000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מהנדסי נתונים</a:t>
              </a:r>
              <a:endParaRPr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  <p:sp>
          <p:nvSpPr>
            <p:cNvPr id="245" name="Google Shape;245;p9"/>
            <p:cNvSpPr txBox="1"/>
            <p:nvPr/>
          </p:nvSpPr>
          <p:spPr>
            <a:xfrm>
              <a:off x="4468452" y="5389475"/>
              <a:ext cx="13719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i="0" u="none" strike="noStrike" cap="none">
                  <a:solidFill>
                    <a:srgbClr val="000000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מדעני נתונים</a:t>
              </a:r>
              <a:endParaRPr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"/>
          <p:cNvSpPr/>
          <p:nvPr/>
        </p:nvSpPr>
        <p:spPr>
          <a:xfrm rot="10800000">
            <a:off x="10414913" y="0"/>
            <a:ext cx="8132617" cy="10284011"/>
          </a:xfrm>
          <a:prstGeom prst="rect">
            <a:avLst/>
          </a:prstGeom>
          <a:solidFill>
            <a:srgbClr val="99B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 txBox="1"/>
          <p:nvPr/>
        </p:nvSpPr>
        <p:spPr>
          <a:xfrm>
            <a:off x="11583225" y="1481975"/>
            <a:ext cx="53184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7" i="0" u="none" strike="noStrike" cap="none">
                <a:solidFill>
                  <a:srgbClr val="FFFFFF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מה נלמד לעשות?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grpSp>
        <p:nvGrpSpPr>
          <p:cNvPr id="252" name="Google Shape;252;p10"/>
          <p:cNvGrpSpPr/>
          <p:nvPr/>
        </p:nvGrpSpPr>
        <p:grpSpPr>
          <a:xfrm>
            <a:off x="16548174" y="6972940"/>
            <a:ext cx="711126" cy="711126"/>
            <a:chOff x="0" y="0"/>
            <a:chExt cx="812800" cy="812800"/>
          </a:xfrm>
        </p:grpSpPr>
        <p:sp>
          <p:nvSpPr>
            <p:cNvPr id="253" name="Google Shape;253;p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900" tIns="40900" rIns="40900" bIns="409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" name="Google Shape;255;p10"/>
          <p:cNvSpPr txBox="1"/>
          <p:nvPr/>
        </p:nvSpPr>
        <p:spPr>
          <a:xfrm>
            <a:off x="16801532" y="7103034"/>
            <a:ext cx="2043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9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/>
          </a:p>
        </p:txBody>
      </p:sp>
      <p:grpSp>
        <p:nvGrpSpPr>
          <p:cNvPr id="256" name="Google Shape;256;p10"/>
          <p:cNvGrpSpPr/>
          <p:nvPr/>
        </p:nvGrpSpPr>
        <p:grpSpPr>
          <a:xfrm>
            <a:off x="16548174" y="2792160"/>
            <a:ext cx="711126" cy="711126"/>
            <a:chOff x="0" y="0"/>
            <a:chExt cx="812800" cy="812800"/>
          </a:xfrm>
        </p:grpSpPr>
        <p:sp>
          <p:nvSpPr>
            <p:cNvPr id="257" name="Google Shape;257;p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900" tIns="40900" rIns="40900" bIns="409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10"/>
          <p:cNvSpPr txBox="1"/>
          <p:nvPr/>
        </p:nvSpPr>
        <p:spPr>
          <a:xfrm>
            <a:off x="16801532" y="2922253"/>
            <a:ext cx="2043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9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/>
          </a:p>
        </p:txBody>
      </p:sp>
      <p:grpSp>
        <p:nvGrpSpPr>
          <p:cNvPr id="260" name="Google Shape;260;p10"/>
          <p:cNvGrpSpPr/>
          <p:nvPr/>
        </p:nvGrpSpPr>
        <p:grpSpPr>
          <a:xfrm>
            <a:off x="16548174" y="4205728"/>
            <a:ext cx="711126" cy="711126"/>
            <a:chOff x="0" y="0"/>
            <a:chExt cx="812800" cy="812800"/>
          </a:xfrm>
        </p:grpSpPr>
        <p:sp>
          <p:nvSpPr>
            <p:cNvPr id="261" name="Google Shape;261;p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900" tIns="40900" rIns="40900" bIns="409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10"/>
          <p:cNvSpPr txBox="1"/>
          <p:nvPr/>
        </p:nvSpPr>
        <p:spPr>
          <a:xfrm>
            <a:off x="16801532" y="4328519"/>
            <a:ext cx="2043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9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/>
          </a:p>
        </p:txBody>
      </p:sp>
      <p:grpSp>
        <p:nvGrpSpPr>
          <p:cNvPr id="264" name="Google Shape;264;p10"/>
          <p:cNvGrpSpPr/>
          <p:nvPr/>
        </p:nvGrpSpPr>
        <p:grpSpPr>
          <a:xfrm>
            <a:off x="16548174" y="5614631"/>
            <a:ext cx="711126" cy="711126"/>
            <a:chOff x="0" y="0"/>
            <a:chExt cx="812800" cy="812800"/>
          </a:xfrm>
        </p:grpSpPr>
        <p:sp>
          <p:nvSpPr>
            <p:cNvPr id="265" name="Google Shape;265;p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900" tIns="40900" rIns="40900" bIns="409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7" name="Google Shape;267;p10"/>
          <p:cNvSpPr txBox="1"/>
          <p:nvPr/>
        </p:nvSpPr>
        <p:spPr>
          <a:xfrm>
            <a:off x="16801532" y="5744725"/>
            <a:ext cx="2043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19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/>
          </a:p>
        </p:txBody>
      </p:sp>
      <p:sp>
        <p:nvSpPr>
          <p:cNvPr id="268" name="Google Shape;268;p10"/>
          <p:cNvSpPr txBox="1"/>
          <p:nvPr/>
        </p:nvSpPr>
        <p:spPr>
          <a:xfrm>
            <a:off x="12514775" y="5609963"/>
            <a:ext cx="37911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יכולת טכנית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marL="0" marR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שליטה באקסל ובכלי עיבוד נתונים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69" name="Google Shape;269;p10"/>
          <p:cNvSpPr txBox="1"/>
          <p:nvPr/>
        </p:nvSpPr>
        <p:spPr>
          <a:xfrm>
            <a:off x="10987521" y="2792158"/>
            <a:ext cx="5318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י</a:t>
            </a:r>
            <a:r>
              <a:rPr lang="en-US" sz="3000">
                <a:latin typeface="Rubik ExtraBold"/>
                <a:ea typeface="Rubik ExtraBold"/>
                <a:cs typeface="Rubik ExtraBold"/>
                <a:sym typeface="Rubik ExtraBold"/>
              </a:rPr>
              <a:t>כולת עסקית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יכולת להבין את מטרת הניתוח, מה רוצים להשיג</a:t>
            </a:r>
            <a:endParaRPr sz="1300"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70" name="Google Shape;270;p10"/>
          <p:cNvSpPr txBox="1"/>
          <p:nvPr/>
        </p:nvSpPr>
        <p:spPr>
          <a:xfrm>
            <a:off x="10612348" y="4201060"/>
            <a:ext cx="56934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יכולת אנליטית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marL="0" marR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חשיבה אנליטית שילוב של </a:t>
            </a:r>
            <a:r>
              <a:rPr lang="en-US" sz="2000">
                <a:latin typeface="Rubik ExtraBold"/>
                <a:ea typeface="Rubik ExtraBold"/>
                <a:cs typeface="Rubik ExtraBold"/>
                <a:sym typeface="Rubik ExtraBold"/>
              </a:rPr>
              <a:t>היגיון</a:t>
            </a:r>
            <a:r>
              <a:rPr lang="en-US" sz="20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 והבנה מעמיקה 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71" name="Google Shape;271;p10"/>
          <p:cNvSpPr txBox="1"/>
          <p:nvPr/>
        </p:nvSpPr>
        <p:spPr>
          <a:xfrm>
            <a:off x="12179036" y="7151425"/>
            <a:ext cx="41268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00000"/>
                </a:solidFill>
                <a:latin typeface="Tilt Prism"/>
                <a:ea typeface="Tilt Prism"/>
                <a:cs typeface="Tilt Prism"/>
                <a:sym typeface="Tilt Prism"/>
              </a:rPr>
              <a:t>STORY TELLING</a:t>
            </a:r>
            <a:endParaRPr b="1">
              <a:latin typeface="Tilt Prism"/>
              <a:ea typeface="Tilt Prism"/>
              <a:cs typeface="Tilt Prism"/>
              <a:sym typeface="Tilt Prism"/>
            </a:endParaRPr>
          </a:p>
          <a:p>
            <a:pPr marL="0" marR="0" lvl="0" indent="0" algn="r" rtl="1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Rubik ExtraBold"/>
                <a:ea typeface="Rubik ExtraBold"/>
                <a:cs typeface="Rubik ExtraBold"/>
                <a:sym typeface="Rubik ExtraBold"/>
              </a:rPr>
              <a:t>העברת המסרים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grpSp>
        <p:nvGrpSpPr>
          <p:cNvPr id="272" name="Google Shape;272;p10"/>
          <p:cNvGrpSpPr/>
          <p:nvPr/>
        </p:nvGrpSpPr>
        <p:grpSpPr>
          <a:xfrm>
            <a:off x="-397512" y="1818808"/>
            <a:ext cx="12255252" cy="8919072"/>
            <a:chOff x="0" y="0"/>
            <a:chExt cx="16340335" cy="11892096"/>
          </a:xfrm>
        </p:grpSpPr>
        <p:sp>
          <p:nvSpPr>
            <p:cNvPr id="273" name="Google Shape;273;p10"/>
            <p:cNvSpPr/>
            <p:nvPr/>
          </p:nvSpPr>
          <p:spPr>
            <a:xfrm>
              <a:off x="0" y="0"/>
              <a:ext cx="14017391" cy="8620696"/>
            </a:xfrm>
            <a:custGeom>
              <a:avLst/>
              <a:gdLst/>
              <a:ahLst/>
              <a:cxnLst/>
              <a:rect l="l" t="t" r="r" b="b"/>
              <a:pathLst>
                <a:path w="14017391" h="8620696" extrusionOk="0">
                  <a:moveTo>
                    <a:pt x="0" y="0"/>
                  </a:moveTo>
                  <a:lnTo>
                    <a:pt x="14017391" y="0"/>
                  </a:lnTo>
                  <a:lnTo>
                    <a:pt x="14017391" y="8620696"/>
                  </a:lnTo>
                  <a:lnTo>
                    <a:pt x="0" y="86206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grpSp>
          <p:nvGrpSpPr>
            <p:cNvPr id="274" name="Google Shape;274;p10"/>
            <p:cNvGrpSpPr/>
            <p:nvPr/>
          </p:nvGrpSpPr>
          <p:grpSpPr>
            <a:xfrm>
              <a:off x="7240607" y="34939"/>
              <a:ext cx="4553885" cy="4767356"/>
              <a:chOff x="0" y="-38100"/>
              <a:chExt cx="812800" cy="850900"/>
            </a:xfrm>
          </p:grpSpPr>
          <p:sp>
            <p:nvSpPr>
              <p:cNvPr id="275" name="Google Shape;275;p10"/>
              <p:cNvSpPr/>
              <p:nvPr/>
            </p:nvSpPr>
            <p:spPr>
              <a:xfrm>
                <a:off x="0" y="0"/>
                <a:ext cx="340240" cy="182273"/>
              </a:xfrm>
              <a:custGeom>
                <a:avLst/>
                <a:gdLst/>
                <a:ahLst/>
                <a:cxnLst/>
                <a:rect l="l" t="t" r="r" b="b"/>
                <a:pathLst>
                  <a:path w="340240" h="182273" extrusionOk="0">
                    <a:moveTo>
                      <a:pt x="0" y="0"/>
                    </a:moveTo>
                    <a:lnTo>
                      <a:pt x="340240" y="0"/>
                    </a:lnTo>
                    <a:lnTo>
                      <a:pt x="340240" y="182273"/>
                    </a:lnTo>
                    <a:lnTo>
                      <a:pt x="0" y="18227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DCED6"/>
              </a:solidFill>
              <a:ln>
                <a:noFill/>
              </a:ln>
            </p:spPr>
          </p:sp>
          <p:sp>
            <p:nvSpPr>
              <p:cNvPr id="276" name="Google Shape;276;p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7" name="Google Shape;277;p10"/>
            <p:cNvGrpSpPr/>
            <p:nvPr/>
          </p:nvGrpSpPr>
          <p:grpSpPr>
            <a:xfrm>
              <a:off x="8369945" y="1764261"/>
              <a:ext cx="4553885" cy="4767356"/>
              <a:chOff x="0" y="-38100"/>
              <a:chExt cx="812800" cy="850900"/>
            </a:xfrm>
          </p:grpSpPr>
          <p:sp>
            <p:nvSpPr>
              <p:cNvPr id="278" name="Google Shape;278;p10"/>
              <p:cNvSpPr/>
              <p:nvPr/>
            </p:nvSpPr>
            <p:spPr>
              <a:xfrm>
                <a:off x="0" y="0"/>
                <a:ext cx="340240" cy="182273"/>
              </a:xfrm>
              <a:custGeom>
                <a:avLst/>
                <a:gdLst/>
                <a:ahLst/>
                <a:cxnLst/>
                <a:rect l="l" t="t" r="r" b="b"/>
                <a:pathLst>
                  <a:path w="340240" h="182273" extrusionOk="0">
                    <a:moveTo>
                      <a:pt x="0" y="0"/>
                    </a:moveTo>
                    <a:lnTo>
                      <a:pt x="340240" y="0"/>
                    </a:lnTo>
                    <a:lnTo>
                      <a:pt x="340240" y="182273"/>
                    </a:lnTo>
                    <a:lnTo>
                      <a:pt x="0" y="18227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58BDC2"/>
              </a:solidFill>
              <a:ln>
                <a:noFill/>
              </a:ln>
            </p:spPr>
          </p:sp>
          <p:sp>
            <p:nvSpPr>
              <p:cNvPr id="279" name="Google Shape;279;p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0" name="Google Shape;280;p10"/>
            <p:cNvGrpSpPr/>
            <p:nvPr/>
          </p:nvGrpSpPr>
          <p:grpSpPr>
            <a:xfrm>
              <a:off x="9506311" y="3579184"/>
              <a:ext cx="4553885" cy="4767356"/>
              <a:chOff x="0" y="-38100"/>
              <a:chExt cx="812800" cy="850900"/>
            </a:xfrm>
          </p:grpSpPr>
          <p:sp>
            <p:nvSpPr>
              <p:cNvPr id="281" name="Google Shape;281;p10"/>
              <p:cNvSpPr/>
              <p:nvPr/>
            </p:nvSpPr>
            <p:spPr>
              <a:xfrm>
                <a:off x="0" y="0"/>
                <a:ext cx="340240" cy="182273"/>
              </a:xfrm>
              <a:custGeom>
                <a:avLst/>
                <a:gdLst/>
                <a:ahLst/>
                <a:cxnLst/>
                <a:rect l="l" t="t" r="r" b="b"/>
                <a:pathLst>
                  <a:path w="340240" h="182273" extrusionOk="0">
                    <a:moveTo>
                      <a:pt x="0" y="0"/>
                    </a:moveTo>
                    <a:lnTo>
                      <a:pt x="340240" y="0"/>
                    </a:lnTo>
                    <a:lnTo>
                      <a:pt x="340240" y="182273"/>
                    </a:lnTo>
                    <a:lnTo>
                      <a:pt x="0" y="18227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9C668"/>
              </a:solidFill>
              <a:ln>
                <a:noFill/>
              </a:ln>
            </p:spPr>
          </p:sp>
          <p:sp>
            <p:nvSpPr>
              <p:cNvPr id="282" name="Google Shape;282;p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3" name="Google Shape;283;p10"/>
            <p:cNvGrpSpPr/>
            <p:nvPr/>
          </p:nvGrpSpPr>
          <p:grpSpPr>
            <a:xfrm>
              <a:off x="10459445" y="5236658"/>
              <a:ext cx="4553885" cy="4767356"/>
              <a:chOff x="0" y="-38100"/>
              <a:chExt cx="812800" cy="850900"/>
            </a:xfrm>
          </p:grpSpPr>
          <p:sp>
            <p:nvSpPr>
              <p:cNvPr id="284" name="Google Shape;284;p10"/>
              <p:cNvSpPr/>
              <p:nvPr/>
            </p:nvSpPr>
            <p:spPr>
              <a:xfrm>
                <a:off x="0" y="0"/>
                <a:ext cx="340240" cy="182273"/>
              </a:xfrm>
              <a:custGeom>
                <a:avLst/>
                <a:gdLst/>
                <a:ahLst/>
                <a:cxnLst/>
                <a:rect l="l" t="t" r="r" b="b"/>
                <a:pathLst>
                  <a:path w="340240" h="182273" extrusionOk="0">
                    <a:moveTo>
                      <a:pt x="0" y="0"/>
                    </a:moveTo>
                    <a:lnTo>
                      <a:pt x="340240" y="0"/>
                    </a:lnTo>
                    <a:lnTo>
                      <a:pt x="340240" y="182273"/>
                    </a:lnTo>
                    <a:lnTo>
                      <a:pt x="0" y="18227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BB10"/>
              </a:solidFill>
              <a:ln>
                <a:noFill/>
              </a:ln>
            </p:spPr>
          </p:sp>
          <p:sp>
            <p:nvSpPr>
              <p:cNvPr id="285" name="Google Shape;285;p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6" name="Google Shape;286;p10"/>
            <p:cNvGrpSpPr/>
            <p:nvPr/>
          </p:nvGrpSpPr>
          <p:grpSpPr>
            <a:xfrm>
              <a:off x="11786450" y="7124739"/>
              <a:ext cx="4553885" cy="4767356"/>
              <a:chOff x="0" y="-38100"/>
              <a:chExt cx="812800" cy="850900"/>
            </a:xfrm>
          </p:grpSpPr>
          <p:sp>
            <p:nvSpPr>
              <p:cNvPr id="287" name="Google Shape;287;p10"/>
              <p:cNvSpPr/>
              <p:nvPr/>
            </p:nvSpPr>
            <p:spPr>
              <a:xfrm>
                <a:off x="0" y="0"/>
                <a:ext cx="340240" cy="182273"/>
              </a:xfrm>
              <a:custGeom>
                <a:avLst/>
                <a:gdLst/>
                <a:ahLst/>
                <a:cxnLst/>
                <a:rect l="l" t="t" r="r" b="b"/>
                <a:pathLst>
                  <a:path w="340240" h="182273" extrusionOk="0">
                    <a:moveTo>
                      <a:pt x="0" y="0"/>
                    </a:moveTo>
                    <a:lnTo>
                      <a:pt x="340240" y="0"/>
                    </a:lnTo>
                    <a:lnTo>
                      <a:pt x="340240" y="182273"/>
                    </a:lnTo>
                    <a:lnTo>
                      <a:pt x="0" y="18227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7365A"/>
              </a:solidFill>
              <a:ln>
                <a:noFill/>
              </a:ln>
            </p:spPr>
          </p:sp>
          <p:sp>
            <p:nvSpPr>
              <p:cNvPr id="288" name="Google Shape;288;p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9" name="Google Shape;289;p10"/>
            <p:cNvSpPr txBox="1"/>
            <p:nvPr/>
          </p:nvSpPr>
          <p:spPr>
            <a:xfrm>
              <a:off x="4954818" y="437216"/>
              <a:ext cx="925500" cy="104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1">
                <a:lnSpc>
                  <a:spcPct val="140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38" i="0" u="none" strike="noStrike" cap="none">
                  <a:solidFill>
                    <a:srgbClr val="000000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בנייה</a:t>
              </a:r>
              <a:endParaRPr sz="1300">
                <a:latin typeface="Rubik ExtraBold"/>
                <a:ea typeface="Rubik ExtraBold"/>
                <a:cs typeface="Rubik ExtraBold"/>
                <a:sym typeface="Rubik ExtraBold"/>
              </a:endParaRPr>
            </a:p>
            <a:p>
              <a:pPr marL="0" marR="0" lvl="0" indent="0" algn="ctr" rtl="1">
                <a:lnSpc>
                  <a:spcPct val="140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38" i="0" u="none" strike="noStrike" cap="none">
                  <a:solidFill>
                    <a:srgbClr val="000000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והצגת </a:t>
              </a:r>
              <a:endParaRPr sz="1300">
                <a:latin typeface="Rubik ExtraBold"/>
                <a:ea typeface="Rubik ExtraBold"/>
                <a:cs typeface="Rubik ExtraBold"/>
                <a:sym typeface="Rubik ExtraBold"/>
              </a:endParaRPr>
            </a:p>
            <a:p>
              <a:pPr marL="0" marR="0" lvl="0" indent="0" algn="ctr" rtl="1">
                <a:lnSpc>
                  <a:spcPct val="140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38" i="0" u="none" strike="noStrike" cap="none">
                  <a:solidFill>
                    <a:srgbClr val="000000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המלצות</a:t>
              </a:r>
              <a:endParaRPr sz="1300"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  <p:sp>
          <p:nvSpPr>
            <p:cNvPr id="290" name="Google Shape;290;p10"/>
            <p:cNvSpPr txBox="1"/>
            <p:nvPr/>
          </p:nvSpPr>
          <p:spPr>
            <a:xfrm>
              <a:off x="4030860" y="2411189"/>
              <a:ext cx="2869800" cy="34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6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ניתוח ועיבוד נתונים</a:t>
              </a:r>
              <a:endParaRPr b="1"/>
            </a:p>
          </p:txBody>
        </p:sp>
        <p:sp>
          <p:nvSpPr>
            <p:cNvPr id="291" name="Google Shape;291;p10"/>
            <p:cNvSpPr txBox="1"/>
            <p:nvPr/>
          </p:nvSpPr>
          <p:spPr>
            <a:xfrm>
              <a:off x="3205385" y="7634029"/>
              <a:ext cx="44244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2" i="0" u="none" strike="noStrike" cap="none">
                  <a:solidFill>
                    <a:srgbClr val="FFFFFF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הגדרת הנתונים הנדרשים</a:t>
              </a:r>
              <a:endParaRPr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  <p:sp>
          <p:nvSpPr>
            <p:cNvPr id="292" name="Google Shape;292;p10"/>
            <p:cNvSpPr txBox="1"/>
            <p:nvPr/>
          </p:nvSpPr>
          <p:spPr>
            <a:xfrm>
              <a:off x="12365712" y="7513448"/>
              <a:ext cx="329419" cy="5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320" b="1" i="0" u="none" strike="noStrike" cap="non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1</a:t>
              </a:r>
              <a:endParaRPr/>
            </a:p>
          </p:txBody>
        </p:sp>
        <p:sp>
          <p:nvSpPr>
            <p:cNvPr id="293" name="Google Shape;293;p10"/>
            <p:cNvSpPr txBox="1"/>
            <p:nvPr/>
          </p:nvSpPr>
          <p:spPr>
            <a:xfrm>
              <a:off x="11247869" y="5718659"/>
              <a:ext cx="329419" cy="5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320" b="1" i="0" u="none" strike="noStrike" cap="non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2</a:t>
              </a:r>
              <a:endParaRPr/>
            </a:p>
          </p:txBody>
        </p:sp>
        <p:sp>
          <p:nvSpPr>
            <p:cNvPr id="294" name="Google Shape;294;p10"/>
            <p:cNvSpPr txBox="1"/>
            <p:nvPr/>
          </p:nvSpPr>
          <p:spPr>
            <a:xfrm>
              <a:off x="10459445" y="3952085"/>
              <a:ext cx="329419" cy="5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320" b="1" i="0" u="none" strike="noStrike" cap="non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3</a:t>
              </a:r>
              <a:endParaRPr/>
            </a:p>
          </p:txBody>
        </p:sp>
        <p:sp>
          <p:nvSpPr>
            <p:cNvPr id="295" name="Google Shape;295;p10"/>
            <p:cNvSpPr txBox="1"/>
            <p:nvPr/>
          </p:nvSpPr>
          <p:spPr>
            <a:xfrm>
              <a:off x="9323079" y="2182204"/>
              <a:ext cx="329419" cy="5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320" b="1" i="0" u="none" strike="noStrike" cap="non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4</a:t>
              </a:r>
              <a:endParaRPr/>
            </a:p>
          </p:txBody>
        </p:sp>
        <p:sp>
          <p:nvSpPr>
            <p:cNvPr id="296" name="Google Shape;296;p10"/>
            <p:cNvSpPr txBox="1"/>
            <p:nvPr/>
          </p:nvSpPr>
          <p:spPr>
            <a:xfrm>
              <a:off x="8040526" y="490765"/>
              <a:ext cx="329419" cy="57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320" b="1" i="0" u="none" strike="noStrike" cap="non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5</a:t>
              </a:r>
              <a:endParaRPr/>
            </a:p>
          </p:txBody>
        </p:sp>
        <p:sp>
          <p:nvSpPr>
            <p:cNvPr id="297" name="Google Shape;297;p10"/>
            <p:cNvSpPr txBox="1"/>
            <p:nvPr/>
          </p:nvSpPr>
          <p:spPr>
            <a:xfrm>
              <a:off x="3686885" y="5793533"/>
              <a:ext cx="34614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2" i="0" u="none" strike="noStrike" cap="none">
                  <a:solidFill>
                    <a:srgbClr val="000000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חיפוש ואיסוף נתונים</a:t>
              </a:r>
              <a:endParaRPr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  <p:sp>
          <p:nvSpPr>
            <p:cNvPr id="298" name="Google Shape;298;p10"/>
            <p:cNvSpPr txBox="1"/>
            <p:nvPr/>
          </p:nvSpPr>
          <p:spPr>
            <a:xfrm>
              <a:off x="3928624" y="4080003"/>
              <a:ext cx="2977800" cy="43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2" i="0" u="none" strike="noStrike" cap="none">
                  <a:solidFill>
                    <a:srgbClr val="000000"/>
                  </a:solidFill>
                  <a:latin typeface="Rubik ExtraBold"/>
                  <a:ea typeface="Rubik ExtraBold"/>
                  <a:cs typeface="Rubik ExtraBold"/>
                  <a:sym typeface="Rubik ExtraBold"/>
                </a:rPr>
                <a:t>ניקוי וטיוב נתונים</a:t>
              </a:r>
              <a:endParaRPr>
                <a:latin typeface="Rubik ExtraBold"/>
                <a:ea typeface="Rubik ExtraBold"/>
                <a:cs typeface="Rubik ExtraBold"/>
                <a:sym typeface="Rubik ExtraBold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FF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1"/>
          <p:cNvGrpSpPr/>
          <p:nvPr/>
        </p:nvGrpSpPr>
        <p:grpSpPr>
          <a:xfrm>
            <a:off x="1028700" y="884039"/>
            <a:ext cx="16230600" cy="8374261"/>
            <a:chOff x="0" y="-38100"/>
            <a:chExt cx="4274726" cy="2205567"/>
          </a:xfrm>
        </p:grpSpPr>
        <p:sp>
          <p:nvSpPr>
            <p:cNvPr id="304" name="Google Shape;304;p11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05" name="Google Shape;305;p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6" name="Google Shape;306;p11"/>
          <p:cNvGrpSpPr/>
          <p:nvPr/>
        </p:nvGrpSpPr>
        <p:grpSpPr>
          <a:xfrm>
            <a:off x="1601536" y="3542840"/>
            <a:ext cx="3451574" cy="5125790"/>
            <a:chOff x="0" y="-38100"/>
            <a:chExt cx="909057" cy="1350002"/>
          </a:xfrm>
        </p:grpSpPr>
        <p:sp>
          <p:nvSpPr>
            <p:cNvPr id="307" name="Google Shape;307;p11"/>
            <p:cNvSpPr/>
            <p:nvPr/>
          </p:nvSpPr>
          <p:spPr>
            <a:xfrm>
              <a:off x="0" y="0"/>
              <a:ext cx="909057" cy="1311902"/>
            </a:xfrm>
            <a:custGeom>
              <a:avLst/>
              <a:gdLst/>
              <a:ahLst/>
              <a:cxnLst/>
              <a:rect l="l" t="t" r="r" b="b"/>
              <a:pathLst>
                <a:path w="909057" h="1311902" extrusionOk="0">
                  <a:moveTo>
                    <a:pt x="76262" y="0"/>
                  </a:moveTo>
                  <a:lnTo>
                    <a:pt x="832794" y="0"/>
                  </a:lnTo>
                  <a:cubicBezTo>
                    <a:pt x="874913" y="0"/>
                    <a:pt x="909057" y="34144"/>
                    <a:pt x="909057" y="76262"/>
                  </a:cubicBezTo>
                  <a:lnTo>
                    <a:pt x="909057" y="1235640"/>
                  </a:lnTo>
                  <a:cubicBezTo>
                    <a:pt x="909057" y="1277758"/>
                    <a:pt x="874913" y="1311902"/>
                    <a:pt x="832794" y="1311902"/>
                  </a:cubicBezTo>
                  <a:lnTo>
                    <a:pt x="76262" y="1311902"/>
                  </a:lnTo>
                  <a:cubicBezTo>
                    <a:pt x="34144" y="1311902"/>
                    <a:pt x="0" y="1277758"/>
                    <a:pt x="0" y="1235640"/>
                  </a:cubicBezTo>
                  <a:lnTo>
                    <a:pt x="0" y="76262"/>
                  </a:lnTo>
                  <a:cubicBezTo>
                    <a:pt x="0" y="34144"/>
                    <a:pt x="34144" y="0"/>
                    <a:pt x="76262" y="0"/>
                  </a:cubicBezTo>
                  <a:close/>
                </a:path>
              </a:pathLst>
            </a:custGeom>
            <a:solidFill>
              <a:srgbClr val="CADD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" name="Google Shape;309;p11"/>
          <p:cNvGrpSpPr/>
          <p:nvPr/>
        </p:nvGrpSpPr>
        <p:grpSpPr>
          <a:xfrm>
            <a:off x="9335765" y="3542840"/>
            <a:ext cx="3451574" cy="5125790"/>
            <a:chOff x="0" y="-38100"/>
            <a:chExt cx="909057" cy="1350002"/>
          </a:xfrm>
        </p:grpSpPr>
        <p:sp>
          <p:nvSpPr>
            <p:cNvPr id="310" name="Google Shape;310;p11"/>
            <p:cNvSpPr/>
            <p:nvPr/>
          </p:nvSpPr>
          <p:spPr>
            <a:xfrm>
              <a:off x="0" y="0"/>
              <a:ext cx="909057" cy="1311902"/>
            </a:xfrm>
            <a:custGeom>
              <a:avLst/>
              <a:gdLst/>
              <a:ahLst/>
              <a:cxnLst/>
              <a:rect l="l" t="t" r="r" b="b"/>
              <a:pathLst>
                <a:path w="909057" h="1311902" extrusionOk="0">
                  <a:moveTo>
                    <a:pt x="76262" y="0"/>
                  </a:moveTo>
                  <a:lnTo>
                    <a:pt x="832794" y="0"/>
                  </a:lnTo>
                  <a:cubicBezTo>
                    <a:pt x="874913" y="0"/>
                    <a:pt x="909057" y="34144"/>
                    <a:pt x="909057" y="76262"/>
                  </a:cubicBezTo>
                  <a:lnTo>
                    <a:pt x="909057" y="1235640"/>
                  </a:lnTo>
                  <a:cubicBezTo>
                    <a:pt x="909057" y="1277758"/>
                    <a:pt x="874913" y="1311902"/>
                    <a:pt x="832794" y="1311902"/>
                  </a:cubicBezTo>
                  <a:lnTo>
                    <a:pt x="76262" y="1311902"/>
                  </a:lnTo>
                  <a:cubicBezTo>
                    <a:pt x="34144" y="1311902"/>
                    <a:pt x="0" y="1277758"/>
                    <a:pt x="0" y="1235640"/>
                  </a:cubicBezTo>
                  <a:lnTo>
                    <a:pt x="0" y="76262"/>
                  </a:lnTo>
                  <a:cubicBezTo>
                    <a:pt x="0" y="34144"/>
                    <a:pt x="34144" y="0"/>
                    <a:pt x="76262" y="0"/>
                  </a:cubicBezTo>
                  <a:close/>
                </a:path>
              </a:pathLst>
            </a:custGeom>
            <a:solidFill>
              <a:srgbClr val="CADD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13202879" y="3542840"/>
            <a:ext cx="3451574" cy="5125790"/>
            <a:chOff x="0" y="-38100"/>
            <a:chExt cx="909057" cy="1350002"/>
          </a:xfrm>
        </p:grpSpPr>
        <p:sp>
          <p:nvSpPr>
            <p:cNvPr id="313" name="Google Shape;313;p11"/>
            <p:cNvSpPr/>
            <p:nvPr/>
          </p:nvSpPr>
          <p:spPr>
            <a:xfrm>
              <a:off x="0" y="0"/>
              <a:ext cx="909057" cy="1311902"/>
            </a:xfrm>
            <a:custGeom>
              <a:avLst/>
              <a:gdLst/>
              <a:ahLst/>
              <a:cxnLst/>
              <a:rect l="l" t="t" r="r" b="b"/>
              <a:pathLst>
                <a:path w="909057" h="1311902" extrusionOk="0">
                  <a:moveTo>
                    <a:pt x="76262" y="0"/>
                  </a:moveTo>
                  <a:lnTo>
                    <a:pt x="832794" y="0"/>
                  </a:lnTo>
                  <a:cubicBezTo>
                    <a:pt x="874913" y="0"/>
                    <a:pt x="909057" y="34144"/>
                    <a:pt x="909057" y="76262"/>
                  </a:cubicBezTo>
                  <a:lnTo>
                    <a:pt x="909057" y="1235640"/>
                  </a:lnTo>
                  <a:cubicBezTo>
                    <a:pt x="909057" y="1277758"/>
                    <a:pt x="874913" y="1311902"/>
                    <a:pt x="832794" y="1311902"/>
                  </a:cubicBezTo>
                  <a:lnTo>
                    <a:pt x="76262" y="1311902"/>
                  </a:lnTo>
                  <a:cubicBezTo>
                    <a:pt x="34144" y="1311902"/>
                    <a:pt x="0" y="1277758"/>
                    <a:pt x="0" y="1235640"/>
                  </a:cubicBezTo>
                  <a:lnTo>
                    <a:pt x="0" y="76262"/>
                  </a:lnTo>
                  <a:cubicBezTo>
                    <a:pt x="0" y="34144"/>
                    <a:pt x="34144" y="0"/>
                    <a:pt x="76262" y="0"/>
                  </a:cubicBezTo>
                  <a:close/>
                </a:path>
              </a:pathLst>
            </a:custGeom>
            <a:solidFill>
              <a:srgbClr val="CADD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5" name="Google Shape;315;p11"/>
          <p:cNvGrpSpPr/>
          <p:nvPr/>
        </p:nvGrpSpPr>
        <p:grpSpPr>
          <a:xfrm>
            <a:off x="5468650" y="3542840"/>
            <a:ext cx="3451574" cy="5125790"/>
            <a:chOff x="0" y="-38100"/>
            <a:chExt cx="909057" cy="1350002"/>
          </a:xfrm>
        </p:grpSpPr>
        <p:sp>
          <p:nvSpPr>
            <p:cNvPr id="316" name="Google Shape;316;p11"/>
            <p:cNvSpPr/>
            <p:nvPr/>
          </p:nvSpPr>
          <p:spPr>
            <a:xfrm>
              <a:off x="0" y="0"/>
              <a:ext cx="909057" cy="1311902"/>
            </a:xfrm>
            <a:custGeom>
              <a:avLst/>
              <a:gdLst/>
              <a:ahLst/>
              <a:cxnLst/>
              <a:rect l="l" t="t" r="r" b="b"/>
              <a:pathLst>
                <a:path w="909057" h="1311902" extrusionOk="0">
                  <a:moveTo>
                    <a:pt x="76262" y="0"/>
                  </a:moveTo>
                  <a:lnTo>
                    <a:pt x="832794" y="0"/>
                  </a:lnTo>
                  <a:cubicBezTo>
                    <a:pt x="874913" y="0"/>
                    <a:pt x="909057" y="34144"/>
                    <a:pt x="909057" y="76262"/>
                  </a:cubicBezTo>
                  <a:lnTo>
                    <a:pt x="909057" y="1235640"/>
                  </a:lnTo>
                  <a:cubicBezTo>
                    <a:pt x="909057" y="1277758"/>
                    <a:pt x="874913" y="1311902"/>
                    <a:pt x="832794" y="1311902"/>
                  </a:cubicBezTo>
                  <a:lnTo>
                    <a:pt x="76262" y="1311902"/>
                  </a:lnTo>
                  <a:cubicBezTo>
                    <a:pt x="34144" y="1311902"/>
                    <a:pt x="0" y="1277758"/>
                    <a:pt x="0" y="1235640"/>
                  </a:cubicBezTo>
                  <a:lnTo>
                    <a:pt x="0" y="76262"/>
                  </a:lnTo>
                  <a:cubicBezTo>
                    <a:pt x="0" y="34144"/>
                    <a:pt x="34144" y="0"/>
                    <a:pt x="76262" y="0"/>
                  </a:cubicBezTo>
                  <a:close/>
                </a:path>
              </a:pathLst>
            </a:custGeom>
            <a:solidFill>
              <a:srgbClr val="CADD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8" name="Google Shape;318;p11"/>
          <p:cNvSpPr/>
          <p:nvPr/>
        </p:nvSpPr>
        <p:spPr>
          <a:xfrm>
            <a:off x="15004866" y="2273324"/>
            <a:ext cx="1638540" cy="865354"/>
          </a:xfrm>
          <a:custGeom>
            <a:avLst/>
            <a:gdLst/>
            <a:ahLst/>
            <a:cxnLst/>
            <a:rect l="l" t="t" r="r" b="b"/>
            <a:pathLst>
              <a:path w="1638540" h="865354" extrusionOk="0">
                <a:moveTo>
                  <a:pt x="0" y="0"/>
                </a:moveTo>
                <a:lnTo>
                  <a:pt x="1638540" y="0"/>
                </a:lnTo>
                <a:lnTo>
                  <a:pt x="1638540" y="865353"/>
                </a:lnTo>
                <a:lnTo>
                  <a:pt x="0" y="8653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9" name="Google Shape;319;p11"/>
          <p:cNvSpPr/>
          <p:nvPr/>
        </p:nvSpPr>
        <p:spPr>
          <a:xfrm>
            <a:off x="14320773" y="1311375"/>
            <a:ext cx="2333681" cy="700104"/>
          </a:xfrm>
          <a:custGeom>
            <a:avLst/>
            <a:gdLst/>
            <a:ahLst/>
            <a:cxnLst/>
            <a:rect l="l" t="t" r="r" b="b"/>
            <a:pathLst>
              <a:path w="2333681" h="700104" extrusionOk="0">
                <a:moveTo>
                  <a:pt x="0" y="0"/>
                </a:moveTo>
                <a:lnTo>
                  <a:pt x="2333681" y="0"/>
                </a:lnTo>
                <a:lnTo>
                  <a:pt x="2333681" y="700104"/>
                </a:lnTo>
                <a:lnTo>
                  <a:pt x="0" y="700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0" name="Google Shape;320;p11"/>
          <p:cNvSpPr/>
          <p:nvPr/>
        </p:nvSpPr>
        <p:spPr>
          <a:xfrm>
            <a:off x="1601536" y="1311375"/>
            <a:ext cx="1638540" cy="920651"/>
          </a:xfrm>
          <a:custGeom>
            <a:avLst/>
            <a:gdLst/>
            <a:ahLst/>
            <a:cxnLst/>
            <a:rect l="l" t="t" r="r" b="b"/>
            <a:pathLst>
              <a:path w="1638540" h="920651" extrusionOk="0">
                <a:moveTo>
                  <a:pt x="0" y="0"/>
                </a:moveTo>
                <a:lnTo>
                  <a:pt x="1638540" y="0"/>
                </a:lnTo>
                <a:lnTo>
                  <a:pt x="1638540" y="920651"/>
                </a:lnTo>
                <a:lnTo>
                  <a:pt x="0" y="9206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1" name="Google Shape;321;p11"/>
          <p:cNvSpPr/>
          <p:nvPr/>
        </p:nvSpPr>
        <p:spPr>
          <a:xfrm>
            <a:off x="1601536" y="2383709"/>
            <a:ext cx="2097133" cy="754968"/>
          </a:xfrm>
          <a:custGeom>
            <a:avLst/>
            <a:gdLst/>
            <a:ahLst/>
            <a:cxnLst/>
            <a:rect l="l" t="t" r="r" b="b"/>
            <a:pathLst>
              <a:path w="2097133" h="754968" extrusionOk="0">
                <a:moveTo>
                  <a:pt x="0" y="0"/>
                </a:moveTo>
                <a:lnTo>
                  <a:pt x="2097134" y="0"/>
                </a:lnTo>
                <a:lnTo>
                  <a:pt x="2097134" y="754968"/>
                </a:lnTo>
                <a:lnTo>
                  <a:pt x="0" y="75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2" name="Google Shape;322;p11"/>
          <p:cNvSpPr txBox="1"/>
          <p:nvPr/>
        </p:nvSpPr>
        <p:spPr>
          <a:xfrm>
            <a:off x="2138261" y="4098258"/>
            <a:ext cx="2378100" cy="559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i="0" u="none" strike="noStrike" cap="none" dirty="0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 (</a:t>
            </a:r>
            <a:r>
              <a:rPr lang="en-US" sz="2799" i="0" u="none" strike="noStrike" cap="none" dirty="0" err="1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פרטני</a:t>
            </a:r>
            <a:r>
              <a:rPr lang="en-US" sz="2799" i="0" u="none" strike="noStrike" cap="none" dirty="0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) 1 : 1</a:t>
            </a:r>
            <a:endParaRPr dirty="0"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323" name="Google Shape;323;p11"/>
          <p:cNvSpPr txBox="1"/>
          <p:nvPr/>
        </p:nvSpPr>
        <p:spPr>
          <a:xfrm>
            <a:off x="9688315" y="4098258"/>
            <a:ext cx="2746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מפגשים מקוונים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324" name="Google Shape;324;p11"/>
          <p:cNvSpPr txBox="1"/>
          <p:nvPr/>
        </p:nvSpPr>
        <p:spPr>
          <a:xfrm>
            <a:off x="13599850" y="4098258"/>
            <a:ext cx="2657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מפגשים בכיתה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325" name="Google Shape;325;p11"/>
          <p:cNvSpPr txBox="1"/>
          <p:nvPr/>
        </p:nvSpPr>
        <p:spPr>
          <a:xfrm>
            <a:off x="7043998" y="1839728"/>
            <a:ext cx="42000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0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12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איך נלמד?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326" name="Google Shape;326;p11"/>
          <p:cNvSpPr txBox="1"/>
          <p:nvPr/>
        </p:nvSpPr>
        <p:spPr>
          <a:xfrm>
            <a:off x="5741168" y="4098258"/>
            <a:ext cx="29064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מפגשים מקוונים 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marL="0" marR="0" lvl="0" indent="0" algn="ctr" rtl="1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א-סינכרוניים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FF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12"/>
          <p:cNvGrpSpPr/>
          <p:nvPr/>
        </p:nvGrpSpPr>
        <p:grpSpPr>
          <a:xfrm>
            <a:off x="714127" y="538814"/>
            <a:ext cx="16859746" cy="9064711"/>
            <a:chOff x="0" y="-38100"/>
            <a:chExt cx="4440427" cy="2387414"/>
          </a:xfrm>
        </p:grpSpPr>
        <p:sp>
          <p:nvSpPr>
            <p:cNvPr id="332" name="Google Shape;332;p12"/>
            <p:cNvSpPr/>
            <p:nvPr/>
          </p:nvSpPr>
          <p:spPr>
            <a:xfrm>
              <a:off x="0" y="0"/>
              <a:ext cx="4440427" cy="2349314"/>
            </a:xfrm>
            <a:custGeom>
              <a:avLst/>
              <a:gdLst/>
              <a:ahLst/>
              <a:cxnLst/>
              <a:rect l="l" t="t" r="r" b="b"/>
              <a:pathLst>
                <a:path w="4440427" h="2349314" extrusionOk="0">
                  <a:moveTo>
                    <a:pt x="15613" y="0"/>
                  </a:moveTo>
                  <a:lnTo>
                    <a:pt x="4424814" y="0"/>
                  </a:lnTo>
                  <a:cubicBezTo>
                    <a:pt x="4428955" y="0"/>
                    <a:pt x="4432926" y="1645"/>
                    <a:pt x="4435854" y="4573"/>
                  </a:cubicBezTo>
                  <a:cubicBezTo>
                    <a:pt x="4438782" y="7501"/>
                    <a:pt x="4440427" y="11472"/>
                    <a:pt x="4440427" y="15613"/>
                  </a:cubicBezTo>
                  <a:lnTo>
                    <a:pt x="4440427" y="2333701"/>
                  </a:lnTo>
                  <a:cubicBezTo>
                    <a:pt x="4440427" y="2337842"/>
                    <a:pt x="4438782" y="2341813"/>
                    <a:pt x="4435854" y="2344741"/>
                  </a:cubicBezTo>
                  <a:cubicBezTo>
                    <a:pt x="4432926" y="2347669"/>
                    <a:pt x="4428955" y="2349314"/>
                    <a:pt x="4424814" y="2349314"/>
                  </a:cubicBezTo>
                  <a:lnTo>
                    <a:pt x="15613" y="2349314"/>
                  </a:lnTo>
                  <a:cubicBezTo>
                    <a:pt x="11472" y="2349314"/>
                    <a:pt x="7501" y="2347669"/>
                    <a:pt x="4573" y="2344741"/>
                  </a:cubicBezTo>
                  <a:cubicBezTo>
                    <a:pt x="1645" y="2341813"/>
                    <a:pt x="0" y="2337842"/>
                    <a:pt x="0" y="2333701"/>
                  </a:cubicBezTo>
                  <a:lnTo>
                    <a:pt x="0" y="15613"/>
                  </a:lnTo>
                  <a:cubicBezTo>
                    <a:pt x="0" y="11472"/>
                    <a:pt x="1645" y="7501"/>
                    <a:pt x="4573" y="4573"/>
                  </a:cubicBezTo>
                  <a:cubicBezTo>
                    <a:pt x="7501" y="1645"/>
                    <a:pt x="11472" y="0"/>
                    <a:pt x="156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4" name="Google Shape;334;p12"/>
          <p:cNvSpPr txBox="1"/>
          <p:nvPr/>
        </p:nvSpPr>
        <p:spPr>
          <a:xfrm>
            <a:off x="11485177" y="4685030"/>
            <a:ext cx="29268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3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9" i="0" u="sng" strike="noStrike" cap="none">
                <a:solidFill>
                  <a:schemeClr val="hlink"/>
                </a:solidFill>
                <a:latin typeface="Rubik ExtraBold"/>
                <a:ea typeface="Rubik ExtraBold"/>
                <a:cs typeface="Rubik ExtraBold"/>
                <a:sym typeface="Rubik ExtraBold"/>
                <a:hlinkClick r:id="rId3"/>
              </a:rPr>
              <a:t>פעילות קצרה</a:t>
            </a:r>
            <a:endParaRPr sz="1600"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335" name="Google Shape;335;p12"/>
          <p:cNvSpPr/>
          <p:nvPr/>
        </p:nvSpPr>
        <p:spPr>
          <a:xfrm>
            <a:off x="1275495" y="1063912"/>
            <a:ext cx="7868505" cy="8159176"/>
          </a:xfrm>
          <a:custGeom>
            <a:avLst/>
            <a:gdLst/>
            <a:ahLst/>
            <a:cxnLst/>
            <a:rect l="l" t="t" r="r" b="b"/>
            <a:pathLst>
              <a:path w="7868505" h="8159176" extrusionOk="0">
                <a:moveTo>
                  <a:pt x="0" y="0"/>
                </a:moveTo>
                <a:lnTo>
                  <a:pt x="7868505" y="0"/>
                </a:lnTo>
                <a:lnTo>
                  <a:pt x="7868505" y="8159176"/>
                </a:lnTo>
                <a:lnTo>
                  <a:pt x="0" y="8159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"/>
          <p:cNvSpPr/>
          <p:nvPr/>
        </p:nvSpPr>
        <p:spPr>
          <a:xfrm>
            <a:off x="12005491" y="1028700"/>
            <a:ext cx="5253809" cy="8229600"/>
          </a:xfrm>
          <a:custGeom>
            <a:avLst/>
            <a:gdLst/>
            <a:ahLst/>
            <a:cxnLst/>
            <a:rect l="l" t="t" r="r" b="b"/>
            <a:pathLst>
              <a:path w="5253809" h="8229600" extrusionOk="0">
                <a:moveTo>
                  <a:pt x="0" y="0"/>
                </a:moveTo>
                <a:lnTo>
                  <a:pt x="5253809" y="0"/>
                </a:lnTo>
                <a:lnTo>
                  <a:pt x="52538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41" name="Google Shape;341;p13"/>
          <p:cNvGrpSpPr/>
          <p:nvPr/>
        </p:nvGrpSpPr>
        <p:grpSpPr>
          <a:xfrm>
            <a:off x="2939400" y="4226461"/>
            <a:ext cx="5253075" cy="2964042"/>
            <a:chOff x="-161290" y="0"/>
            <a:chExt cx="9122410" cy="5147310"/>
          </a:xfrm>
        </p:grpSpPr>
        <p:sp>
          <p:nvSpPr>
            <p:cNvPr id="342" name="Google Shape;342;p13"/>
            <p:cNvSpPr/>
            <p:nvPr/>
          </p:nvSpPr>
          <p:spPr>
            <a:xfrm>
              <a:off x="-161290" y="0"/>
              <a:ext cx="9122410" cy="5147310"/>
            </a:xfrm>
            <a:custGeom>
              <a:avLst/>
              <a:gdLst/>
              <a:ahLst/>
              <a:cxnLst/>
              <a:rect l="l" t="t" r="r" b="b"/>
              <a:pathLst>
                <a:path w="9122410" h="5147310" extrusionOk="0">
                  <a:moveTo>
                    <a:pt x="8945880" y="4671060"/>
                  </a:moveTo>
                  <a:lnTo>
                    <a:pt x="176530" y="4671060"/>
                  </a:lnTo>
                  <a:cubicBezTo>
                    <a:pt x="176530" y="4671060"/>
                    <a:pt x="0" y="5147310"/>
                    <a:pt x="859790" y="5142230"/>
                  </a:cubicBezTo>
                  <a:lnTo>
                    <a:pt x="8263890" y="5142230"/>
                  </a:lnTo>
                  <a:cubicBezTo>
                    <a:pt x="9122410" y="5147310"/>
                    <a:pt x="8945880" y="4671060"/>
                    <a:pt x="8945880" y="4671060"/>
                  </a:cubicBezTo>
                  <a:close/>
                  <a:moveTo>
                    <a:pt x="7976870" y="4953000"/>
                  </a:moveTo>
                  <a:lnTo>
                    <a:pt x="7715251" y="4953000"/>
                  </a:lnTo>
                  <a:cubicBezTo>
                    <a:pt x="7679691" y="4953000"/>
                    <a:pt x="7651751" y="4925060"/>
                    <a:pt x="7651751" y="4889500"/>
                  </a:cubicBezTo>
                  <a:cubicBezTo>
                    <a:pt x="7651751" y="4853940"/>
                    <a:pt x="7679691" y="4826000"/>
                    <a:pt x="7715251" y="4826000"/>
                  </a:cubicBezTo>
                  <a:lnTo>
                    <a:pt x="7976870" y="4826000"/>
                  </a:lnTo>
                  <a:cubicBezTo>
                    <a:pt x="8012430" y="4826000"/>
                    <a:pt x="8040370" y="4853940"/>
                    <a:pt x="8040370" y="4889500"/>
                  </a:cubicBezTo>
                  <a:cubicBezTo>
                    <a:pt x="8040370" y="4925060"/>
                    <a:pt x="8011160" y="4953000"/>
                    <a:pt x="7976870" y="4953000"/>
                  </a:cubicBezTo>
                  <a:close/>
                  <a:moveTo>
                    <a:pt x="7543800" y="0"/>
                  </a:moveTo>
                  <a:lnTo>
                    <a:pt x="1579880" y="0"/>
                  </a:lnTo>
                  <a:cubicBezTo>
                    <a:pt x="1430020" y="0"/>
                    <a:pt x="1308100" y="121920"/>
                    <a:pt x="1308100" y="270510"/>
                  </a:cubicBezTo>
                  <a:lnTo>
                    <a:pt x="1308100" y="4363720"/>
                  </a:lnTo>
                  <a:lnTo>
                    <a:pt x="7813040" y="4363720"/>
                  </a:lnTo>
                  <a:lnTo>
                    <a:pt x="7813040" y="270510"/>
                  </a:lnTo>
                  <a:cubicBezTo>
                    <a:pt x="7814310" y="121920"/>
                    <a:pt x="7692390" y="0"/>
                    <a:pt x="7543800" y="0"/>
                  </a:cubicBezTo>
                  <a:close/>
                  <a:moveTo>
                    <a:pt x="4561840" y="96520"/>
                  </a:moveTo>
                  <a:cubicBezTo>
                    <a:pt x="4629150" y="96520"/>
                    <a:pt x="4682490" y="151130"/>
                    <a:pt x="4682490" y="217170"/>
                  </a:cubicBezTo>
                  <a:cubicBezTo>
                    <a:pt x="4682490" y="284480"/>
                    <a:pt x="4627880" y="337820"/>
                    <a:pt x="4561840" y="337820"/>
                  </a:cubicBezTo>
                  <a:cubicBezTo>
                    <a:pt x="4494530" y="337820"/>
                    <a:pt x="4441190" y="283210"/>
                    <a:pt x="4441190" y="217170"/>
                  </a:cubicBezTo>
                  <a:cubicBezTo>
                    <a:pt x="4441190" y="151130"/>
                    <a:pt x="4494530" y="96520"/>
                    <a:pt x="4561840" y="96520"/>
                  </a:cubicBezTo>
                  <a:close/>
                  <a:moveTo>
                    <a:pt x="7313930" y="3931920"/>
                  </a:moveTo>
                  <a:lnTo>
                    <a:pt x="1808480" y="3931920"/>
                  </a:lnTo>
                  <a:lnTo>
                    <a:pt x="1808480" y="482600"/>
                  </a:lnTo>
                  <a:lnTo>
                    <a:pt x="7315200" y="482600"/>
                  </a:lnTo>
                  <a:lnTo>
                    <a:pt x="7315200" y="3931920"/>
                  </a:lnTo>
                  <a:close/>
                </a:path>
              </a:pathLst>
            </a:custGeom>
            <a:solidFill>
              <a:srgbClr val="FFBB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1647190" y="482600"/>
              <a:ext cx="5506720" cy="3449320"/>
            </a:xfrm>
            <a:custGeom>
              <a:avLst/>
              <a:gdLst/>
              <a:ahLst/>
              <a:cxnLst/>
              <a:rect l="l" t="t" r="r" b="b"/>
              <a:pathLst>
                <a:path w="5506720" h="3449320" extrusionOk="0">
                  <a:moveTo>
                    <a:pt x="0" y="0"/>
                  </a:moveTo>
                  <a:lnTo>
                    <a:pt x="5506720" y="0"/>
                  </a:lnTo>
                  <a:lnTo>
                    <a:pt x="5506720" y="3449320"/>
                  </a:lnTo>
                  <a:lnTo>
                    <a:pt x="0" y="344932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4877" b="-4876"/>
              </a:stretch>
            </a:blipFill>
            <a:ln>
              <a:noFill/>
            </a:ln>
          </p:spPr>
        </p:sp>
      </p:grpSp>
      <p:sp>
        <p:nvSpPr>
          <p:cNvPr id="344" name="Google Shape;344;p13"/>
          <p:cNvSpPr txBox="1"/>
          <p:nvPr/>
        </p:nvSpPr>
        <p:spPr>
          <a:xfrm>
            <a:off x="6476256" y="2412463"/>
            <a:ext cx="3246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9" i="0" u="none" strike="noStrike" cap="none">
                <a:solidFill>
                  <a:srgbClr val="56B3E5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בהצלחה!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b3710ea31_4_0"/>
          <p:cNvSpPr/>
          <p:nvPr/>
        </p:nvSpPr>
        <p:spPr>
          <a:xfrm>
            <a:off x="8332929" y="0"/>
            <a:ext cx="2211013" cy="1803821"/>
          </a:xfrm>
          <a:custGeom>
            <a:avLst/>
            <a:gdLst/>
            <a:ahLst/>
            <a:cxnLst/>
            <a:rect l="l" t="t" r="r" b="b"/>
            <a:pathLst>
              <a:path w="1522212" h="1522212" extrusionOk="0">
                <a:moveTo>
                  <a:pt x="0" y="0"/>
                </a:moveTo>
                <a:lnTo>
                  <a:pt x="1522212" y="0"/>
                </a:lnTo>
                <a:lnTo>
                  <a:pt x="1522212" y="1522213"/>
                </a:lnTo>
                <a:lnTo>
                  <a:pt x="0" y="1522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3" name="Google Shape;93;g27b3710ea31_4_0"/>
          <p:cNvSpPr txBox="1"/>
          <p:nvPr/>
        </p:nvSpPr>
        <p:spPr>
          <a:xfrm>
            <a:off x="5926089" y="1342156"/>
            <a:ext cx="64358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 rtl="1">
              <a:lnSpc>
                <a:spcPct val="120000"/>
              </a:lnSpc>
            </a:pPr>
            <a:r>
              <a:rPr lang="he-IL" sz="5000" dirty="0">
                <a:latin typeface="Rubik ExtraBold"/>
                <a:ea typeface="Rubik ExtraBold"/>
                <a:cs typeface="Rubik ExtraBold"/>
                <a:sym typeface="Rubik ExtraBold"/>
              </a:rPr>
              <a:t>מכירים את התלמידים</a:t>
            </a:r>
            <a:endParaRPr lang="he-IL" sz="5400" dirty="0"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94" name="Google Shape;94;g27b3710ea31_4_0"/>
          <p:cNvSpPr txBox="1"/>
          <p:nvPr/>
        </p:nvSpPr>
        <p:spPr>
          <a:xfrm>
            <a:off x="2624325" y="2429650"/>
            <a:ext cx="15042000" cy="581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מטרת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השיעור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: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הכרות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עם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המגמה</a:t>
            </a:r>
            <a:endParaRPr sz="2800" dirty="0"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4191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ubik"/>
              <a:buAutoNum type="arabicPeriod"/>
            </a:pP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שתפו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את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התלמידים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בשאלון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הכרות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בגוגל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פורמס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.</a:t>
            </a:r>
            <a:endParaRPr sz="2800" dirty="0">
              <a:latin typeface="Rubik"/>
              <a:ea typeface="Rubik"/>
              <a:cs typeface="Rubik"/>
              <a:sym typeface="Rubik"/>
            </a:endParaRPr>
          </a:p>
          <a:p>
            <a:pPr marL="457200" marR="0" lvl="0" indent="-4191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ubik"/>
              <a:buAutoNum type="arabicPeriod"/>
            </a:pP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לאחר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שהתלמידים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יענו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תוכלו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להעלות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על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הלוח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את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הנתונים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ולשוחח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עליהם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.</a:t>
            </a:r>
          </a:p>
          <a:p>
            <a:pPr marL="38100" marR="0" lvl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הידעתם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שX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תלמידים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הולכים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לצופים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?!</a:t>
            </a:r>
            <a:endParaRPr sz="2800" dirty="0"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ידעתם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שX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תלמידים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מגדלים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כלב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וכו</a:t>
            </a:r>
            <a:endParaRPr sz="2800" dirty="0">
              <a:latin typeface="Rubik"/>
              <a:ea typeface="Rubik"/>
              <a:cs typeface="Rubik"/>
              <a:sym typeface="Rubik"/>
            </a:endParaRPr>
          </a:p>
          <a:p>
            <a:pPr marL="38100" marR="0" lvl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he-IL" sz="2800" dirty="0">
                <a:latin typeface="Rubik"/>
                <a:ea typeface="Rubik"/>
                <a:cs typeface="Rubik"/>
                <a:sym typeface="Rubik"/>
              </a:rPr>
              <a:t>3.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שוחחו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על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המשמעות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של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השאלון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-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דרך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לאיסוף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נתונים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וידע</a:t>
            </a:r>
            <a:endParaRPr sz="2800" dirty="0">
              <a:latin typeface="Rubik"/>
              <a:ea typeface="Rubik"/>
              <a:cs typeface="Rubik"/>
              <a:sym typeface="Rubik"/>
            </a:endParaRPr>
          </a:p>
          <a:p>
            <a:pPr marL="38100" marR="0" lvl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he-IL" sz="2800" dirty="0">
                <a:latin typeface="Rubik"/>
                <a:ea typeface="Rubik"/>
                <a:cs typeface="Rubik"/>
                <a:sym typeface="Rubik"/>
              </a:rPr>
              <a:t>4.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שאל</a:t>
            </a:r>
            <a:r>
              <a:rPr lang="he-IL" sz="2800" dirty="0">
                <a:latin typeface="Rubik"/>
                <a:ea typeface="Rubik"/>
                <a:cs typeface="Rubik"/>
                <a:sym typeface="Rubik"/>
              </a:rPr>
              <a:t>ו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את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התלמידים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מה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ניתן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להסיק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ומה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ניתן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לעשות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עם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הנתונים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)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אפשר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להציג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את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פייסבוק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שאוספים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נתונים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בסיסיים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על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אנשים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ועל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היישום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של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הנתונים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הללו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(</a:t>
            </a:r>
            <a:endParaRPr sz="2800" dirty="0">
              <a:latin typeface="Rubik"/>
              <a:ea typeface="Rubik"/>
              <a:cs typeface="Rubik"/>
              <a:sym typeface="Rubik"/>
            </a:endParaRPr>
          </a:p>
          <a:p>
            <a:pPr marL="38100" marR="0" lvl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he-IL" sz="2800" dirty="0">
                <a:latin typeface="Rubik"/>
                <a:ea typeface="Rubik"/>
                <a:cs typeface="Rubik"/>
                <a:sym typeface="Rubik"/>
              </a:rPr>
              <a:t>5. 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שקף7-הסבירו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את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המושגים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: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איסוף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נתונים-מידע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מהו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-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ידע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 -</a:t>
            </a:r>
            <a:r>
              <a:rPr lang="en-US" sz="2800" dirty="0" err="1">
                <a:latin typeface="Rubik"/>
                <a:ea typeface="Rubik"/>
                <a:cs typeface="Rubik"/>
                <a:sym typeface="Rubik"/>
              </a:rPr>
              <a:t>ותובנות</a:t>
            </a:r>
            <a:r>
              <a:rPr lang="en-US" sz="2800" dirty="0">
                <a:latin typeface="Rubik"/>
                <a:ea typeface="Rubik"/>
                <a:cs typeface="Rubik"/>
                <a:sym typeface="Rubik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1028700" y="4568465"/>
            <a:ext cx="4642937" cy="4689835"/>
          </a:xfrm>
          <a:custGeom>
            <a:avLst/>
            <a:gdLst/>
            <a:ahLst/>
            <a:cxnLst/>
            <a:rect l="l" t="t" r="r" b="b"/>
            <a:pathLst>
              <a:path w="4642937" h="4689835" extrusionOk="0">
                <a:moveTo>
                  <a:pt x="0" y="0"/>
                </a:moveTo>
                <a:lnTo>
                  <a:pt x="4642937" y="0"/>
                </a:lnTo>
                <a:lnTo>
                  <a:pt x="4642937" y="4689835"/>
                </a:lnTo>
                <a:lnTo>
                  <a:pt x="0" y="4689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0" name="Google Shape;100;p2"/>
          <p:cNvSpPr/>
          <p:nvPr/>
        </p:nvSpPr>
        <p:spPr>
          <a:xfrm rot="10800000">
            <a:off x="9144000" y="0"/>
            <a:ext cx="9144000" cy="10284011"/>
          </a:xfrm>
          <a:prstGeom prst="rect">
            <a:avLst/>
          </a:prstGeom>
          <a:solidFill>
            <a:srgbClr val="99B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10465805" y="6196008"/>
            <a:ext cx="4958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הסבר על תוכנית הלימודים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grpSp>
        <p:nvGrpSpPr>
          <p:cNvPr id="102" name="Google Shape;102;p2"/>
          <p:cNvGrpSpPr/>
          <p:nvPr/>
        </p:nvGrpSpPr>
        <p:grpSpPr>
          <a:xfrm>
            <a:off x="15962003" y="3409706"/>
            <a:ext cx="748447" cy="748447"/>
            <a:chOff x="0" y="0"/>
            <a:chExt cx="812800" cy="812800"/>
          </a:xfrm>
        </p:grpSpPr>
        <p:sp>
          <p:nvSpPr>
            <p:cNvPr id="103" name="Google Shape;103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50" tIns="53350" rIns="53350" bIns="5335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2"/>
          <p:cNvSpPr txBox="1"/>
          <p:nvPr/>
        </p:nvSpPr>
        <p:spPr>
          <a:xfrm>
            <a:off x="16181847" y="3532958"/>
            <a:ext cx="3087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67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/>
          </a:p>
        </p:txBody>
      </p:sp>
      <p:grpSp>
        <p:nvGrpSpPr>
          <p:cNvPr id="106" name="Google Shape;106;p2"/>
          <p:cNvGrpSpPr/>
          <p:nvPr/>
        </p:nvGrpSpPr>
        <p:grpSpPr>
          <a:xfrm>
            <a:off x="15961978" y="4754677"/>
            <a:ext cx="748508" cy="748508"/>
            <a:chOff x="0" y="0"/>
            <a:chExt cx="812800" cy="812800"/>
          </a:xfrm>
        </p:grpSpPr>
        <p:sp>
          <p:nvSpPr>
            <p:cNvPr id="107" name="Google Shape;107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50" tIns="53350" rIns="53350" bIns="5335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2"/>
          <p:cNvSpPr txBox="1"/>
          <p:nvPr/>
        </p:nvSpPr>
        <p:spPr>
          <a:xfrm>
            <a:off x="16228650" y="4928471"/>
            <a:ext cx="215100" cy="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67" b="1"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500" b="1"/>
          </a:p>
        </p:txBody>
      </p:sp>
      <p:grpSp>
        <p:nvGrpSpPr>
          <p:cNvPr id="110" name="Google Shape;110;p2"/>
          <p:cNvGrpSpPr/>
          <p:nvPr/>
        </p:nvGrpSpPr>
        <p:grpSpPr>
          <a:xfrm>
            <a:off x="15962003" y="6128847"/>
            <a:ext cx="748447" cy="748447"/>
            <a:chOff x="0" y="0"/>
            <a:chExt cx="812800" cy="812800"/>
          </a:xfrm>
        </p:grpSpPr>
        <p:sp>
          <p:nvSpPr>
            <p:cNvPr id="111" name="Google Shape;111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50" tIns="53350" rIns="53350" bIns="5335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2"/>
          <p:cNvSpPr txBox="1"/>
          <p:nvPr/>
        </p:nvSpPr>
        <p:spPr>
          <a:xfrm>
            <a:off x="16228650" y="6254803"/>
            <a:ext cx="2151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67" b="1"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967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14068934" y="3606053"/>
            <a:ext cx="13557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1">
              <a:lnSpc>
                <a:spcPct val="20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6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הכרות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12871537" y="4909901"/>
            <a:ext cx="25530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1">
              <a:lnSpc>
                <a:spcPct val="20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6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תיאום ציפיות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2001305" y="2140141"/>
            <a:ext cx="47091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1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7" i="0" u="none" strike="noStrike" cap="none">
                <a:solidFill>
                  <a:srgbClr val="FFFFFF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נושאי השיעור :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F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3"/>
          <p:cNvGrpSpPr/>
          <p:nvPr/>
        </p:nvGrpSpPr>
        <p:grpSpPr>
          <a:xfrm>
            <a:off x="1028700" y="884039"/>
            <a:ext cx="16230600" cy="8374261"/>
            <a:chOff x="0" y="-38100"/>
            <a:chExt cx="4274726" cy="2205567"/>
          </a:xfrm>
        </p:grpSpPr>
        <p:sp>
          <p:nvSpPr>
            <p:cNvPr id="122" name="Google Shape;122;p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23" name="Google Shape;123;p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" name="Google Shape;124;p3"/>
          <p:cNvSpPr/>
          <p:nvPr/>
        </p:nvSpPr>
        <p:spPr>
          <a:xfrm rot="10800000" flipH="1">
            <a:off x="16626678" y="9382489"/>
            <a:ext cx="632622" cy="293306"/>
          </a:xfrm>
          <a:custGeom>
            <a:avLst/>
            <a:gdLst/>
            <a:ahLst/>
            <a:cxnLst/>
            <a:rect l="l" t="t" r="r" b="b"/>
            <a:pathLst>
              <a:path w="632622" h="293306" extrusionOk="0">
                <a:moveTo>
                  <a:pt x="632622" y="0"/>
                </a:moveTo>
                <a:lnTo>
                  <a:pt x="0" y="0"/>
                </a:lnTo>
                <a:lnTo>
                  <a:pt x="0" y="293307"/>
                </a:lnTo>
                <a:lnTo>
                  <a:pt x="632622" y="293307"/>
                </a:lnTo>
                <a:lnTo>
                  <a:pt x="63262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5" name="Google Shape;125;p3"/>
          <p:cNvSpPr/>
          <p:nvPr/>
        </p:nvSpPr>
        <p:spPr>
          <a:xfrm>
            <a:off x="1948796" y="5447487"/>
            <a:ext cx="3490589" cy="3683999"/>
          </a:xfrm>
          <a:custGeom>
            <a:avLst/>
            <a:gdLst/>
            <a:ahLst/>
            <a:cxnLst/>
            <a:rect l="l" t="t" r="r" b="b"/>
            <a:pathLst>
              <a:path w="3490589" h="3683999" extrusionOk="0">
                <a:moveTo>
                  <a:pt x="0" y="0"/>
                </a:moveTo>
                <a:lnTo>
                  <a:pt x="3490589" y="0"/>
                </a:lnTo>
                <a:lnTo>
                  <a:pt x="3490589" y="3683998"/>
                </a:lnTo>
                <a:lnTo>
                  <a:pt x="0" y="3683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26" name="Google Shape;126;p3"/>
          <p:cNvGrpSpPr/>
          <p:nvPr/>
        </p:nvGrpSpPr>
        <p:grpSpPr>
          <a:xfrm>
            <a:off x="4569074" y="6195543"/>
            <a:ext cx="465995" cy="465995"/>
            <a:chOff x="0" y="0"/>
            <a:chExt cx="812800" cy="812800"/>
          </a:xfrm>
        </p:grpSpPr>
        <p:sp>
          <p:nvSpPr>
            <p:cNvPr id="127" name="Google Shape;127;p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625" tIns="30625" rIns="30625" bIns="30625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3"/>
          <p:cNvSpPr/>
          <p:nvPr/>
        </p:nvSpPr>
        <p:spPr>
          <a:xfrm>
            <a:off x="13292365" y="5681655"/>
            <a:ext cx="3046839" cy="3215661"/>
          </a:xfrm>
          <a:custGeom>
            <a:avLst/>
            <a:gdLst/>
            <a:ahLst/>
            <a:cxnLst/>
            <a:rect l="l" t="t" r="r" b="b"/>
            <a:pathLst>
              <a:path w="3046839" h="3215661" extrusionOk="0">
                <a:moveTo>
                  <a:pt x="0" y="0"/>
                </a:moveTo>
                <a:lnTo>
                  <a:pt x="3046839" y="0"/>
                </a:lnTo>
                <a:lnTo>
                  <a:pt x="3046839" y="3215661"/>
                </a:lnTo>
                <a:lnTo>
                  <a:pt x="0" y="3215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30" name="Google Shape;130;p3"/>
          <p:cNvGrpSpPr/>
          <p:nvPr/>
        </p:nvGrpSpPr>
        <p:grpSpPr>
          <a:xfrm>
            <a:off x="15462650" y="6194854"/>
            <a:ext cx="465995" cy="465995"/>
            <a:chOff x="0" y="0"/>
            <a:chExt cx="812800" cy="812800"/>
          </a:xfrm>
        </p:grpSpPr>
        <p:sp>
          <p:nvSpPr>
            <p:cNvPr id="131" name="Google Shape;131;p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625" tIns="30625" rIns="30625" bIns="30625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3"/>
          <p:cNvSpPr/>
          <p:nvPr/>
        </p:nvSpPr>
        <p:spPr>
          <a:xfrm>
            <a:off x="5910191" y="5565640"/>
            <a:ext cx="3266688" cy="3447691"/>
          </a:xfrm>
          <a:custGeom>
            <a:avLst/>
            <a:gdLst/>
            <a:ahLst/>
            <a:cxnLst/>
            <a:rect l="l" t="t" r="r" b="b"/>
            <a:pathLst>
              <a:path w="3266688" h="3447691" extrusionOk="0">
                <a:moveTo>
                  <a:pt x="0" y="0"/>
                </a:moveTo>
                <a:lnTo>
                  <a:pt x="3266688" y="0"/>
                </a:lnTo>
                <a:lnTo>
                  <a:pt x="3266688" y="3447692"/>
                </a:lnTo>
                <a:lnTo>
                  <a:pt x="0" y="3447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34" name="Google Shape;134;p3"/>
          <p:cNvGrpSpPr/>
          <p:nvPr/>
        </p:nvGrpSpPr>
        <p:grpSpPr>
          <a:xfrm>
            <a:off x="8167398" y="6073971"/>
            <a:ext cx="465978" cy="465978"/>
            <a:chOff x="0" y="0"/>
            <a:chExt cx="812800" cy="812800"/>
          </a:xfrm>
        </p:grpSpPr>
        <p:sp>
          <p:nvSpPr>
            <p:cNvPr id="135" name="Google Shape;135;p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625" tIns="30625" rIns="30625" bIns="30625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p3"/>
          <p:cNvSpPr/>
          <p:nvPr/>
        </p:nvSpPr>
        <p:spPr>
          <a:xfrm>
            <a:off x="9647686" y="5614619"/>
            <a:ext cx="3173873" cy="3349734"/>
          </a:xfrm>
          <a:custGeom>
            <a:avLst/>
            <a:gdLst/>
            <a:ahLst/>
            <a:cxnLst/>
            <a:rect l="l" t="t" r="r" b="b"/>
            <a:pathLst>
              <a:path w="3173873" h="3349734" extrusionOk="0">
                <a:moveTo>
                  <a:pt x="0" y="0"/>
                </a:moveTo>
                <a:lnTo>
                  <a:pt x="3173872" y="0"/>
                </a:lnTo>
                <a:lnTo>
                  <a:pt x="3173872" y="3349734"/>
                </a:lnTo>
                <a:lnTo>
                  <a:pt x="0" y="33497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38" name="Google Shape;138;p3"/>
          <p:cNvGrpSpPr/>
          <p:nvPr/>
        </p:nvGrpSpPr>
        <p:grpSpPr>
          <a:xfrm>
            <a:off x="11872271" y="6253261"/>
            <a:ext cx="374294" cy="374294"/>
            <a:chOff x="0" y="0"/>
            <a:chExt cx="812800" cy="812800"/>
          </a:xfrm>
        </p:grpSpPr>
        <p:sp>
          <p:nvSpPr>
            <p:cNvPr id="139" name="Google Shape;139;p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600" tIns="24600" rIns="24600" bIns="246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Google Shape;141;p3"/>
          <p:cNvSpPr/>
          <p:nvPr/>
        </p:nvSpPr>
        <p:spPr>
          <a:xfrm>
            <a:off x="13847570" y="1914736"/>
            <a:ext cx="2491634" cy="2636721"/>
          </a:xfrm>
          <a:custGeom>
            <a:avLst/>
            <a:gdLst/>
            <a:ahLst/>
            <a:cxnLst/>
            <a:rect l="l" t="t" r="r" b="b"/>
            <a:pathLst>
              <a:path w="3322179" h="3515628" extrusionOk="0">
                <a:moveTo>
                  <a:pt x="0" y="0"/>
                </a:moveTo>
                <a:lnTo>
                  <a:pt x="3322179" y="0"/>
                </a:lnTo>
                <a:lnTo>
                  <a:pt x="3322179" y="3515628"/>
                </a:lnTo>
                <a:lnTo>
                  <a:pt x="0" y="3515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r="-265"/>
            </a:stretch>
          </a:blipFill>
          <a:ln>
            <a:noFill/>
          </a:ln>
        </p:spPr>
      </p:sp>
      <p:sp>
        <p:nvSpPr>
          <p:cNvPr id="142" name="Google Shape;142;p3"/>
          <p:cNvSpPr txBox="1"/>
          <p:nvPr/>
        </p:nvSpPr>
        <p:spPr>
          <a:xfrm>
            <a:off x="14485423" y="2542950"/>
            <a:ext cx="144330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1">
              <a:lnSpc>
                <a:spcPct val="899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25" i="0" u="none" strike="noStrike" cap="none">
                <a:solidFill>
                  <a:srgbClr val="000000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קצת עלי....</a:t>
            </a:r>
            <a:endParaRPr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143" name="Google Shape;14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13847586" y="2895371"/>
            <a:ext cx="2040351" cy="159147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"/>
          <p:cNvSpPr/>
          <p:nvPr/>
        </p:nvSpPr>
        <p:spPr>
          <a:xfrm>
            <a:off x="7836788" y="1914736"/>
            <a:ext cx="2680182" cy="2828688"/>
          </a:xfrm>
          <a:custGeom>
            <a:avLst/>
            <a:gdLst/>
            <a:ahLst/>
            <a:cxnLst/>
            <a:rect l="l" t="t" r="r" b="b"/>
            <a:pathLst>
              <a:path w="3573575" h="3771584" extrusionOk="0">
                <a:moveTo>
                  <a:pt x="0" y="0"/>
                </a:moveTo>
                <a:lnTo>
                  <a:pt x="3573575" y="0"/>
                </a:lnTo>
                <a:lnTo>
                  <a:pt x="3573575" y="3771584"/>
                </a:lnTo>
                <a:lnTo>
                  <a:pt x="0" y="37715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45" name="Google Shape;145;p3"/>
          <p:cNvGrpSpPr/>
          <p:nvPr/>
        </p:nvGrpSpPr>
        <p:grpSpPr>
          <a:xfrm>
            <a:off x="9583813" y="2481978"/>
            <a:ext cx="413423" cy="413423"/>
            <a:chOff x="0" y="0"/>
            <a:chExt cx="812800" cy="812800"/>
          </a:xfrm>
        </p:grpSpPr>
        <p:sp>
          <p:nvSpPr>
            <p:cNvPr id="146" name="Google Shape;146;p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125" tIns="26125" rIns="26125" bIns="2612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" name="Google Shape;148;p3"/>
          <p:cNvSpPr txBox="1"/>
          <p:nvPr/>
        </p:nvSpPr>
        <p:spPr>
          <a:xfrm>
            <a:off x="9703576" y="2568226"/>
            <a:ext cx="173925" cy="22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94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/>
          </a:p>
        </p:txBody>
      </p:sp>
      <p:sp>
        <p:nvSpPr>
          <p:cNvPr id="149" name="Google Shape;149;p3"/>
          <p:cNvSpPr txBox="1"/>
          <p:nvPr/>
        </p:nvSpPr>
        <p:spPr>
          <a:xfrm>
            <a:off x="4704066" y="6322544"/>
            <a:ext cx="195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1500"/>
          </a:p>
        </p:txBody>
      </p:sp>
      <p:sp>
        <p:nvSpPr>
          <p:cNvPr id="150" name="Google Shape;150;p3"/>
          <p:cNvSpPr txBox="1"/>
          <p:nvPr/>
        </p:nvSpPr>
        <p:spPr>
          <a:xfrm>
            <a:off x="15597643" y="6321855"/>
            <a:ext cx="195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1500"/>
          </a:p>
        </p:txBody>
      </p:sp>
      <p:sp>
        <p:nvSpPr>
          <p:cNvPr id="151" name="Google Shape;151;p3"/>
          <p:cNvSpPr txBox="1"/>
          <p:nvPr/>
        </p:nvSpPr>
        <p:spPr>
          <a:xfrm>
            <a:off x="8302390" y="6200972"/>
            <a:ext cx="195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1500"/>
          </a:p>
        </p:txBody>
      </p:sp>
      <p:sp>
        <p:nvSpPr>
          <p:cNvPr id="152" name="Google Shape;152;p3"/>
          <p:cNvSpPr txBox="1"/>
          <p:nvPr/>
        </p:nvSpPr>
        <p:spPr>
          <a:xfrm>
            <a:off x="11980711" y="6301879"/>
            <a:ext cx="157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FF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4"/>
          <p:cNvGrpSpPr/>
          <p:nvPr/>
        </p:nvGrpSpPr>
        <p:grpSpPr>
          <a:xfrm>
            <a:off x="9144000" y="-393238"/>
            <a:ext cx="9696760" cy="10928814"/>
            <a:chOff x="0" y="-38100"/>
            <a:chExt cx="2553879" cy="2878371"/>
          </a:xfrm>
        </p:grpSpPr>
        <p:sp>
          <p:nvSpPr>
            <p:cNvPr id="158" name="Google Shape;158;p4"/>
            <p:cNvSpPr/>
            <p:nvPr/>
          </p:nvSpPr>
          <p:spPr>
            <a:xfrm>
              <a:off x="0" y="0"/>
              <a:ext cx="2553879" cy="2840271"/>
            </a:xfrm>
            <a:custGeom>
              <a:avLst/>
              <a:gdLst/>
              <a:ahLst/>
              <a:cxnLst/>
              <a:rect l="l" t="t" r="r" b="b"/>
              <a:pathLst>
                <a:path w="2553879" h="2840271" extrusionOk="0">
                  <a:moveTo>
                    <a:pt x="0" y="0"/>
                  </a:moveTo>
                  <a:lnTo>
                    <a:pt x="2553879" y="0"/>
                  </a:lnTo>
                  <a:lnTo>
                    <a:pt x="2553879" y="2840271"/>
                  </a:lnTo>
                  <a:lnTo>
                    <a:pt x="0" y="284027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59" name="Google Shape;159;p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4"/>
          <p:cNvSpPr/>
          <p:nvPr/>
        </p:nvSpPr>
        <p:spPr>
          <a:xfrm>
            <a:off x="11331015" y="2249894"/>
            <a:ext cx="4110814" cy="4018320"/>
          </a:xfrm>
          <a:custGeom>
            <a:avLst/>
            <a:gdLst/>
            <a:ahLst/>
            <a:cxnLst/>
            <a:rect l="l" t="t" r="r" b="b"/>
            <a:pathLst>
              <a:path w="4110814" h="4018320" extrusionOk="0">
                <a:moveTo>
                  <a:pt x="0" y="0"/>
                </a:moveTo>
                <a:lnTo>
                  <a:pt x="4110813" y="0"/>
                </a:lnTo>
                <a:lnTo>
                  <a:pt x="4110813" y="4018321"/>
                </a:lnTo>
                <a:lnTo>
                  <a:pt x="0" y="4018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1" name="Google Shape;161;p4"/>
          <p:cNvSpPr txBox="1"/>
          <p:nvPr/>
        </p:nvSpPr>
        <p:spPr>
          <a:xfrm>
            <a:off x="11548059" y="6810783"/>
            <a:ext cx="367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i="0" u="none" strike="noStrike" cap="none">
                <a:solidFill>
                  <a:srgbClr val="5479F7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ועכשיו תורכ</a:t>
            </a:r>
            <a:r>
              <a:rPr lang="en-US" sz="3999">
                <a:solidFill>
                  <a:srgbClr val="5479F7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ם…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162" name="Google Shape;162;p4"/>
          <p:cNvSpPr txBox="1"/>
          <p:nvPr/>
        </p:nvSpPr>
        <p:spPr>
          <a:xfrm>
            <a:off x="2921500" y="2582400"/>
            <a:ext cx="72237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u="sng" dirty="0" err="1">
                <a:solidFill>
                  <a:schemeClr val="hlink"/>
                </a:solidFill>
                <a:hlinkClick r:id="rId4"/>
              </a:rPr>
              <a:t>שאלון</a:t>
            </a:r>
            <a:r>
              <a:rPr lang="en-US" sz="4300" u="sng" dirty="0">
                <a:solidFill>
                  <a:schemeClr val="hlink"/>
                </a:solidFill>
                <a:hlinkClick r:id="rId4"/>
              </a:rPr>
              <a:t> </a:t>
            </a:r>
            <a:r>
              <a:rPr lang="en-US" sz="4300" u="sng" dirty="0" err="1">
                <a:solidFill>
                  <a:schemeClr val="hlink"/>
                </a:solidFill>
                <a:hlinkClick r:id="rId4"/>
              </a:rPr>
              <a:t>הכרות</a:t>
            </a:r>
            <a:endParaRPr sz="4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FF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5"/>
          <p:cNvGrpSpPr/>
          <p:nvPr/>
        </p:nvGrpSpPr>
        <p:grpSpPr>
          <a:xfrm>
            <a:off x="9144000" y="-393238"/>
            <a:ext cx="9696760" cy="10928814"/>
            <a:chOff x="0" y="-38100"/>
            <a:chExt cx="2553879" cy="2878371"/>
          </a:xfrm>
        </p:grpSpPr>
        <p:sp>
          <p:nvSpPr>
            <p:cNvPr id="168" name="Google Shape;168;p5"/>
            <p:cNvSpPr/>
            <p:nvPr/>
          </p:nvSpPr>
          <p:spPr>
            <a:xfrm>
              <a:off x="0" y="0"/>
              <a:ext cx="2553879" cy="2840271"/>
            </a:xfrm>
            <a:custGeom>
              <a:avLst/>
              <a:gdLst/>
              <a:ahLst/>
              <a:cxnLst/>
              <a:rect l="l" t="t" r="r" b="b"/>
              <a:pathLst>
                <a:path w="2553879" h="2840271" extrusionOk="0">
                  <a:moveTo>
                    <a:pt x="0" y="0"/>
                  </a:moveTo>
                  <a:lnTo>
                    <a:pt x="2553879" y="0"/>
                  </a:lnTo>
                  <a:lnTo>
                    <a:pt x="2553879" y="2840271"/>
                  </a:lnTo>
                  <a:lnTo>
                    <a:pt x="0" y="284027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69" name="Google Shape;169;p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5"/>
          <p:cNvSpPr/>
          <p:nvPr/>
        </p:nvSpPr>
        <p:spPr>
          <a:xfrm>
            <a:off x="10359958" y="2219865"/>
            <a:ext cx="5884046" cy="5847271"/>
          </a:xfrm>
          <a:custGeom>
            <a:avLst/>
            <a:gdLst/>
            <a:ahLst/>
            <a:cxnLst/>
            <a:rect l="l" t="t" r="r" b="b"/>
            <a:pathLst>
              <a:path w="5884046" h="5847271" extrusionOk="0">
                <a:moveTo>
                  <a:pt x="0" y="0"/>
                </a:moveTo>
                <a:lnTo>
                  <a:pt x="5884047" y="0"/>
                </a:lnTo>
                <a:lnTo>
                  <a:pt x="5884047" y="5847270"/>
                </a:lnTo>
                <a:lnTo>
                  <a:pt x="0" y="58472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" name="Google Shape;171;p5"/>
          <p:cNvSpPr txBox="1"/>
          <p:nvPr/>
        </p:nvSpPr>
        <p:spPr>
          <a:xfrm>
            <a:off x="1477772" y="2806521"/>
            <a:ext cx="6345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מה למדנו מהשאלון?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 txBox="1"/>
          <p:nvPr/>
        </p:nvSpPr>
        <p:spPr>
          <a:xfrm>
            <a:off x="12245604" y="1518038"/>
            <a:ext cx="1614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>
                <a:solidFill>
                  <a:srgbClr val="5479F7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מנתונים </a:t>
            </a:r>
            <a:endParaRPr sz="1600"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4176632" y="1518063"/>
            <a:ext cx="1547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>
                <a:solidFill>
                  <a:srgbClr val="5479F7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לתובנות</a:t>
            </a:r>
            <a:endParaRPr sz="1600"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178" name="Google Shape;178;p6"/>
          <p:cNvSpPr/>
          <p:nvPr/>
        </p:nvSpPr>
        <p:spPr>
          <a:xfrm rot="10800000">
            <a:off x="10691360" y="1459387"/>
            <a:ext cx="856073" cy="609952"/>
          </a:xfrm>
          <a:custGeom>
            <a:avLst/>
            <a:gdLst/>
            <a:ahLst/>
            <a:cxnLst/>
            <a:rect l="l" t="t" r="r" b="b"/>
            <a:pathLst>
              <a:path w="856073" h="609952" extrusionOk="0">
                <a:moveTo>
                  <a:pt x="0" y="0"/>
                </a:moveTo>
                <a:lnTo>
                  <a:pt x="856073" y="0"/>
                </a:lnTo>
                <a:lnTo>
                  <a:pt x="856073" y="609952"/>
                </a:lnTo>
                <a:lnTo>
                  <a:pt x="0" y="609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9" name="Google Shape;179;p6"/>
          <p:cNvSpPr/>
          <p:nvPr/>
        </p:nvSpPr>
        <p:spPr>
          <a:xfrm rot="10800000">
            <a:off x="9453550" y="1459387"/>
            <a:ext cx="856073" cy="609952"/>
          </a:xfrm>
          <a:custGeom>
            <a:avLst/>
            <a:gdLst/>
            <a:ahLst/>
            <a:cxnLst/>
            <a:rect l="l" t="t" r="r" b="b"/>
            <a:pathLst>
              <a:path w="856073" h="609952" extrusionOk="0">
                <a:moveTo>
                  <a:pt x="0" y="0"/>
                </a:moveTo>
                <a:lnTo>
                  <a:pt x="856073" y="0"/>
                </a:lnTo>
                <a:lnTo>
                  <a:pt x="856073" y="609952"/>
                </a:lnTo>
                <a:lnTo>
                  <a:pt x="0" y="609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0" name="Google Shape;180;p6"/>
          <p:cNvSpPr/>
          <p:nvPr/>
        </p:nvSpPr>
        <p:spPr>
          <a:xfrm rot="10800000">
            <a:off x="8215740" y="1459387"/>
            <a:ext cx="856073" cy="609952"/>
          </a:xfrm>
          <a:custGeom>
            <a:avLst/>
            <a:gdLst/>
            <a:ahLst/>
            <a:cxnLst/>
            <a:rect l="l" t="t" r="r" b="b"/>
            <a:pathLst>
              <a:path w="856073" h="609952" extrusionOk="0">
                <a:moveTo>
                  <a:pt x="0" y="0"/>
                </a:moveTo>
                <a:lnTo>
                  <a:pt x="856073" y="0"/>
                </a:lnTo>
                <a:lnTo>
                  <a:pt x="856073" y="609952"/>
                </a:lnTo>
                <a:lnTo>
                  <a:pt x="0" y="609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1" name="Google Shape;181;p6"/>
          <p:cNvSpPr/>
          <p:nvPr/>
        </p:nvSpPr>
        <p:spPr>
          <a:xfrm rot="10800000">
            <a:off x="6977930" y="1459387"/>
            <a:ext cx="856073" cy="609952"/>
          </a:xfrm>
          <a:custGeom>
            <a:avLst/>
            <a:gdLst/>
            <a:ahLst/>
            <a:cxnLst/>
            <a:rect l="l" t="t" r="r" b="b"/>
            <a:pathLst>
              <a:path w="856073" h="609952" extrusionOk="0">
                <a:moveTo>
                  <a:pt x="0" y="0"/>
                </a:moveTo>
                <a:lnTo>
                  <a:pt x="856073" y="0"/>
                </a:lnTo>
                <a:lnTo>
                  <a:pt x="856073" y="609952"/>
                </a:lnTo>
                <a:lnTo>
                  <a:pt x="0" y="609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2" name="Google Shape;182;p6"/>
          <p:cNvSpPr/>
          <p:nvPr/>
        </p:nvSpPr>
        <p:spPr>
          <a:xfrm>
            <a:off x="6259525" y="2850824"/>
            <a:ext cx="5986064" cy="2308546"/>
          </a:xfrm>
          <a:custGeom>
            <a:avLst/>
            <a:gdLst/>
            <a:ahLst/>
            <a:cxnLst/>
            <a:rect l="l" t="t" r="r" b="b"/>
            <a:pathLst>
              <a:path w="6187146" h="2601179" extrusionOk="0">
                <a:moveTo>
                  <a:pt x="0" y="0"/>
                </a:moveTo>
                <a:lnTo>
                  <a:pt x="6187147" y="0"/>
                </a:lnTo>
                <a:lnTo>
                  <a:pt x="6187147" y="2601180"/>
                </a:lnTo>
                <a:lnTo>
                  <a:pt x="0" y="2601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83" name="Google Shape;183;p6"/>
          <p:cNvGrpSpPr/>
          <p:nvPr/>
        </p:nvGrpSpPr>
        <p:grpSpPr>
          <a:xfrm>
            <a:off x="2593768" y="5648709"/>
            <a:ext cx="3130247" cy="3541168"/>
            <a:chOff x="0" y="-38100"/>
            <a:chExt cx="909057" cy="1028393"/>
          </a:xfrm>
        </p:grpSpPr>
        <p:sp>
          <p:nvSpPr>
            <p:cNvPr id="184" name="Google Shape;184;p6"/>
            <p:cNvSpPr/>
            <p:nvPr/>
          </p:nvSpPr>
          <p:spPr>
            <a:xfrm>
              <a:off x="0" y="0"/>
              <a:ext cx="909057" cy="990293"/>
            </a:xfrm>
            <a:custGeom>
              <a:avLst/>
              <a:gdLst/>
              <a:ahLst/>
              <a:cxnLst/>
              <a:rect l="l" t="t" r="r" b="b"/>
              <a:pathLst>
                <a:path w="909057" h="990293" extrusionOk="0">
                  <a:moveTo>
                    <a:pt x="84091" y="0"/>
                  </a:moveTo>
                  <a:lnTo>
                    <a:pt x="824965" y="0"/>
                  </a:lnTo>
                  <a:cubicBezTo>
                    <a:pt x="871408" y="0"/>
                    <a:pt x="909057" y="37649"/>
                    <a:pt x="909057" y="84091"/>
                  </a:cubicBezTo>
                  <a:lnTo>
                    <a:pt x="909057" y="906202"/>
                  </a:lnTo>
                  <a:cubicBezTo>
                    <a:pt x="909057" y="952644"/>
                    <a:pt x="871408" y="990293"/>
                    <a:pt x="824965" y="990293"/>
                  </a:cubicBezTo>
                  <a:lnTo>
                    <a:pt x="84091" y="990293"/>
                  </a:lnTo>
                  <a:cubicBezTo>
                    <a:pt x="37649" y="990293"/>
                    <a:pt x="0" y="952644"/>
                    <a:pt x="0" y="906202"/>
                  </a:cubicBezTo>
                  <a:lnTo>
                    <a:pt x="0" y="84091"/>
                  </a:lnTo>
                  <a:cubicBezTo>
                    <a:pt x="0" y="37649"/>
                    <a:pt x="37649" y="0"/>
                    <a:pt x="84091" y="0"/>
                  </a:cubicBezTo>
                  <a:close/>
                </a:path>
              </a:pathLst>
            </a:custGeom>
            <a:solidFill>
              <a:srgbClr val="CADD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6"/>
          <p:cNvGrpSpPr/>
          <p:nvPr/>
        </p:nvGrpSpPr>
        <p:grpSpPr>
          <a:xfrm>
            <a:off x="9607949" y="5648709"/>
            <a:ext cx="3130247" cy="3541168"/>
            <a:chOff x="0" y="-38100"/>
            <a:chExt cx="909057" cy="1028393"/>
          </a:xfrm>
        </p:grpSpPr>
        <p:sp>
          <p:nvSpPr>
            <p:cNvPr id="187" name="Google Shape;187;p6"/>
            <p:cNvSpPr/>
            <p:nvPr/>
          </p:nvSpPr>
          <p:spPr>
            <a:xfrm>
              <a:off x="0" y="0"/>
              <a:ext cx="909057" cy="990293"/>
            </a:xfrm>
            <a:custGeom>
              <a:avLst/>
              <a:gdLst/>
              <a:ahLst/>
              <a:cxnLst/>
              <a:rect l="l" t="t" r="r" b="b"/>
              <a:pathLst>
                <a:path w="909057" h="990293" extrusionOk="0">
                  <a:moveTo>
                    <a:pt x="84091" y="0"/>
                  </a:moveTo>
                  <a:lnTo>
                    <a:pt x="824965" y="0"/>
                  </a:lnTo>
                  <a:cubicBezTo>
                    <a:pt x="871408" y="0"/>
                    <a:pt x="909057" y="37649"/>
                    <a:pt x="909057" y="84091"/>
                  </a:cubicBezTo>
                  <a:lnTo>
                    <a:pt x="909057" y="906202"/>
                  </a:lnTo>
                  <a:cubicBezTo>
                    <a:pt x="909057" y="952644"/>
                    <a:pt x="871408" y="990293"/>
                    <a:pt x="824965" y="990293"/>
                  </a:cubicBezTo>
                  <a:lnTo>
                    <a:pt x="84091" y="990293"/>
                  </a:lnTo>
                  <a:cubicBezTo>
                    <a:pt x="37649" y="990293"/>
                    <a:pt x="0" y="952644"/>
                    <a:pt x="0" y="906202"/>
                  </a:cubicBezTo>
                  <a:lnTo>
                    <a:pt x="0" y="84091"/>
                  </a:lnTo>
                  <a:cubicBezTo>
                    <a:pt x="0" y="37649"/>
                    <a:pt x="37649" y="0"/>
                    <a:pt x="84091" y="0"/>
                  </a:cubicBezTo>
                  <a:close/>
                </a:path>
              </a:pathLst>
            </a:custGeom>
            <a:solidFill>
              <a:srgbClr val="CADD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6"/>
          <p:cNvGrpSpPr/>
          <p:nvPr/>
        </p:nvGrpSpPr>
        <p:grpSpPr>
          <a:xfrm>
            <a:off x="13115040" y="5648709"/>
            <a:ext cx="3130247" cy="3541168"/>
            <a:chOff x="0" y="-38100"/>
            <a:chExt cx="909057" cy="1028393"/>
          </a:xfrm>
        </p:grpSpPr>
        <p:sp>
          <p:nvSpPr>
            <p:cNvPr id="190" name="Google Shape;190;p6"/>
            <p:cNvSpPr/>
            <p:nvPr/>
          </p:nvSpPr>
          <p:spPr>
            <a:xfrm>
              <a:off x="0" y="0"/>
              <a:ext cx="909057" cy="990293"/>
            </a:xfrm>
            <a:custGeom>
              <a:avLst/>
              <a:gdLst/>
              <a:ahLst/>
              <a:cxnLst/>
              <a:rect l="l" t="t" r="r" b="b"/>
              <a:pathLst>
                <a:path w="909057" h="990293" extrusionOk="0">
                  <a:moveTo>
                    <a:pt x="84091" y="0"/>
                  </a:moveTo>
                  <a:lnTo>
                    <a:pt x="824965" y="0"/>
                  </a:lnTo>
                  <a:cubicBezTo>
                    <a:pt x="871408" y="0"/>
                    <a:pt x="909057" y="37649"/>
                    <a:pt x="909057" y="84091"/>
                  </a:cubicBezTo>
                  <a:lnTo>
                    <a:pt x="909057" y="906202"/>
                  </a:lnTo>
                  <a:cubicBezTo>
                    <a:pt x="909057" y="952644"/>
                    <a:pt x="871408" y="990293"/>
                    <a:pt x="824965" y="990293"/>
                  </a:cubicBezTo>
                  <a:lnTo>
                    <a:pt x="84091" y="990293"/>
                  </a:lnTo>
                  <a:cubicBezTo>
                    <a:pt x="37649" y="990293"/>
                    <a:pt x="0" y="952644"/>
                    <a:pt x="0" y="906202"/>
                  </a:cubicBezTo>
                  <a:lnTo>
                    <a:pt x="0" y="84091"/>
                  </a:lnTo>
                  <a:cubicBezTo>
                    <a:pt x="0" y="37649"/>
                    <a:pt x="37649" y="0"/>
                    <a:pt x="84091" y="0"/>
                  </a:cubicBezTo>
                  <a:close/>
                </a:path>
              </a:pathLst>
            </a:custGeom>
            <a:solidFill>
              <a:srgbClr val="CADD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6"/>
          <p:cNvGrpSpPr/>
          <p:nvPr/>
        </p:nvGrpSpPr>
        <p:grpSpPr>
          <a:xfrm>
            <a:off x="6100858" y="5648709"/>
            <a:ext cx="3130247" cy="3541168"/>
            <a:chOff x="0" y="-38100"/>
            <a:chExt cx="909057" cy="1028393"/>
          </a:xfrm>
        </p:grpSpPr>
        <p:sp>
          <p:nvSpPr>
            <p:cNvPr id="193" name="Google Shape;193;p6"/>
            <p:cNvSpPr/>
            <p:nvPr/>
          </p:nvSpPr>
          <p:spPr>
            <a:xfrm>
              <a:off x="0" y="0"/>
              <a:ext cx="909057" cy="990293"/>
            </a:xfrm>
            <a:custGeom>
              <a:avLst/>
              <a:gdLst/>
              <a:ahLst/>
              <a:cxnLst/>
              <a:rect l="l" t="t" r="r" b="b"/>
              <a:pathLst>
                <a:path w="909057" h="990293" extrusionOk="0">
                  <a:moveTo>
                    <a:pt x="84091" y="0"/>
                  </a:moveTo>
                  <a:lnTo>
                    <a:pt x="824965" y="0"/>
                  </a:lnTo>
                  <a:cubicBezTo>
                    <a:pt x="871408" y="0"/>
                    <a:pt x="909057" y="37649"/>
                    <a:pt x="909057" y="84091"/>
                  </a:cubicBezTo>
                  <a:lnTo>
                    <a:pt x="909057" y="906202"/>
                  </a:lnTo>
                  <a:cubicBezTo>
                    <a:pt x="909057" y="952644"/>
                    <a:pt x="871408" y="990293"/>
                    <a:pt x="824965" y="990293"/>
                  </a:cubicBezTo>
                  <a:lnTo>
                    <a:pt x="84091" y="990293"/>
                  </a:lnTo>
                  <a:cubicBezTo>
                    <a:pt x="37649" y="990293"/>
                    <a:pt x="0" y="952644"/>
                    <a:pt x="0" y="906202"/>
                  </a:cubicBezTo>
                  <a:lnTo>
                    <a:pt x="0" y="84091"/>
                  </a:lnTo>
                  <a:cubicBezTo>
                    <a:pt x="0" y="37649"/>
                    <a:pt x="37649" y="0"/>
                    <a:pt x="84091" y="0"/>
                  </a:cubicBezTo>
                  <a:close/>
                </a:path>
              </a:pathLst>
            </a:custGeom>
            <a:solidFill>
              <a:srgbClr val="CADD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6"/>
          <p:cNvSpPr txBox="1"/>
          <p:nvPr/>
        </p:nvSpPr>
        <p:spPr>
          <a:xfrm>
            <a:off x="3121882" y="6784383"/>
            <a:ext cx="19872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תרגום הידע לפעולה. 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מה כדאי לי לעשות?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196" name="Google Shape;196;p6"/>
          <p:cNvSpPr txBox="1"/>
          <p:nvPr/>
        </p:nvSpPr>
        <p:spPr>
          <a:xfrm>
            <a:off x="9749176" y="6683567"/>
            <a:ext cx="27609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אוסף נתונים מעובדים ביניהם קשר משמעותי לשימוש שיש בעת הצורך. 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 הענקת משמעות לנתונים אפשרי באמצעות ארגון הנתונים ברשימה, בטבלה, בגרפים, באיור, על פי כותרות ועוד.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13454946" y="6729614"/>
            <a:ext cx="24102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אוסף עובדות, מספרים, סמלים, אותיות ועוד.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  <a:p>
            <a:pPr marL="0" marR="0" lvl="0" indent="0" algn="ctr" rtl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לדוגמה: 70 מעלות, 10 קמ״ש, 40 לקוחות, $200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6259535" y="6784383"/>
            <a:ext cx="2760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היכולת לעשות שימוש במידע לצורך קבלת החלטות והסקת מסקנות.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3502325" y="6118800"/>
            <a:ext cx="1115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תובנה</a:t>
            </a:r>
            <a:endParaRPr sz="2500"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00" name="Google Shape;200;p6"/>
          <p:cNvSpPr txBox="1"/>
          <p:nvPr/>
        </p:nvSpPr>
        <p:spPr>
          <a:xfrm>
            <a:off x="10713930" y="6082750"/>
            <a:ext cx="918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מידע</a:t>
            </a:r>
            <a:endParaRPr sz="2500"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01" name="Google Shape;201;p6"/>
          <p:cNvSpPr txBox="1"/>
          <p:nvPr/>
        </p:nvSpPr>
        <p:spPr>
          <a:xfrm>
            <a:off x="7424849" y="6118789"/>
            <a:ext cx="482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ידע</a:t>
            </a:r>
            <a:endParaRPr sz="2500"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02" name="Google Shape;202;p6"/>
          <p:cNvSpPr txBox="1"/>
          <p:nvPr/>
        </p:nvSpPr>
        <p:spPr>
          <a:xfrm>
            <a:off x="14084951" y="6118800"/>
            <a:ext cx="1115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נתונים</a:t>
            </a:r>
            <a:endParaRPr sz="2500"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FF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7"/>
          <p:cNvGrpSpPr/>
          <p:nvPr/>
        </p:nvGrpSpPr>
        <p:grpSpPr>
          <a:xfrm>
            <a:off x="0" y="-144661"/>
            <a:ext cx="18287996" cy="5288161"/>
            <a:chOff x="0" y="-38100"/>
            <a:chExt cx="4816592" cy="1392767"/>
          </a:xfrm>
        </p:grpSpPr>
        <p:sp>
          <p:nvSpPr>
            <p:cNvPr id="208" name="Google Shape;208;p7"/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09" name="Google Shape;209;p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7"/>
          <p:cNvSpPr txBox="1"/>
          <p:nvPr/>
        </p:nvSpPr>
        <p:spPr>
          <a:xfrm>
            <a:off x="102663" y="1160938"/>
            <a:ext cx="3086120" cy="3230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7"/>
          <p:cNvSpPr txBox="1"/>
          <p:nvPr/>
        </p:nvSpPr>
        <p:spPr>
          <a:xfrm>
            <a:off x="5776748" y="8750722"/>
            <a:ext cx="87867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30% מציון בגרות יא' - עבודה שנתית להגשה במחצית ב'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2" name="Google Shape;212;p7"/>
          <p:cNvSpPr txBox="1"/>
          <p:nvPr/>
        </p:nvSpPr>
        <p:spPr>
          <a:xfrm>
            <a:off x="6777900" y="7101675"/>
            <a:ext cx="7307100" cy="161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20% </a:t>
            </a:r>
            <a:r>
              <a:rPr lang="en-US" sz="2499" b="1" i="0" u="none" strike="noStrike" cap="none" dirty="0" err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מטלות</a:t>
            </a:r>
            <a:r>
              <a:rPr lang="en-US" sz="2499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499" b="1" i="0" u="none" strike="noStrike" cap="none" dirty="0" err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תרגול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30% </a:t>
            </a:r>
            <a:r>
              <a:rPr lang="en-US" sz="2499" b="1" i="0" u="none" strike="noStrike" cap="none" dirty="0" err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בחני</a:t>
            </a:r>
            <a:r>
              <a:rPr lang="en-US" sz="2499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499" b="1" i="0" u="none" strike="noStrike" cap="none" dirty="0" err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ביניים</a:t>
            </a:r>
            <a:r>
              <a:rPr lang="en-US" sz="2499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(</a:t>
            </a:r>
            <a:r>
              <a:rPr lang="en-US" sz="2499" b="1" i="0" u="none" strike="noStrike" cap="none" dirty="0" err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מחצית</a:t>
            </a:r>
            <a:r>
              <a:rPr lang="en-US" sz="2499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א' – 2; </a:t>
            </a:r>
            <a:r>
              <a:rPr lang="en-US" sz="2499" b="1" i="0" u="none" strike="noStrike" cap="none" dirty="0" err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מחצית</a:t>
            </a:r>
            <a:r>
              <a:rPr lang="en-US" sz="2499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ב' – 1)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50% </a:t>
            </a:r>
            <a:r>
              <a:rPr lang="en-US" sz="2499" b="1" i="0" u="none" strike="noStrike" cap="none" dirty="0" err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מבחן</a:t>
            </a:r>
            <a:r>
              <a:rPr lang="en-US" sz="2499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499" b="1" i="0" u="none" strike="noStrike" cap="none" dirty="0" err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מסכם</a:t>
            </a:r>
            <a:r>
              <a:rPr lang="en-US" sz="2499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3" name="Google Shape;213;p7"/>
          <p:cNvSpPr txBox="1"/>
          <p:nvPr/>
        </p:nvSpPr>
        <p:spPr>
          <a:xfrm>
            <a:off x="14028358" y="5891756"/>
            <a:ext cx="309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1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הערכות ומבחנים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4" name="Google Shape;21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5889" y="467414"/>
            <a:ext cx="12876224" cy="406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AF6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8"/>
          <p:cNvGrpSpPr/>
          <p:nvPr/>
        </p:nvGrpSpPr>
        <p:grpSpPr>
          <a:xfrm>
            <a:off x="9144000" y="-393238"/>
            <a:ext cx="9696760" cy="10928814"/>
            <a:chOff x="0" y="-38100"/>
            <a:chExt cx="2553879" cy="2878371"/>
          </a:xfrm>
        </p:grpSpPr>
        <p:sp>
          <p:nvSpPr>
            <p:cNvPr id="220" name="Google Shape;220;p8"/>
            <p:cNvSpPr/>
            <p:nvPr/>
          </p:nvSpPr>
          <p:spPr>
            <a:xfrm>
              <a:off x="0" y="0"/>
              <a:ext cx="2553879" cy="2840271"/>
            </a:xfrm>
            <a:custGeom>
              <a:avLst/>
              <a:gdLst/>
              <a:ahLst/>
              <a:cxnLst/>
              <a:rect l="l" t="t" r="r" b="b"/>
              <a:pathLst>
                <a:path w="2553879" h="2840271" extrusionOk="0">
                  <a:moveTo>
                    <a:pt x="0" y="0"/>
                  </a:moveTo>
                  <a:lnTo>
                    <a:pt x="2553879" y="0"/>
                  </a:lnTo>
                  <a:lnTo>
                    <a:pt x="2553879" y="2840271"/>
                  </a:lnTo>
                  <a:lnTo>
                    <a:pt x="0" y="284027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21" name="Google Shape;221;p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8"/>
          <p:cNvSpPr/>
          <p:nvPr/>
        </p:nvSpPr>
        <p:spPr>
          <a:xfrm>
            <a:off x="2704767" y="1750345"/>
            <a:ext cx="12905854" cy="6739743"/>
          </a:xfrm>
          <a:custGeom>
            <a:avLst/>
            <a:gdLst/>
            <a:ahLst/>
            <a:cxnLst/>
            <a:rect l="l" t="t" r="r" b="b"/>
            <a:pathLst>
              <a:path w="12905854" h="6739743" extrusionOk="0">
                <a:moveTo>
                  <a:pt x="0" y="0"/>
                </a:moveTo>
                <a:lnTo>
                  <a:pt x="12905854" y="0"/>
                </a:lnTo>
                <a:lnTo>
                  <a:pt x="12905854" y="6739743"/>
                </a:lnTo>
                <a:lnTo>
                  <a:pt x="0" y="6739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77" b="-276"/>
            </a:stretch>
          </a:blipFill>
          <a:ln>
            <a:noFill/>
          </a:ln>
        </p:spPr>
      </p:sp>
      <p:sp>
        <p:nvSpPr>
          <p:cNvPr id="223" name="Google Shape;223;p8"/>
          <p:cNvSpPr txBox="1"/>
          <p:nvPr/>
        </p:nvSpPr>
        <p:spPr>
          <a:xfrm rot="4800638">
            <a:off x="13791365" y="7071020"/>
            <a:ext cx="2032107" cy="338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ארכיונאי / ספרן</a:t>
            </a:r>
            <a:endParaRPr sz="1600" b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24" name="Google Shape;224;p8"/>
          <p:cNvSpPr txBox="1"/>
          <p:nvPr/>
        </p:nvSpPr>
        <p:spPr>
          <a:xfrm rot="3365994">
            <a:off x="13121148" y="4455264"/>
            <a:ext cx="794447" cy="338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9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מידען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25" name="Google Shape;225;p8"/>
          <p:cNvSpPr txBox="1"/>
          <p:nvPr/>
        </p:nvSpPr>
        <p:spPr>
          <a:xfrm rot="941084">
            <a:off x="9648978" y="2383232"/>
            <a:ext cx="1838769" cy="812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9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Data Analyst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26" name="Google Shape;226;p8"/>
          <p:cNvSpPr txBox="1"/>
          <p:nvPr/>
        </p:nvSpPr>
        <p:spPr>
          <a:xfrm rot="-930195">
            <a:off x="6602848" y="2383217"/>
            <a:ext cx="2029233" cy="81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9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Data Scientist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27" name="Google Shape;227;p8"/>
          <p:cNvSpPr txBox="1"/>
          <p:nvPr/>
        </p:nvSpPr>
        <p:spPr>
          <a:xfrm rot="-3111740">
            <a:off x="3979193" y="4138481"/>
            <a:ext cx="1974243" cy="81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9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Data Engineer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28" name="Google Shape;228;p8"/>
          <p:cNvSpPr txBox="1"/>
          <p:nvPr/>
        </p:nvSpPr>
        <p:spPr>
          <a:xfrm rot="-4198904">
            <a:off x="4854953" y="6805544"/>
            <a:ext cx="1503858" cy="33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9" i="0" u="none" strike="noStrike" cap="none">
                <a:solidFill>
                  <a:srgbClr val="FFFFFF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תכנות קוד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29" name="Google Shape;229;p8"/>
          <p:cNvSpPr txBox="1"/>
          <p:nvPr/>
        </p:nvSpPr>
        <p:spPr>
          <a:xfrm>
            <a:off x="8288561" y="4375429"/>
            <a:ext cx="17109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9" i="0" u="none" strike="noStrike" cap="none">
                <a:solidFill>
                  <a:srgbClr val="000000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מידע אנלוגי</a:t>
            </a:r>
            <a:endParaRPr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368</Words>
  <Application>Microsoft Office PowerPoint</Application>
  <PresentationFormat>מותאם אישית</PresentationFormat>
  <Paragraphs>93</Paragraphs>
  <Slides>14</Slides>
  <Notes>14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4" baseType="lpstr">
      <vt:lpstr>Rubik ExtraBold</vt:lpstr>
      <vt:lpstr>Arial</vt:lpstr>
      <vt:lpstr>Open Sans ExtraBold</vt:lpstr>
      <vt:lpstr>Tilt Prism</vt:lpstr>
      <vt:lpstr>Calibri</vt:lpstr>
      <vt:lpstr>Rubik</vt:lpstr>
      <vt:lpstr>Montserrat</vt:lpstr>
      <vt:lpstr>Comic Sans MS</vt:lpstr>
      <vt:lpstr>Rubik SemiBold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cp:lastModifiedBy>Avi Marzuk</cp:lastModifiedBy>
  <cp:revision>2</cp:revision>
  <dcterms:created xsi:type="dcterms:W3CDTF">2006-08-16T00:00:00Z</dcterms:created>
  <dcterms:modified xsi:type="dcterms:W3CDTF">2023-09-04T18:23:24Z</dcterms:modified>
</cp:coreProperties>
</file>