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5"/>
  </p:notesMasterIdLst>
  <p:sldIdLst>
    <p:sldId id="256" r:id="rId2"/>
    <p:sldId id="293" r:id="rId3"/>
    <p:sldId id="302" r:id="rId4"/>
    <p:sldId id="337" r:id="rId5"/>
    <p:sldId id="298" r:id="rId6"/>
    <p:sldId id="300" r:id="rId7"/>
    <p:sldId id="299" r:id="rId8"/>
    <p:sldId id="301" r:id="rId9"/>
    <p:sldId id="291" r:id="rId10"/>
    <p:sldId id="303" r:id="rId11"/>
    <p:sldId id="304" r:id="rId12"/>
    <p:sldId id="305" r:id="rId13"/>
    <p:sldId id="306" r:id="rId14"/>
    <p:sldId id="307" r:id="rId15"/>
    <p:sldId id="308" r:id="rId16"/>
    <p:sldId id="312" r:id="rId17"/>
    <p:sldId id="309" r:id="rId18"/>
    <p:sldId id="318" r:id="rId19"/>
    <p:sldId id="310" r:id="rId20"/>
    <p:sldId id="311" r:id="rId21"/>
    <p:sldId id="313" r:id="rId22"/>
    <p:sldId id="319" r:id="rId23"/>
    <p:sldId id="320" r:id="rId24"/>
    <p:sldId id="314" r:id="rId25"/>
    <p:sldId id="321" r:id="rId26"/>
    <p:sldId id="322" r:id="rId27"/>
    <p:sldId id="315" r:id="rId28"/>
    <p:sldId id="330" r:id="rId29"/>
    <p:sldId id="317" r:id="rId30"/>
    <p:sldId id="323" r:id="rId31"/>
    <p:sldId id="316" r:id="rId32"/>
    <p:sldId id="324" r:id="rId33"/>
    <p:sldId id="325" r:id="rId34"/>
    <p:sldId id="326" r:id="rId35"/>
    <p:sldId id="328" r:id="rId36"/>
    <p:sldId id="329" r:id="rId37"/>
    <p:sldId id="327" r:id="rId38"/>
    <p:sldId id="335" r:id="rId39"/>
    <p:sldId id="331" r:id="rId40"/>
    <p:sldId id="336" r:id="rId41"/>
    <p:sldId id="334" r:id="rId42"/>
    <p:sldId id="332" r:id="rId43"/>
    <p:sldId id="333"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Jost" panose="020B0604020202020204" charset="0"/>
      <p:regular r:id="rId50"/>
      <p:bold r:id="rId51"/>
      <p:italic r:id="rId52"/>
      <p:boldItalic r:id="rId53"/>
    </p:embeddedFont>
    <p:embeddedFont>
      <p:font typeface="Jost SemiBold"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A9422E-52A5-4A98-9B8B-683903FBD23D}">
  <a:tblStyle styleId="{42A9422E-52A5-4A98-9B8B-683903FBD2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77" autoAdjust="0"/>
  </p:normalViewPr>
  <p:slideViewPr>
    <p:cSldViewPr snapToGrid="0">
      <p:cViewPr varScale="1">
        <p:scale>
          <a:sx n="100" d="100"/>
          <a:sy n="100" d="100"/>
        </p:scale>
        <p:origin x="9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33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08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68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t>יוצרים טבלה בשם </a:t>
            </a:r>
            <a:r>
              <a:rPr lang="en-US" dirty="0"/>
              <a:t> </a:t>
            </a:r>
            <a:r>
              <a:rPr lang="en-US" dirty="0" err="1"/>
              <a:t>RockBands</a:t>
            </a:r>
            <a:r>
              <a:rPr lang="he-IL" dirty="0"/>
              <a:t>ומוסיפים את שמות הנתונים (עמודות) שרוצים לאחסן והסוג שלהם. למשתנים מסוג מחרוזת נציין גם את אורך המחרוזת בסוגריים.</a:t>
            </a:r>
          </a:p>
          <a:p>
            <a:pPr marL="0" lvl="0" indent="0" algn="r" rtl="1">
              <a:spcBef>
                <a:spcPts val="0"/>
              </a:spcBef>
              <a:spcAft>
                <a:spcPts val="0"/>
              </a:spcAft>
              <a:buNone/>
            </a:pPr>
            <a:r>
              <a:rPr lang="he-IL" dirty="0"/>
              <a:t>להסביר שיצרנו טבלה ריקה בלי נתונים בפנים. </a:t>
            </a:r>
          </a:p>
          <a:p>
            <a:pPr marL="0" lvl="0" indent="0" algn="r" rtl="1">
              <a:spcBef>
                <a:spcPts val="0"/>
              </a:spcBef>
              <a:spcAft>
                <a:spcPts val="0"/>
              </a:spcAft>
              <a:buNone/>
            </a:pPr>
            <a:r>
              <a:rPr lang="he-IL" dirty="0"/>
              <a:t>הקבלה לאקסל: לכתוב רק את הכותרות של העמודות וכותרת לטבלה. התאים בתוך הטבלה ריקים.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5437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100" dirty="0">
                <a:solidFill>
                  <a:schemeClr val="accent1"/>
                </a:solidFill>
                <a:latin typeface="Calibri" panose="020F0502020204030204" pitchFamily="34" charset="0"/>
                <a:ea typeface="Jost"/>
                <a:cs typeface="Calibri" panose="020F0502020204030204" pitchFamily="34" charset="0"/>
                <a:sym typeface="Jost"/>
              </a:rPr>
              <a:t>אפשר לציין את שמות העמודות ואז לכל עמודה להתאים ערך מתאים</a:t>
            </a:r>
            <a:r>
              <a:rPr lang="en-US" sz="1100" dirty="0">
                <a:solidFill>
                  <a:schemeClr val="accent1"/>
                </a:solidFill>
                <a:latin typeface="Calibri" panose="020F0502020204030204" pitchFamily="34" charset="0"/>
                <a:ea typeface="Jost"/>
                <a:cs typeface="Calibri" panose="020F0502020204030204" pitchFamily="34" charset="0"/>
                <a:sym typeface="Jost"/>
              </a:rPr>
              <a:t>,</a:t>
            </a:r>
            <a:r>
              <a:rPr lang="he-IL" sz="1100" dirty="0">
                <a:solidFill>
                  <a:schemeClr val="accent1"/>
                </a:solidFill>
                <a:latin typeface="Calibri" panose="020F0502020204030204" pitchFamily="34" charset="0"/>
                <a:ea typeface="Jost"/>
                <a:cs typeface="Calibri" panose="020F0502020204030204" pitchFamily="34" charset="0"/>
                <a:sym typeface="Jost"/>
              </a:rPr>
              <a:t> אפשר לא לציין את שמות העמודות ואז סדר הערכים צריך להיות תואם לסדר העמודות שנקבע ביצירת טבלה.</a:t>
            </a:r>
          </a:p>
          <a:p>
            <a:pPr marL="0" lvl="0" indent="0" algn="r" rtl="1">
              <a:spcBef>
                <a:spcPts val="0"/>
              </a:spcBef>
              <a:spcAft>
                <a:spcPts val="0"/>
              </a:spcAft>
              <a:buNone/>
            </a:pPr>
            <a:r>
              <a:rPr lang="he-IL" sz="1100" dirty="0">
                <a:solidFill>
                  <a:schemeClr val="accent1"/>
                </a:solidFill>
                <a:latin typeface="Calibri" panose="020F0502020204030204" pitchFamily="34" charset="0"/>
                <a:ea typeface="Jost"/>
                <a:cs typeface="Calibri" panose="020F0502020204030204" pitchFamily="34" charset="0"/>
                <a:sym typeface="Jost"/>
              </a:rPr>
              <a:t>אפשר להכניס ערכים רק לעמודות מסוימות שציינתם, שאר העמודות יהיו עם ערכים ריקים באותה שורה.</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4741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דגשים: ב </a:t>
            </a:r>
            <a:r>
              <a:rPr lang="en-US" dirty="0"/>
              <a:t>SQL</a:t>
            </a:r>
            <a:r>
              <a:rPr lang="he-IL" dirty="0"/>
              <a:t> שמות של משתנים או טבלאות יהיו ללא רווחים, נהוג להשתמש ב_ או לחבר בין מילים. </a:t>
            </a:r>
          </a:p>
          <a:p>
            <a:pPr marL="0" lvl="0" indent="0" algn="r" rtl="1">
              <a:spcBef>
                <a:spcPts val="0"/>
              </a:spcBef>
              <a:spcAft>
                <a:spcPts val="0"/>
              </a:spcAft>
              <a:buNone/>
            </a:pPr>
            <a:r>
              <a:rPr lang="he-IL" dirty="0"/>
              <a:t>בחירת אורך המחרוזת נעשית על פי השיקולים שלנו: אם נקבע ארוך מדי זה יתפוס מקום אחסון, אם נבחר קצר מדי אז השם עלול להיקטע. </a:t>
            </a:r>
          </a:p>
          <a:p>
            <a:pPr marL="0" lvl="0" indent="0" algn="r" rtl="1">
              <a:spcBef>
                <a:spcPts val="0"/>
              </a:spcBef>
              <a:spcAft>
                <a:spcPts val="0"/>
              </a:spcAft>
              <a:buNone/>
            </a:pPr>
            <a:r>
              <a:rPr lang="he-IL" dirty="0"/>
              <a:t>סוגי נתונים מפורטים כאן: </a:t>
            </a:r>
            <a:r>
              <a:rPr lang="en-US" dirty="0"/>
              <a:t>https://www.w3schools.com/sql/sql_datatypes.asp</a:t>
            </a:r>
            <a:r>
              <a:rPr lang="he-IL" dirty="0"/>
              <a:t>. </a:t>
            </a:r>
            <a:endParaRPr lang="en-US" dirty="0"/>
          </a:p>
          <a:p>
            <a:pPr marL="0" lvl="0" indent="0" algn="r" rtl="1">
              <a:spcBef>
                <a:spcPts val="0"/>
              </a:spcBef>
              <a:spcAft>
                <a:spcPts val="0"/>
              </a:spcAft>
              <a:buNone/>
            </a:pPr>
            <a:endParaRPr lang="he-IL" sz="1100" dirty="0">
              <a:solidFill>
                <a:schemeClr val="accent1"/>
              </a:solidFill>
              <a:latin typeface="Calibri" panose="020F0502020204030204" pitchFamily="34" charset="0"/>
              <a:ea typeface="Jost"/>
              <a:cs typeface="Calibri" panose="020F0502020204030204" pitchFamily="34" charset="0"/>
              <a:sym typeface="Jos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1439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558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r" rtl="1">
              <a:buNone/>
            </a:pPr>
            <a:r>
              <a:rPr lang="he-IL" dirty="0"/>
              <a:t>כאן אותה השורה מועתקת מס' פעמים, אבל על התלמידים להכניס בכל שורה ערכים עבור להקה אחרת, סה"כ 6 להקות ולכן צריכות להיות 6 שורות.</a:t>
            </a:r>
          </a:p>
          <a:p>
            <a:pPr marL="158750" indent="0" algn="r" rtl="1">
              <a:buNone/>
            </a:pPr>
            <a:r>
              <a:rPr lang="he-IL" dirty="0"/>
              <a:t>להסב את תשומת ליבם של התלמידים לפקודה האחרונה שעוד לא למדו וזה יהיה הפרק הבא. להסביר שהפקודה מבקשת לבחור את כל העמודות עם הערכים מתוך הטבלה ולהציגן.</a:t>
            </a:r>
          </a:p>
          <a:p>
            <a:pPr marL="158750" indent="0" algn="r" rtl="1">
              <a:buNone/>
            </a:pPr>
            <a:r>
              <a:rPr lang="he-IL" dirty="0"/>
              <a:t>ראו פלט </a:t>
            </a:r>
            <a:r>
              <a:rPr lang="en-US" dirty="0" err="1"/>
              <a:t>rockbands.sql</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5237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603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להסברים נוספים :</a:t>
            </a:r>
            <a:r>
              <a:rPr lang="en-US" dirty="0"/>
              <a:t>https://www.khanacademy.org/computing/computer-programming/sql/sql-basics/pt/creating-a-table-and-inserting-data</a:t>
            </a:r>
            <a:endParaRPr lang="he-I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1673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1433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lang="he-IL" dirty="0"/>
          </a:p>
        </p:txBody>
      </p:sp>
    </p:spTree>
    <p:extLst>
      <p:ext uri="{BB962C8B-B14F-4D97-AF65-F5344CB8AC3E}">
        <p14:creationId xmlns:p14="http://schemas.microsoft.com/office/powerpoint/2010/main" val="3487578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באקסל זה סימון של כל הטבלה, אפשר להסתיר חלק מהעמודות. </a:t>
            </a:r>
            <a:endParaRPr dirty="0"/>
          </a:p>
        </p:txBody>
      </p:sp>
    </p:spTree>
    <p:extLst>
      <p:ext uri="{BB962C8B-B14F-4D97-AF65-F5344CB8AC3E}">
        <p14:creationId xmlns:p14="http://schemas.microsoft.com/office/powerpoint/2010/main" val="1600494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1342342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cs typeface="+mn-cs"/>
              </a:rPr>
              <a:t>הטבלה </a:t>
            </a:r>
            <a:r>
              <a:rPr lang="en-US" dirty="0">
                <a:cs typeface="+mn-cs"/>
              </a:rPr>
              <a:t>employees</a:t>
            </a:r>
            <a:r>
              <a:rPr lang="he-IL" dirty="0">
                <a:cs typeface="+mn-cs"/>
              </a:rPr>
              <a:t> נמצאת ב </a:t>
            </a:r>
            <a:r>
              <a:rPr lang="en-US" dirty="0">
                <a:cs typeface="+mn-cs"/>
              </a:rPr>
              <a:t>schema</a:t>
            </a:r>
            <a:r>
              <a:rPr lang="he-IL" dirty="0">
                <a:cs typeface="+mn-cs"/>
              </a:rPr>
              <a:t> בשם </a:t>
            </a:r>
            <a:r>
              <a:rPr lang="en-US" dirty="0" err="1">
                <a:cs typeface="+mn-cs"/>
              </a:rPr>
              <a:t>classicmodels</a:t>
            </a:r>
            <a:r>
              <a:rPr lang="he-IL" dirty="0">
                <a:cs typeface="+mn-cs"/>
              </a:rPr>
              <a:t> שניתן לייבא כחלק מבסיסי נתונים להדגמה ב </a:t>
            </a:r>
            <a:r>
              <a:rPr lang="en-US" dirty="0">
                <a:cs typeface="+mn-cs"/>
              </a:rPr>
              <a:t>MYSQL</a:t>
            </a:r>
            <a:r>
              <a:rPr lang="he-IL" dirty="0">
                <a:cs typeface="+mn-cs"/>
              </a:rPr>
              <a:t>. על המורה להסביר כיצד לייבא קבצים (במקרה הזה </a:t>
            </a:r>
            <a:r>
              <a:rPr lang="en-US" dirty="0">
                <a:cs typeface="+mn-cs"/>
              </a:rPr>
              <a:t>.</a:t>
            </a:r>
            <a:r>
              <a:rPr lang="en-US" dirty="0" err="1">
                <a:cs typeface="+mn-cs"/>
              </a:rPr>
              <a:t>sql</a:t>
            </a:r>
            <a:r>
              <a:rPr lang="he-IL" dirty="0">
                <a:cs typeface="+mn-cs"/>
              </a:rPr>
              <a:t>) כדי שלכל תלמיד יהיו את הטבלאות לתרגל איתן. דרך אחת מפורטת בהסבר כאן </a:t>
            </a:r>
            <a:r>
              <a:rPr lang="en-US" dirty="0">
                <a:cs typeface="+mn-cs"/>
              </a:rPr>
              <a:t>https://www.mysqltutorial.org/mysql-sample-database.aspx</a:t>
            </a:r>
            <a:r>
              <a:rPr lang="he-IL" dirty="0">
                <a:cs typeface="+mn-cs"/>
              </a:rPr>
              <a:t>. דרך נוספת:</a:t>
            </a:r>
          </a:p>
          <a:p>
            <a:pPr marL="0" lvl="0" indent="0" algn="r" rtl="1">
              <a:spcBef>
                <a:spcPts val="0"/>
              </a:spcBef>
              <a:spcAft>
                <a:spcPts val="0"/>
              </a:spcAft>
              <a:buNone/>
            </a:pPr>
            <a:r>
              <a:rPr lang="he-IL" dirty="0">
                <a:cs typeface="+mn-cs"/>
              </a:rPr>
              <a:t>להוריד את הקובץ: </a:t>
            </a:r>
            <a:r>
              <a:rPr lang="en-US" dirty="0">
                <a:cs typeface="+mn-cs"/>
              </a:rPr>
              <a:t>https://www.mysqltutorial.org/wp-content/uploads/2018/03/mysqlsampledatabase.zip</a:t>
            </a:r>
            <a:r>
              <a:rPr lang="he-IL" dirty="0">
                <a:cs typeface="+mn-cs"/>
              </a:rPr>
              <a:t>, לעשות </a:t>
            </a:r>
            <a:r>
              <a:rPr lang="en-US" dirty="0">
                <a:cs typeface="+mn-cs"/>
              </a:rPr>
              <a:t>UNZIP</a:t>
            </a:r>
            <a:r>
              <a:rPr lang="he-IL" dirty="0">
                <a:cs typeface="+mn-cs"/>
              </a:rPr>
              <a:t> ולשמור בתיקיה המתאימה על המחשב.</a:t>
            </a:r>
          </a:p>
          <a:p>
            <a:pPr marL="0" lvl="0" indent="0" algn="r" rtl="1">
              <a:spcBef>
                <a:spcPts val="0"/>
              </a:spcBef>
              <a:spcAft>
                <a:spcPts val="0"/>
              </a:spcAft>
              <a:buNone/>
            </a:pPr>
            <a:r>
              <a:rPr lang="he-IL" dirty="0">
                <a:cs typeface="+mn-cs"/>
              </a:rPr>
              <a:t>לייבא ע"י לחיצה בסרגל הכלים למעלה: </a:t>
            </a:r>
            <a:r>
              <a:rPr lang="en-US" dirty="0">
                <a:cs typeface="+mn-cs"/>
              </a:rPr>
              <a:t>Server-&gt;Data Import-&gt;Import from self contained file (fill in the path)-&gt;Import progress</a:t>
            </a:r>
            <a:r>
              <a:rPr lang="he-IL" dirty="0">
                <a:cs typeface="+mn-cs"/>
              </a:rPr>
              <a:t>.</a:t>
            </a:r>
            <a:endParaRPr dirty="0">
              <a:cs typeface="+mn-cs"/>
            </a:endParaRPr>
          </a:p>
        </p:txBody>
      </p:sp>
    </p:spTree>
    <p:extLst>
      <p:ext uri="{BB962C8B-B14F-4D97-AF65-F5344CB8AC3E}">
        <p14:creationId xmlns:p14="http://schemas.microsoft.com/office/powerpoint/2010/main" val="1790861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באקסל זה סינון או </a:t>
            </a:r>
            <a:r>
              <a:rPr lang="en-US" dirty="0"/>
              <a:t>IF</a:t>
            </a:r>
            <a:r>
              <a:rPr lang="he-IL" dirty="0"/>
              <a:t>.  </a:t>
            </a:r>
            <a:endParaRPr dirty="0"/>
          </a:p>
        </p:txBody>
      </p:sp>
    </p:spTree>
    <p:extLst>
      <p:ext uri="{BB962C8B-B14F-4D97-AF65-F5344CB8AC3E}">
        <p14:creationId xmlns:p14="http://schemas.microsoft.com/office/powerpoint/2010/main" val="3797668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1836766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cs typeface="+mn-cs"/>
            </a:endParaRPr>
          </a:p>
        </p:txBody>
      </p:sp>
    </p:spTree>
    <p:extLst>
      <p:ext uri="{BB962C8B-B14F-4D97-AF65-F5344CB8AC3E}">
        <p14:creationId xmlns:p14="http://schemas.microsoft.com/office/powerpoint/2010/main" val="508604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4516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cs typeface="+mn-cs"/>
            </a:endParaRPr>
          </a:p>
        </p:txBody>
      </p:sp>
    </p:spTree>
    <p:extLst>
      <p:ext uri="{BB962C8B-B14F-4D97-AF65-F5344CB8AC3E}">
        <p14:creationId xmlns:p14="http://schemas.microsoft.com/office/powerpoint/2010/main" val="3794916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380626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99010c487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99010c487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6163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https://www.mysqltutorial.org/mysql-where/</a:t>
            </a:r>
            <a:endParaRPr dirty="0"/>
          </a:p>
        </p:txBody>
      </p:sp>
    </p:spTree>
    <p:extLst>
      <p:ext uri="{BB962C8B-B14F-4D97-AF65-F5344CB8AC3E}">
        <p14:creationId xmlns:p14="http://schemas.microsoft.com/office/powerpoint/2010/main" val="4022116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3580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117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באקסל זה גם </a:t>
            </a:r>
            <a:r>
              <a:rPr lang="en-US" dirty="0"/>
              <a:t>AND</a:t>
            </a:r>
            <a:r>
              <a:rPr lang="he-IL" dirty="0"/>
              <a:t>. </a:t>
            </a:r>
            <a:endParaRPr dirty="0"/>
          </a:p>
        </p:txBody>
      </p:sp>
    </p:spTree>
    <p:extLst>
      <p:ext uri="{BB962C8B-B14F-4D97-AF65-F5344CB8AC3E}">
        <p14:creationId xmlns:p14="http://schemas.microsoft.com/office/powerpoint/2010/main" val="4077149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1745821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באקסל זה גם </a:t>
            </a:r>
            <a:r>
              <a:rPr lang="en-US" dirty="0"/>
              <a:t>OR</a:t>
            </a:r>
            <a:r>
              <a:rPr lang="he-IL" dirty="0"/>
              <a:t>. </a:t>
            </a:r>
            <a:endParaRPr dirty="0"/>
          </a:p>
        </p:txBody>
      </p:sp>
    </p:spTree>
    <p:extLst>
      <p:ext uri="{BB962C8B-B14F-4D97-AF65-F5344CB8AC3E}">
        <p14:creationId xmlns:p14="http://schemas.microsoft.com/office/powerpoint/2010/main" val="4034607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732387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cs typeface="+mn-cs"/>
            </a:endParaRPr>
          </a:p>
        </p:txBody>
      </p:sp>
    </p:spTree>
    <p:extLst>
      <p:ext uri="{BB962C8B-B14F-4D97-AF65-F5344CB8AC3E}">
        <p14:creationId xmlns:p14="http://schemas.microsoft.com/office/powerpoint/2010/main" val="4145715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99010c487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99010c487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777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US" dirty="0"/>
              <a:t>%</a:t>
            </a:r>
            <a:r>
              <a:rPr lang="he-IL" dirty="0"/>
              <a:t>, _, </a:t>
            </a:r>
            <a:r>
              <a:rPr lang="en-US" dirty="0"/>
              <a:t>NOT</a:t>
            </a:r>
            <a:r>
              <a:rPr lang="he-IL" dirty="0"/>
              <a:t>. </a:t>
            </a:r>
            <a:endParaRPr dirty="0"/>
          </a:p>
        </p:txBody>
      </p:sp>
    </p:spTree>
    <p:extLst>
      <p:ext uri="{BB962C8B-B14F-4D97-AF65-F5344CB8AC3E}">
        <p14:creationId xmlns:p14="http://schemas.microsoft.com/office/powerpoint/2010/main" val="150084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660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99010c487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99010c487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512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3629753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3039772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286264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66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https://www.pragimtech.com/blog/mongodb-tutorial/relational-and-non-relational-databases/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7958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03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39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99010c487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99010c487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346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7800" y="-37350"/>
            <a:ext cx="9219600" cy="5218200"/>
            <a:chOff x="-37800" y="-37350"/>
            <a:chExt cx="9219600" cy="5218200"/>
          </a:xfrm>
        </p:grpSpPr>
        <p:pic>
          <p:nvPicPr>
            <p:cNvPr id="10" name="Google Shape;10;p2"/>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1" name="Google Shape;11;p2"/>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714175" y="969450"/>
            <a:ext cx="5351100" cy="22917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rot="-59659">
            <a:off x="713873" y="3647833"/>
            <a:ext cx="5238189" cy="526872"/>
          </a:xfrm>
          <a:prstGeom prst="rect">
            <a:avLst/>
          </a:prstGeom>
          <a:solidFill>
            <a:schemeClr val="accent1"/>
          </a:solidFill>
        </p:spPr>
        <p:txBody>
          <a:bodyPr spcFirstLastPara="1" wrap="square" lIns="0" tIns="0" rIns="0" bIns="0" anchor="ctr" anchorCtr="0">
            <a:noAutofit/>
          </a:bodyPr>
          <a:lstStyle>
            <a:lvl1pPr lvl="0" algn="ctr">
              <a:lnSpc>
                <a:spcPct val="100000"/>
              </a:lnSpc>
              <a:spcBef>
                <a:spcPts val="0"/>
              </a:spcBef>
              <a:spcAft>
                <a:spcPts val="0"/>
              </a:spcAft>
              <a:buSzPts val="2800"/>
              <a:buNone/>
              <a:defRPr sz="19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p:nvPr/>
        </p:nvSpPr>
        <p:spPr>
          <a:xfrm>
            <a:off x="6805075" y="-1531425"/>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20800" y="1607225"/>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37800" y="-37350"/>
            <a:ext cx="9219600" cy="5218200"/>
            <a:chOff x="-37800" y="-37350"/>
            <a:chExt cx="9219600" cy="5218200"/>
          </a:xfrm>
        </p:grpSpPr>
        <p:pic>
          <p:nvPicPr>
            <p:cNvPr id="18" name="Google Shape;18;p3"/>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9" name="Google Shape;19;p3"/>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
          <p:cNvSpPr txBox="1">
            <a:spLocks noGrp="1"/>
          </p:cNvSpPr>
          <p:nvPr>
            <p:ph type="title" hasCustomPrompt="1"/>
          </p:nvPr>
        </p:nvSpPr>
        <p:spPr>
          <a:xfrm rot="-59787">
            <a:off x="3002163" y="1276077"/>
            <a:ext cx="3139675" cy="1095768"/>
          </a:xfrm>
          <a:prstGeom prst="rect">
            <a:avLst/>
          </a:prstGeom>
          <a:solidFill>
            <a:schemeClr val="dk1"/>
          </a:solidFill>
        </p:spPr>
        <p:txBody>
          <a:bodyPr spcFirstLastPara="1" wrap="square" lIns="0" tIns="0" rIns="0" bIns="0" anchor="ctr" anchorCtr="0">
            <a:noAutofit/>
          </a:bodyPr>
          <a:lstStyle>
            <a:lvl1pPr lvl="0" algn="ctr" rtl="0">
              <a:spcBef>
                <a:spcPts val="0"/>
              </a:spcBef>
              <a:spcAft>
                <a:spcPts val="0"/>
              </a:spcAft>
              <a:buSzPts val="2500"/>
              <a:buNone/>
              <a:defRPr sz="9000" b="1">
                <a:solidFill>
                  <a:schemeClr val="accent2"/>
                </a:solidFill>
                <a:latin typeface="Jost"/>
                <a:ea typeface="Jost"/>
                <a:cs typeface="Jost"/>
                <a:sym typeface="Jost"/>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1" name="Google Shape;21;p3"/>
          <p:cNvSpPr txBox="1">
            <a:spLocks noGrp="1"/>
          </p:cNvSpPr>
          <p:nvPr>
            <p:ph type="title" idx="2"/>
          </p:nvPr>
        </p:nvSpPr>
        <p:spPr>
          <a:xfrm flipH="1">
            <a:off x="2229450" y="2690526"/>
            <a:ext cx="4685100" cy="5580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flipH="1">
            <a:off x="2229450" y="3595250"/>
            <a:ext cx="4685100" cy="299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00"/>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3" name="Google Shape;23;p3"/>
          <p:cNvSpPr/>
          <p:nvPr/>
        </p:nvSpPr>
        <p:spPr>
          <a:xfrm>
            <a:off x="-2469875" y="1488050"/>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3350" y="-149170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25"/>
        <p:cNvGrpSpPr/>
        <p:nvPr/>
      </p:nvGrpSpPr>
      <p:grpSpPr>
        <a:xfrm>
          <a:off x="0" y="0"/>
          <a:ext cx="0" cy="0"/>
          <a:chOff x="0" y="0"/>
          <a:chExt cx="0" cy="0"/>
        </a:xfrm>
      </p:grpSpPr>
      <p:grpSp>
        <p:nvGrpSpPr>
          <p:cNvPr id="26" name="Google Shape;26;p4"/>
          <p:cNvGrpSpPr/>
          <p:nvPr/>
        </p:nvGrpSpPr>
        <p:grpSpPr>
          <a:xfrm rot="10800000" flipH="1">
            <a:off x="-37800" y="-37350"/>
            <a:ext cx="9219600" cy="5218200"/>
            <a:chOff x="-37800" y="-37350"/>
            <a:chExt cx="9219600" cy="5218200"/>
          </a:xfrm>
        </p:grpSpPr>
        <p:pic>
          <p:nvPicPr>
            <p:cNvPr id="27" name="Google Shape;27;p4"/>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28" name="Google Shape;28;p4"/>
            <p:cNvSpPr/>
            <p:nvPr/>
          </p:nvSpPr>
          <p:spPr>
            <a:xfrm>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body" idx="1"/>
          </p:nvPr>
        </p:nvSpPr>
        <p:spPr>
          <a:xfrm>
            <a:off x="714175" y="1304875"/>
            <a:ext cx="7715700" cy="3029100"/>
          </a:xfrm>
          <a:prstGeom prst="rect">
            <a:avLst/>
          </a:prstGeom>
        </p:spPr>
        <p:txBody>
          <a:bodyPr spcFirstLastPara="1" wrap="square" lIns="0" tIns="0" rIns="0" bIns="0" anchor="t" anchorCtr="0">
            <a:noAutofit/>
          </a:bodyPr>
          <a:lstStyle>
            <a:lvl1pPr marL="457200" lvl="0" indent="-330200">
              <a:spcBef>
                <a:spcPts val="0"/>
              </a:spcBef>
              <a:spcAft>
                <a:spcPts val="0"/>
              </a:spcAft>
              <a:buClr>
                <a:schemeClr val="dk1"/>
              </a:buClr>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0" name="Google Shape;30;p4"/>
          <p:cNvSpPr txBox="1">
            <a:spLocks noGrp="1"/>
          </p:cNvSpPr>
          <p:nvPr>
            <p:ph type="title"/>
          </p:nvPr>
        </p:nvSpPr>
        <p:spPr>
          <a:xfrm>
            <a:off x="714150" y="535650"/>
            <a:ext cx="77157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2"/>
        <p:cNvGrpSpPr/>
        <p:nvPr/>
      </p:nvGrpSpPr>
      <p:grpSpPr>
        <a:xfrm>
          <a:off x="0" y="0"/>
          <a:ext cx="0" cy="0"/>
          <a:chOff x="0" y="0"/>
          <a:chExt cx="0" cy="0"/>
        </a:xfrm>
      </p:grpSpPr>
      <p:grpSp>
        <p:nvGrpSpPr>
          <p:cNvPr id="43" name="Google Shape;43;p6"/>
          <p:cNvGrpSpPr/>
          <p:nvPr/>
        </p:nvGrpSpPr>
        <p:grpSpPr>
          <a:xfrm rot="10800000" flipH="1">
            <a:off x="-37800" y="-37350"/>
            <a:ext cx="9219600" cy="5218200"/>
            <a:chOff x="-37800" y="-37350"/>
            <a:chExt cx="9219600" cy="5218200"/>
          </a:xfrm>
        </p:grpSpPr>
        <p:pic>
          <p:nvPicPr>
            <p:cNvPr id="44" name="Google Shape;44;p6"/>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45" name="Google Shape;45;p6"/>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6"/>
          <p:cNvSpPr/>
          <p:nvPr/>
        </p:nvSpPr>
        <p:spPr>
          <a:xfrm>
            <a:off x="-2525500" y="-26484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6906050" y="2755550"/>
            <a:ext cx="3603600" cy="3603600"/>
          </a:xfrm>
          <a:prstGeom prst="ellipse">
            <a:avLst/>
          </a:prstGeom>
          <a:gradFill>
            <a:gsLst>
              <a:gs pos="0">
                <a:srgbClr val="F9D923">
                  <a:alpha val="31372"/>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2596975" y="-25213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7200825" y="30768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txBox="1">
            <a:spLocks noGrp="1"/>
          </p:cNvSpPr>
          <p:nvPr>
            <p:ph type="title"/>
          </p:nvPr>
        </p:nvSpPr>
        <p:spPr>
          <a:xfrm>
            <a:off x="865275" y="535650"/>
            <a:ext cx="74133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text 1">
  <p:cSld name="CUSTOM_5_1">
    <p:spTree>
      <p:nvGrpSpPr>
        <p:cNvPr id="1" name="Shape 180"/>
        <p:cNvGrpSpPr/>
        <p:nvPr/>
      </p:nvGrpSpPr>
      <p:grpSpPr>
        <a:xfrm>
          <a:off x="0" y="0"/>
          <a:ext cx="0" cy="0"/>
          <a:chOff x="0" y="0"/>
          <a:chExt cx="0" cy="0"/>
        </a:xfrm>
      </p:grpSpPr>
      <p:grpSp>
        <p:nvGrpSpPr>
          <p:cNvPr id="181" name="Google Shape;181;p21"/>
          <p:cNvGrpSpPr/>
          <p:nvPr/>
        </p:nvGrpSpPr>
        <p:grpSpPr>
          <a:xfrm>
            <a:off x="-37800" y="-37350"/>
            <a:ext cx="9219600" cy="5218200"/>
            <a:chOff x="-37800" y="-37350"/>
            <a:chExt cx="9219600" cy="5218200"/>
          </a:xfrm>
        </p:grpSpPr>
        <p:pic>
          <p:nvPicPr>
            <p:cNvPr id="182" name="Google Shape;182;p21"/>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83" name="Google Shape;183;p21"/>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21"/>
          <p:cNvSpPr txBox="1">
            <a:spLocks noGrp="1"/>
          </p:cNvSpPr>
          <p:nvPr>
            <p:ph type="subTitle" idx="1"/>
          </p:nvPr>
        </p:nvSpPr>
        <p:spPr>
          <a:xfrm flipH="1">
            <a:off x="714125" y="2028075"/>
            <a:ext cx="7715700" cy="1615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185" name="Google Shape;185;p21"/>
          <p:cNvSpPr txBox="1">
            <a:spLocks noGrp="1"/>
          </p:cNvSpPr>
          <p:nvPr>
            <p:ph type="subTitle" idx="2"/>
          </p:nvPr>
        </p:nvSpPr>
        <p:spPr>
          <a:xfrm flipH="1">
            <a:off x="714074" y="1490725"/>
            <a:ext cx="7715700" cy="3657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000">
                <a:latin typeface="Jost SemiBold"/>
                <a:ea typeface="Jost SemiBold"/>
                <a:cs typeface="Jost SemiBold"/>
                <a:sym typeface="Jost SemiBold"/>
              </a:defRPr>
            </a:lvl1pPr>
            <a:lvl2pPr lvl="1" algn="r" rtl="0">
              <a:spcBef>
                <a:spcPts val="0"/>
              </a:spcBef>
              <a:spcAft>
                <a:spcPts val="0"/>
              </a:spcAft>
              <a:buSzPts val="2000"/>
              <a:buNone/>
              <a:defRPr sz="2000" b="1"/>
            </a:lvl2pPr>
            <a:lvl3pPr lvl="2" algn="r" rtl="0">
              <a:spcBef>
                <a:spcPts val="0"/>
              </a:spcBef>
              <a:spcAft>
                <a:spcPts val="0"/>
              </a:spcAft>
              <a:buSzPts val="2000"/>
              <a:buNone/>
              <a:defRPr sz="2000" b="1"/>
            </a:lvl3pPr>
            <a:lvl4pPr lvl="3" algn="r" rtl="0">
              <a:spcBef>
                <a:spcPts val="0"/>
              </a:spcBef>
              <a:spcAft>
                <a:spcPts val="0"/>
              </a:spcAft>
              <a:buSzPts val="2000"/>
              <a:buNone/>
              <a:defRPr sz="2000" b="1"/>
            </a:lvl4pPr>
            <a:lvl5pPr lvl="4" algn="r" rtl="0">
              <a:spcBef>
                <a:spcPts val="0"/>
              </a:spcBef>
              <a:spcAft>
                <a:spcPts val="0"/>
              </a:spcAft>
              <a:buSzPts val="2000"/>
              <a:buNone/>
              <a:defRPr sz="2000" b="1"/>
            </a:lvl5pPr>
            <a:lvl6pPr lvl="5" algn="r" rtl="0">
              <a:spcBef>
                <a:spcPts val="0"/>
              </a:spcBef>
              <a:spcAft>
                <a:spcPts val="0"/>
              </a:spcAft>
              <a:buSzPts val="2000"/>
              <a:buNone/>
              <a:defRPr sz="2000" b="1"/>
            </a:lvl6pPr>
            <a:lvl7pPr lvl="6" algn="r" rtl="0">
              <a:spcBef>
                <a:spcPts val="0"/>
              </a:spcBef>
              <a:spcAft>
                <a:spcPts val="0"/>
              </a:spcAft>
              <a:buSzPts val="2000"/>
              <a:buNone/>
              <a:defRPr sz="2000" b="1"/>
            </a:lvl7pPr>
            <a:lvl8pPr lvl="7" algn="r" rtl="0">
              <a:spcBef>
                <a:spcPts val="0"/>
              </a:spcBef>
              <a:spcAft>
                <a:spcPts val="0"/>
              </a:spcAft>
              <a:buSzPts val="2000"/>
              <a:buNone/>
              <a:defRPr sz="2000" b="1"/>
            </a:lvl8pPr>
            <a:lvl9pPr lvl="8" algn="r" rtl="0">
              <a:spcBef>
                <a:spcPts val="0"/>
              </a:spcBef>
              <a:spcAft>
                <a:spcPts val="0"/>
              </a:spcAft>
              <a:buSzPts val="2000"/>
              <a:buNone/>
              <a:defRPr sz="2000" b="1"/>
            </a:lvl9pPr>
          </a:lstStyle>
          <a:p>
            <a:endParaRPr/>
          </a:p>
        </p:txBody>
      </p:sp>
      <p:sp>
        <p:nvSpPr>
          <p:cNvPr id="186" name="Google Shape;186;p21"/>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21"/>
          <p:cNvSpPr/>
          <p:nvPr/>
        </p:nvSpPr>
        <p:spPr>
          <a:xfrm rot="10800000" flipH="1">
            <a:off x="-2499550" y="106875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rot="10800000" flipH="1">
            <a:off x="7355550" y="-1575525"/>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CUSTOM_6">
    <p:spTree>
      <p:nvGrpSpPr>
        <p:cNvPr id="1" name="Shape 197"/>
        <p:cNvGrpSpPr/>
        <p:nvPr/>
      </p:nvGrpSpPr>
      <p:grpSpPr>
        <a:xfrm>
          <a:off x="0" y="0"/>
          <a:ext cx="0" cy="0"/>
          <a:chOff x="0" y="0"/>
          <a:chExt cx="0" cy="0"/>
        </a:xfrm>
      </p:grpSpPr>
      <p:grpSp>
        <p:nvGrpSpPr>
          <p:cNvPr id="198" name="Google Shape;198;p23"/>
          <p:cNvGrpSpPr/>
          <p:nvPr/>
        </p:nvGrpSpPr>
        <p:grpSpPr>
          <a:xfrm>
            <a:off x="-37800" y="-37350"/>
            <a:ext cx="9219600" cy="5218200"/>
            <a:chOff x="-37800" y="-37350"/>
            <a:chExt cx="9219600" cy="5218200"/>
          </a:xfrm>
        </p:grpSpPr>
        <p:pic>
          <p:nvPicPr>
            <p:cNvPr id="199" name="Google Shape;199;p23"/>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200" name="Google Shape;200;p23"/>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23"/>
          <p:cNvSpPr/>
          <p:nvPr/>
        </p:nvSpPr>
        <p:spPr>
          <a:xfrm rot="10800000" flipH="1">
            <a:off x="-2596975" y="11124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rot="10800000" flipH="1">
            <a:off x="7160300" y="-15028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CUSTOM_6_1">
    <p:spTree>
      <p:nvGrpSpPr>
        <p:cNvPr id="1" name="Shape 203"/>
        <p:cNvGrpSpPr/>
        <p:nvPr/>
      </p:nvGrpSpPr>
      <p:grpSpPr>
        <a:xfrm>
          <a:off x="0" y="0"/>
          <a:ext cx="0" cy="0"/>
          <a:chOff x="0" y="0"/>
          <a:chExt cx="0" cy="0"/>
        </a:xfrm>
      </p:grpSpPr>
      <p:grpSp>
        <p:nvGrpSpPr>
          <p:cNvPr id="204" name="Google Shape;204;p24"/>
          <p:cNvGrpSpPr/>
          <p:nvPr/>
        </p:nvGrpSpPr>
        <p:grpSpPr>
          <a:xfrm rot="10800000">
            <a:off x="-37800" y="-37350"/>
            <a:ext cx="9219600" cy="5218200"/>
            <a:chOff x="-37800" y="-37350"/>
            <a:chExt cx="9219600" cy="5218200"/>
          </a:xfrm>
        </p:grpSpPr>
        <p:pic>
          <p:nvPicPr>
            <p:cNvPr id="205" name="Google Shape;205;p24"/>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206" name="Google Shape;206;p24"/>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24"/>
          <p:cNvSpPr/>
          <p:nvPr/>
        </p:nvSpPr>
        <p:spPr>
          <a:xfrm flipH="1">
            <a:off x="4722800" y="-26484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flipH="1">
            <a:off x="-2052675" y="31932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175" y="535650"/>
            <a:ext cx="7715700" cy="572700"/>
          </a:xfrm>
          <a:prstGeom prst="rect">
            <a:avLst/>
          </a:prstGeom>
          <a:noFill/>
          <a:ln>
            <a:noFill/>
          </a:ln>
        </p:spPr>
        <p:txBody>
          <a:bodyPr spcFirstLastPara="1" wrap="square" lIns="0" tIns="0" rIns="0" bIns="0" anchor="t" anchorCtr="0">
            <a:noAutofit/>
          </a:bodyPr>
          <a:lstStyle>
            <a:lvl1pPr lvl="0">
              <a:lnSpc>
                <a:spcPct val="100000"/>
              </a:lnSpc>
              <a:spcBef>
                <a:spcPts val="0"/>
              </a:spcBef>
              <a:spcAft>
                <a:spcPts val="0"/>
              </a:spcAft>
              <a:buClr>
                <a:schemeClr val="accent1"/>
              </a:buClr>
              <a:buSzPts val="3000"/>
              <a:buFont typeface="Jost SemiBold"/>
              <a:buNone/>
              <a:defRPr sz="3000">
                <a:solidFill>
                  <a:schemeClr val="accent1"/>
                </a:solidFill>
                <a:latin typeface="Jost SemiBold"/>
                <a:ea typeface="Jost SemiBold"/>
                <a:cs typeface="Jost SemiBold"/>
                <a:sym typeface="Jost SemiBold"/>
              </a:defRPr>
            </a:lvl1pPr>
            <a:lvl2pPr lvl="1">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2pPr>
            <a:lvl3pPr lvl="2">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3pPr>
            <a:lvl4pPr lvl="3">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4pPr>
            <a:lvl5pPr lvl="4">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5pPr>
            <a:lvl6pPr lvl="5">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6pPr>
            <a:lvl7pPr lvl="6">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7pPr>
            <a:lvl8pPr lvl="7">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8pPr>
            <a:lvl9pPr lvl="8">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9pPr>
          </a:lstStyle>
          <a:p>
            <a:endParaRPr/>
          </a:p>
        </p:txBody>
      </p:sp>
      <p:sp>
        <p:nvSpPr>
          <p:cNvPr id="7" name="Google Shape;7;p1"/>
          <p:cNvSpPr txBox="1">
            <a:spLocks noGrp="1"/>
          </p:cNvSpPr>
          <p:nvPr>
            <p:ph type="body" idx="1"/>
          </p:nvPr>
        </p:nvSpPr>
        <p:spPr>
          <a:xfrm>
            <a:off x="714175" y="1152475"/>
            <a:ext cx="77157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1pPr>
            <a:lvl2pPr marL="914400" lvl="1"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2pPr>
            <a:lvl3pPr marL="1371600" lvl="2"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3pPr>
            <a:lvl4pPr marL="1828800" lvl="3"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4pPr>
            <a:lvl5pPr marL="2286000" lvl="4"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5pPr>
            <a:lvl6pPr marL="2743200" lvl="5"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6pPr>
            <a:lvl7pPr marL="3200400" lvl="6"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7pPr>
            <a:lvl8pPr marL="3657600" lvl="7"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8pPr>
            <a:lvl9pPr marL="4114800" lvl="8"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67"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w3schools.com/sql/sql_insert.as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EADF8CA7-26AB-7AC9-4266-9B40CBD4D22F}"/>
              </a:ext>
            </a:extLst>
          </p:cNvPr>
          <p:cNvSpPr>
            <a:spLocks noGrp="1"/>
          </p:cNvSpPr>
          <p:nvPr>
            <p:ph type="subTitle" idx="1"/>
          </p:nvPr>
        </p:nvSpPr>
        <p:spPr/>
        <p:txBody>
          <a:bodyPr anchor="ctr"/>
          <a:lstStyle/>
          <a:p>
            <a:pPr marL="127000" indent="0" algn="ctr" rtl="1">
              <a:buNone/>
            </a:pPr>
            <a:r>
              <a:rPr lang="he-IL" sz="2400" dirty="0">
                <a:latin typeface="Calibri" panose="020F0502020204030204" pitchFamily="34" charset="0"/>
                <a:cs typeface="Calibri" panose="020F0502020204030204" pitchFamily="34" charset="0"/>
              </a:rPr>
              <a:t>שפת שאילתות מובנית</a:t>
            </a:r>
            <a:endParaRPr lang="en-US" sz="2400" dirty="0">
              <a:latin typeface="Calibri" panose="020F0502020204030204" pitchFamily="34" charset="0"/>
              <a:cs typeface="Calibri" panose="020F0502020204030204" pitchFamily="34" charset="0"/>
            </a:endParaRPr>
          </a:p>
          <a:p>
            <a:pPr algn="r" rtl="1"/>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8" name="כותרת משנה 7">
            <a:extLst>
              <a:ext uri="{FF2B5EF4-FFF2-40B4-BE49-F238E27FC236}">
                <a16:creationId xmlns:a16="http://schemas.microsoft.com/office/drawing/2014/main" id="{D7E88D42-EF3D-D4B8-E9BF-D6867AC67655}"/>
              </a:ext>
            </a:extLst>
          </p:cNvPr>
          <p:cNvSpPr>
            <a:spLocks noGrp="1"/>
          </p:cNvSpPr>
          <p:nvPr>
            <p:ph type="subTitle" idx="2"/>
          </p:nvPr>
        </p:nvSpPr>
        <p:spPr>
          <a:xfrm flipH="1">
            <a:off x="714074" y="1490724"/>
            <a:ext cx="7715700" cy="398541"/>
          </a:xfrm>
        </p:spPr>
        <p:txBody>
          <a:bodyPr/>
          <a:lstStyle/>
          <a:p>
            <a:pPr algn="ctr" rtl="1"/>
            <a:r>
              <a:rPr lang="en-US" sz="2800" b="0" i="0" dirty="0">
                <a:solidFill>
                  <a:srgbClr val="000000"/>
                </a:solidFill>
                <a:effectLst/>
                <a:latin typeface="Calibri" panose="020F0502020204030204" pitchFamily="34" charset="0"/>
                <a:cs typeface="Calibri" panose="020F0502020204030204" pitchFamily="34" charset="0"/>
              </a:rPr>
              <a:t>Structured Query Language</a:t>
            </a:r>
            <a:endParaRPr lang="en-US" sz="2800" dirty="0">
              <a:latin typeface="Calibri" panose="020F0502020204030204" pitchFamily="34" charset="0"/>
              <a:cs typeface="Calibri" panose="020F0502020204030204" pitchFamily="34" charset="0"/>
            </a:endParaRPr>
          </a:p>
          <a:p>
            <a:pPr algn="ctr" rtl="1"/>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rtl="1">
              <a:spcBef>
                <a:spcPts val="0"/>
              </a:spcBef>
              <a:spcAft>
                <a:spcPts val="0"/>
              </a:spcAft>
              <a:buNone/>
            </a:pPr>
            <a:r>
              <a:rPr lang="he-IL" sz="3200" b="1" dirty="0">
                <a:solidFill>
                  <a:srgbClr val="FF0000"/>
                </a:solidFill>
                <a:latin typeface="Calibri" panose="020F0502020204030204" pitchFamily="34" charset="0"/>
                <a:cs typeface="Calibri" panose="020F0502020204030204" pitchFamily="34" charset="0"/>
              </a:rPr>
              <a:t>מבוא ל </a:t>
            </a:r>
            <a:r>
              <a:rPr lang="en-US" sz="3200" b="1" dirty="0">
                <a:solidFill>
                  <a:srgbClr val="FF0000"/>
                </a:solidFill>
                <a:latin typeface="Calibri" panose="020F0502020204030204" pitchFamily="34" charset="0"/>
                <a:cs typeface="Calibri" panose="020F0502020204030204" pitchFamily="34" charset="0"/>
              </a:rPr>
              <a:t>SQL</a:t>
            </a:r>
            <a:endParaRPr sz="3200" b="1" dirty="0">
              <a:solidFill>
                <a:srgbClr val="FF0000"/>
              </a:solidFill>
              <a:latin typeface="Calibri" panose="020F0502020204030204" pitchFamily="34" charset="0"/>
              <a:cs typeface="Calibri" panose="020F0502020204030204" pitchFamily="34" charset="0"/>
            </a:endParaRPr>
          </a:p>
        </p:txBody>
      </p:sp>
      <p:cxnSp>
        <p:nvCxnSpPr>
          <p:cNvPr id="9" name="Google Shape;224;p28">
            <a:extLst>
              <a:ext uri="{FF2B5EF4-FFF2-40B4-BE49-F238E27FC236}">
                <a16:creationId xmlns:a16="http://schemas.microsoft.com/office/drawing/2014/main" id="{72DF99C5-5AE0-7032-2B8A-E3F5A58157F6}"/>
              </a:ext>
            </a:extLst>
          </p:cNvPr>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להקות רוק של כל הזמנים</a:t>
            </a:r>
            <a:endParaRPr sz="3200" dirty="0">
              <a:solidFill>
                <a:srgbClr val="FF0000"/>
              </a:solidFill>
              <a:latin typeface="Calibri" panose="020F0502020204030204" pitchFamily="34" charset="0"/>
              <a:cs typeface="Calibri" panose="020F0502020204030204" pitchFamily="34" charset="0"/>
            </a:endParaRPr>
          </a:p>
        </p:txBody>
      </p:sp>
      <p:cxnSp>
        <p:nvCxnSpPr>
          <p:cNvPr id="30" name="Google Shape;585;p45">
            <a:extLst>
              <a:ext uri="{FF2B5EF4-FFF2-40B4-BE49-F238E27FC236}">
                <a16:creationId xmlns:a16="http://schemas.microsoft.com/office/drawing/2014/main" id="{70C33EDC-3C28-3A31-C0CD-0211C4994BC2}"/>
              </a:ext>
            </a:extLst>
          </p:cNvPr>
          <p:cNvCxnSpPr>
            <a:stCxn id="35" idx="6"/>
            <a:endCxn id="42" idx="2"/>
          </p:cNvCxnSpPr>
          <p:nvPr/>
        </p:nvCxnSpPr>
        <p:spPr>
          <a:xfrm>
            <a:off x="803575" y="2958625"/>
            <a:ext cx="26124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588;p45">
            <a:extLst>
              <a:ext uri="{FF2B5EF4-FFF2-40B4-BE49-F238E27FC236}">
                <a16:creationId xmlns:a16="http://schemas.microsoft.com/office/drawing/2014/main" id="{716113EA-8CAA-5229-5707-F2A9C544011B}"/>
              </a:ext>
            </a:extLst>
          </p:cNvPr>
          <p:cNvSpPr txBox="1"/>
          <p:nvPr/>
        </p:nvSpPr>
        <p:spPr>
          <a:xfrm>
            <a:off x="894350" y="1844220"/>
            <a:ext cx="2133300" cy="5106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None/>
            </a:pPr>
            <a:r>
              <a:rPr lang="he-IL" sz="1600" dirty="0">
                <a:solidFill>
                  <a:schemeClr val="accent1"/>
                </a:solidFill>
                <a:latin typeface="Calibri" panose="020F0502020204030204" pitchFamily="34" charset="0"/>
                <a:ea typeface="Jost"/>
                <a:cs typeface="Calibri" panose="020F0502020204030204" pitchFamily="34" charset="0"/>
                <a:sym typeface="Jost"/>
              </a:rPr>
              <a:t>להקת רוק בריטית, הוקמה בליברפול 1960.</a:t>
            </a:r>
            <a:r>
              <a:rPr lang="en-US" sz="1600" dirty="0">
                <a:solidFill>
                  <a:schemeClr val="accent1"/>
                </a:solidFill>
                <a:latin typeface="Calibri" panose="020F0502020204030204" pitchFamily="34" charset="0"/>
                <a:ea typeface="Jost"/>
                <a:cs typeface="Calibri" panose="020F0502020204030204" pitchFamily="34" charset="0"/>
                <a:sym typeface="Jost"/>
              </a:rPr>
              <a:t> </a:t>
            </a:r>
            <a:r>
              <a:rPr lang="he-IL" sz="1600" dirty="0">
                <a:solidFill>
                  <a:schemeClr val="accent1"/>
                </a:solidFill>
                <a:latin typeface="Calibri" panose="020F0502020204030204" pitchFamily="34" charset="0"/>
                <a:ea typeface="Jost"/>
                <a:cs typeface="Calibri" panose="020F0502020204030204" pitchFamily="34" charset="0"/>
                <a:sym typeface="Jost"/>
              </a:rPr>
              <a:t> מנתה 4 חברים. סולן הלהקה ג'ון לנון.</a:t>
            </a:r>
            <a:endParaRPr sz="1600" dirty="0">
              <a:solidFill>
                <a:schemeClr val="accent1"/>
              </a:solidFill>
              <a:latin typeface="Calibri" panose="020F0502020204030204" pitchFamily="34" charset="0"/>
              <a:ea typeface="Jost"/>
              <a:cs typeface="Calibri" panose="020F0502020204030204" pitchFamily="34" charset="0"/>
              <a:sym typeface="Jost"/>
            </a:endParaRPr>
          </a:p>
        </p:txBody>
      </p:sp>
      <p:sp>
        <p:nvSpPr>
          <p:cNvPr id="32" name="Google Shape;589;p45">
            <a:extLst>
              <a:ext uri="{FF2B5EF4-FFF2-40B4-BE49-F238E27FC236}">
                <a16:creationId xmlns:a16="http://schemas.microsoft.com/office/drawing/2014/main" id="{CB8B187F-03DF-2DDF-CFCC-58C7E284D2F9}"/>
              </a:ext>
            </a:extLst>
          </p:cNvPr>
          <p:cNvSpPr txBox="1"/>
          <p:nvPr/>
        </p:nvSpPr>
        <p:spPr>
          <a:xfrm>
            <a:off x="1100606" y="1413604"/>
            <a:ext cx="2133300" cy="34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000" b="1" dirty="0">
                <a:solidFill>
                  <a:schemeClr val="accent1"/>
                </a:solidFill>
                <a:latin typeface="Calibri" panose="020F0502020204030204" pitchFamily="34" charset="0"/>
                <a:ea typeface="Jost SemiBold"/>
                <a:cs typeface="Calibri" panose="020F0502020204030204" pitchFamily="34" charset="0"/>
                <a:sym typeface="Jost SemiBold"/>
              </a:rPr>
              <a:t>Beatles</a:t>
            </a:r>
            <a:r>
              <a:rPr lang="he-IL" sz="2000" b="1" dirty="0">
                <a:solidFill>
                  <a:schemeClr val="accent1"/>
                </a:solidFill>
                <a:latin typeface="Calibri" panose="020F0502020204030204" pitchFamily="34" charset="0"/>
                <a:ea typeface="Jost SemiBold"/>
                <a:cs typeface="Calibri" panose="020F0502020204030204" pitchFamily="34" charset="0"/>
                <a:sym typeface="Jost SemiBold"/>
              </a:rPr>
              <a:t> </a:t>
            </a:r>
            <a:r>
              <a:rPr lang="en-US" sz="2000" b="1" dirty="0">
                <a:solidFill>
                  <a:schemeClr val="accent1"/>
                </a:solidFill>
                <a:latin typeface="Calibri" panose="020F0502020204030204" pitchFamily="34" charset="0"/>
                <a:ea typeface="Jost SemiBold"/>
                <a:cs typeface="Calibri" panose="020F0502020204030204" pitchFamily="34" charset="0"/>
                <a:sym typeface="Jost SemiBold"/>
              </a:rPr>
              <a:t> </a:t>
            </a:r>
            <a:endParaRPr sz="2000" b="1" dirty="0">
              <a:solidFill>
                <a:schemeClr val="accent1"/>
              </a:solidFill>
              <a:latin typeface="Calibri" panose="020F0502020204030204" pitchFamily="34" charset="0"/>
              <a:ea typeface="Jost SemiBold"/>
              <a:cs typeface="Calibri" panose="020F0502020204030204" pitchFamily="34" charset="0"/>
              <a:sym typeface="Jost SemiBold"/>
            </a:endParaRPr>
          </a:p>
        </p:txBody>
      </p:sp>
      <p:sp>
        <p:nvSpPr>
          <p:cNvPr id="33" name="Google Shape;590;p45">
            <a:extLst>
              <a:ext uri="{FF2B5EF4-FFF2-40B4-BE49-F238E27FC236}">
                <a16:creationId xmlns:a16="http://schemas.microsoft.com/office/drawing/2014/main" id="{31B0DA9F-6BE9-CF31-FE38-376E8AB9A1B1}"/>
              </a:ext>
            </a:extLst>
          </p:cNvPr>
          <p:cNvSpPr txBox="1"/>
          <p:nvPr/>
        </p:nvSpPr>
        <p:spPr>
          <a:xfrm>
            <a:off x="894350" y="3508875"/>
            <a:ext cx="2133300" cy="829475"/>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None/>
            </a:pPr>
            <a:r>
              <a:rPr lang="he-IL" sz="1600" dirty="0">
                <a:solidFill>
                  <a:schemeClr val="accent1"/>
                </a:solidFill>
                <a:latin typeface="Calibri" panose="020F0502020204030204" pitchFamily="34" charset="0"/>
                <a:ea typeface="Jost"/>
                <a:cs typeface="Calibri" panose="020F0502020204030204" pitchFamily="34" charset="0"/>
                <a:sym typeface="Jost"/>
              </a:rPr>
              <a:t>להקת רוק בריטית, נוסדה ב 1962 בלונדון. ההרכב כלל 5 חברים. סולן: מיק ג'אגר.</a:t>
            </a:r>
            <a:endParaRPr sz="1600" dirty="0">
              <a:solidFill>
                <a:schemeClr val="accent1"/>
              </a:solidFill>
              <a:latin typeface="Calibri" panose="020F0502020204030204" pitchFamily="34" charset="0"/>
              <a:ea typeface="Jost"/>
              <a:cs typeface="Calibri" panose="020F0502020204030204" pitchFamily="34" charset="0"/>
              <a:sym typeface="Jost"/>
            </a:endParaRPr>
          </a:p>
        </p:txBody>
      </p:sp>
      <p:sp>
        <p:nvSpPr>
          <p:cNvPr id="34" name="Google Shape;591;p45">
            <a:extLst>
              <a:ext uri="{FF2B5EF4-FFF2-40B4-BE49-F238E27FC236}">
                <a16:creationId xmlns:a16="http://schemas.microsoft.com/office/drawing/2014/main" id="{DA3B85D6-CFD7-40CE-48FC-E5A680F3ED6B}"/>
              </a:ext>
            </a:extLst>
          </p:cNvPr>
          <p:cNvSpPr txBox="1"/>
          <p:nvPr/>
        </p:nvSpPr>
        <p:spPr>
          <a:xfrm>
            <a:off x="894350" y="3132175"/>
            <a:ext cx="2133300" cy="34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000" b="1" dirty="0">
                <a:solidFill>
                  <a:schemeClr val="accent1"/>
                </a:solidFill>
                <a:latin typeface="Calibri" panose="020F0502020204030204" pitchFamily="34" charset="0"/>
                <a:ea typeface="Jost SemiBold"/>
                <a:cs typeface="Calibri" panose="020F0502020204030204" pitchFamily="34" charset="0"/>
                <a:sym typeface="Jost SemiBold"/>
              </a:rPr>
              <a:t>The Rolling Stones</a:t>
            </a:r>
            <a:endParaRPr sz="2000" b="1" dirty="0">
              <a:solidFill>
                <a:schemeClr val="accent1"/>
              </a:solidFill>
              <a:latin typeface="Calibri" panose="020F0502020204030204" pitchFamily="34" charset="0"/>
              <a:ea typeface="Jost SemiBold"/>
              <a:cs typeface="Calibri" panose="020F0502020204030204" pitchFamily="34" charset="0"/>
              <a:sym typeface="Jost SemiBold"/>
            </a:endParaRPr>
          </a:p>
        </p:txBody>
      </p:sp>
      <p:sp>
        <p:nvSpPr>
          <p:cNvPr id="35" name="Google Shape;586;p45">
            <a:extLst>
              <a:ext uri="{FF2B5EF4-FFF2-40B4-BE49-F238E27FC236}">
                <a16:creationId xmlns:a16="http://schemas.microsoft.com/office/drawing/2014/main" id="{775D02CA-CC04-6ECC-9370-6ACF506B2DD6}"/>
              </a:ext>
            </a:extLst>
          </p:cNvPr>
          <p:cNvSpPr/>
          <p:nvPr/>
        </p:nvSpPr>
        <p:spPr>
          <a:xfrm>
            <a:off x="714175" y="2913925"/>
            <a:ext cx="89400" cy="89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592;p45">
            <a:extLst>
              <a:ext uri="{FF2B5EF4-FFF2-40B4-BE49-F238E27FC236}">
                <a16:creationId xmlns:a16="http://schemas.microsoft.com/office/drawing/2014/main" id="{643634FE-6CC4-4559-0A25-8C8F4EA668C3}"/>
              </a:ext>
            </a:extLst>
          </p:cNvPr>
          <p:cNvCxnSpPr/>
          <p:nvPr/>
        </p:nvCxnSpPr>
        <p:spPr>
          <a:xfrm>
            <a:off x="758875" y="1900350"/>
            <a:ext cx="0" cy="1013700"/>
          </a:xfrm>
          <a:prstGeom prst="straightConnector1">
            <a:avLst/>
          </a:prstGeom>
          <a:noFill/>
          <a:ln w="9525" cap="flat" cmpd="sng">
            <a:solidFill>
              <a:schemeClr val="accent1"/>
            </a:solidFill>
            <a:prstDash val="dot"/>
            <a:round/>
            <a:headEnd type="none" w="med" len="med"/>
            <a:tailEnd type="none" w="med" len="med"/>
          </a:ln>
        </p:spPr>
      </p:cxnSp>
      <p:cxnSp>
        <p:nvCxnSpPr>
          <p:cNvPr id="37" name="Google Shape;593;p45">
            <a:extLst>
              <a:ext uri="{FF2B5EF4-FFF2-40B4-BE49-F238E27FC236}">
                <a16:creationId xmlns:a16="http://schemas.microsoft.com/office/drawing/2014/main" id="{8E45EDE7-F3A8-780C-951D-71C65057083A}"/>
              </a:ext>
            </a:extLst>
          </p:cNvPr>
          <p:cNvCxnSpPr/>
          <p:nvPr/>
        </p:nvCxnSpPr>
        <p:spPr>
          <a:xfrm>
            <a:off x="758875" y="3003325"/>
            <a:ext cx="0" cy="1013700"/>
          </a:xfrm>
          <a:prstGeom prst="straightConnector1">
            <a:avLst/>
          </a:prstGeom>
          <a:noFill/>
          <a:ln w="9525" cap="flat" cmpd="sng">
            <a:solidFill>
              <a:schemeClr val="accent1"/>
            </a:solidFill>
            <a:prstDash val="dot"/>
            <a:round/>
            <a:headEnd type="none" w="med" len="med"/>
            <a:tailEnd type="none" w="med" len="med"/>
          </a:ln>
        </p:spPr>
      </p:cxnSp>
      <p:sp>
        <p:nvSpPr>
          <p:cNvPr id="38" name="Google Shape;594;p45">
            <a:extLst>
              <a:ext uri="{FF2B5EF4-FFF2-40B4-BE49-F238E27FC236}">
                <a16:creationId xmlns:a16="http://schemas.microsoft.com/office/drawing/2014/main" id="{F53AD8FD-0A2E-220F-D12E-CDC308FA86DA}"/>
              </a:ext>
            </a:extLst>
          </p:cNvPr>
          <p:cNvSpPr txBox="1"/>
          <p:nvPr/>
        </p:nvSpPr>
        <p:spPr>
          <a:xfrm>
            <a:off x="3594365" y="1844220"/>
            <a:ext cx="2133300" cy="5106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None/>
            </a:pPr>
            <a:r>
              <a:rPr lang="he-IL" sz="1600" dirty="0">
                <a:solidFill>
                  <a:schemeClr val="accent1"/>
                </a:solidFill>
                <a:latin typeface="Calibri" panose="020F0502020204030204" pitchFamily="34" charset="0"/>
                <a:ea typeface="Jost"/>
                <a:cs typeface="Calibri" panose="020F0502020204030204" pitchFamily="34" charset="0"/>
                <a:sym typeface="Jost"/>
              </a:rPr>
              <a:t>להקת רוק בריטית, הוקמה בלונדון 1970. מנתה 4 חברים, סולן הלהקה היה פרדי </a:t>
            </a:r>
            <a:r>
              <a:rPr lang="he-IL" sz="1600" dirty="0" err="1">
                <a:solidFill>
                  <a:schemeClr val="accent1"/>
                </a:solidFill>
                <a:latin typeface="Calibri" panose="020F0502020204030204" pitchFamily="34" charset="0"/>
                <a:ea typeface="Jost"/>
                <a:cs typeface="Calibri" panose="020F0502020204030204" pitchFamily="34" charset="0"/>
                <a:sym typeface="Jost"/>
              </a:rPr>
              <a:t>מרקיורי</a:t>
            </a:r>
            <a:r>
              <a:rPr lang="he-IL" sz="1600" dirty="0">
                <a:solidFill>
                  <a:schemeClr val="accent1"/>
                </a:solidFill>
                <a:latin typeface="Calibri" panose="020F0502020204030204" pitchFamily="34" charset="0"/>
                <a:ea typeface="Jost"/>
                <a:cs typeface="Calibri" panose="020F0502020204030204" pitchFamily="34" charset="0"/>
                <a:sym typeface="Jost"/>
              </a:rPr>
              <a:t>.</a:t>
            </a:r>
            <a:endParaRPr sz="1600" dirty="0">
              <a:solidFill>
                <a:schemeClr val="accent1"/>
              </a:solidFill>
              <a:latin typeface="Calibri" panose="020F0502020204030204" pitchFamily="34" charset="0"/>
              <a:ea typeface="Jost"/>
              <a:cs typeface="Calibri" panose="020F0502020204030204" pitchFamily="34" charset="0"/>
              <a:sym typeface="Jost"/>
            </a:endParaRPr>
          </a:p>
        </p:txBody>
      </p:sp>
      <p:sp>
        <p:nvSpPr>
          <p:cNvPr id="39" name="Google Shape;595;p45">
            <a:extLst>
              <a:ext uri="{FF2B5EF4-FFF2-40B4-BE49-F238E27FC236}">
                <a16:creationId xmlns:a16="http://schemas.microsoft.com/office/drawing/2014/main" id="{300A43CE-4162-B4DE-E058-F07A9BDF4C08}"/>
              </a:ext>
            </a:extLst>
          </p:cNvPr>
          <p:cNvSpPr txBox="1"/>
          <p:nvPr/>
        </p:nvSpPr>
        <p:spPr>
          <a:xfrm>
            <a:off x="3594363" y="1413604"/>
            <a:ext cx="2133300" cy="34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000" b="1" dirty="0">
                <a:solidFill>
                  <a:schemeClr val="accent1"/>
                </a:solidFill>
                <a:latin typeface="Calibri" panose="020F0502020204030204" pitchFamily="34" charset="0"/>
                <a:ea typeface="Jost SemiBold"/>
                <a:cs typeface="Calibri" panose="020F0502020204030204" pitchFamily="34" charset="0"/>
                <a:sym typeface="Jost SemiBold"/>
              </a:rPr>
              <a:t>Queen</a:t>
            </a:r>
            <a:endParaRPr sz="2000" b="1" dirty="0">
              <a:solidFill>
                <a:schemeClr val="accent1"/>
              </a:solidFill>
              <a:latin typeface="Calibri" panose="020F0502020204030204" pitchFamily="34" charset="0"/>
              <a:ea typeface="Jost SemiBold"/>
              <a:cs typeface="Calibri" panose="020F0502020204030204" pitchFamily="34" charset="0"/>
              <a:sym typeface="Jost SemiBold"/>
            </a:endParaRPr>
          </a:p>
        </p:txBody>
      </p:sp>
      <p:sp>
        <p:nvSpPr>
          <p:cNvPr id="40" name="Google Shape;596;p45">
            <a:extLst>
              <a:ext uri="{FF2B5EF4-FFF2-40B4-BE49-F238E27FC236}">
                <a16:creationId xmlns:a16="http://schemas.microsoft.com/office/drawing/2014/main" id="{C8032413-8615-ECB7-F791-58E47D797870}"/>
              </a:ext>
            </a:extLst>
          </p:cNvPr>
          <p:cNvSpPr txBox="1"/>
          <p:nvPr/>
        </p:nvSpPr>
        <p:spPr>
          <a:xfrm>
            <a:off x="3594365" y="3508875"/>
            <a:ext cx="2133300" cy="5106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None/>
            </a:pPr>
            <a:r>
              <a:rPr lang="he-IL" sz="1600" dirty="0">
                <a:solidFill>
                  <a:schemeClr val="accent1"/>
                </a:solidFill>
                <a:latin typeface="Calibri" panose="020F0502020204030204" pitchFamily="34" charset="0"/>
                <a:ea typeface="Jost"/>
                <a:cs typeface="Calibri" panose="020F0502020204030204" pitchFamily="34" charset="0"/>
                <a:sym typeface="Jost"/>
              </a:rPr>
              <a:t>להקת רוק כבד בריטית שנוסדה בלונדון 1968. הרכב מנה 4 חברים. סולן הלהקה רוברט </a:t>
            </a:r>
            <a:r>
              <a:rPr lang="he-IL" sz="1600" dirty="0" err="1">
                <a:solidFill>
                  <a:schemeClr val="accent1"/>
                </a:solidFill>
                <a:latin typeface="Calibri" panose="020F0502020204030204" pitchFamily="34" charset="0"/>
                <a:ea typeface="Jost"/>
                <a:cs typeface="Calibri" panose="020F0502020204030204" pitchFamily="34" charset="0"/>
                <a:sym typeface="Jost"/>
              </a:rPr>
              <a:t>פלאנט</a:t>
            </a:r>
            <a:r>
              <a:rPr lang="he-IL" sz="1600" dirty="0">
                <a:solidFill>
                  <a:schemeClr val="accent1"/>
                </a:solidFill>
                <a:latin typeface="Calibri" panose="020F0502020204030204" pitchFamily="34" charset="0"/>
                <a:ea typeface="Jost"/>
                <a:cs typeface="Calibri" panose="020F0502020204030204" pitchFamily="34" charset="0"/>
                <a:sym typeface="Jost"/>
              </a:rPr>
              <a:t>.</a:t>
            </a:r>
            <a:endParaRPr sz="1600" dirty="0">
              <a:solidFill>
                <a:schemeClr val="accent1"/>
              </a:solidFill>
              <a:latin typeface="Calibri" panose="020F0502020204030204" pitchFamily="34" charset="0"/>
              <a:ea typeface="Jost"/>
              <a:cs typeface="Calibri" panose="020F0502020204030204" pitchFamily="34" charset="0"/>
              <a:sym typeface="Jost"/>
            </a:endParaRPr>
          </a:p>
        </p:txBody>
      </p:sp>
      <p:sp>
        <p:nvSpPr>
          <p:cNvPr id="41" name="Google Shape;597;p45">
            <a:extLst>
              <a:ext uri="{FF2B5EF4-FFF2-40B4-BE49-F238E27FC236}">
                <a16:creationId xmlns:a16="http://schemas.microsoft.com/office/drawing/2014/main" id="{23533C6B-AC45-5FE4-DD69-8E2A6131D1B9}"/>
              </a:ext>
            </a:extLst>
          </p:cNvPr>
          <p:cNvSpPr txBox="1"/>
          <p:nvPr/>
        </p:nvSpPr>
        <p:spPr>
          <a:xfrm>
            <a:off x="3594363" y="3132175"/>
            <a:ext cx="2133300" cy="34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000" b="1" dirty="0">
                <a:solidFill>
                  <a:schemeClr val="accent1"/>
                </a:solidFill>
                <a:latin typeface="Calibri" panose="020F0502020204030204" pitchFamily="34" charset="0"/>
                <a:ea typeface="Jost SemiBold"/>
                <a:cs typeface="Calibri" panose="020F0502020204030204" pitchFamily="34" charset="0"/>
                <a:sym typeface="Jost SemiBold"/>
              </a:rPr>
              <a:t>Led Zeppelin</a:t>
            </a:r>
            <a:endParaRPr sz="2000" b="1" dirty="0">
              <a:solidFill>
                <a:schemeClr val="accent1"/>
              </a:solidFill>
              <a:latin typeface="Calibri" panose="020F0502020204030204" pitchFamily="34" charset="0"/>
              <a:ea typeface="Jost SemiBold"/>
              <a:cs typeface="Calibri" panose="020F0502020204030204" pitchFamily="34" charset="0"/>
              <a:sym typeface="Jost SemiBold"/>
            </a:endParaRPr>
          </a:p>
        </p:txBody>
      </p:sp>
      <p:sp>
        <p:nvSpPr>
          <p:cNvPr id="42" name="Google Shape;587;p45">
            <a:extLst>
              <a:ext uri="{FF2B5EF4-FFF2-40B4-BE49-F238E27FC236}">
                <a16:creationId xmlns:a16="http://schemas.microsoft.com/office/drawing/2014/main" id="{0ABB8F0B-A0FF-69DA-DCA9-D6DC0BF0D002}"/>
              </a:ext>
            </a:extLst>
          </p:cNvPr>
          <p:cNvSpPr/>
          <p:nvPr/>
        </p:nvSpPr>
        <p:spPr>
          <a:xfrm>
            <a:off x="3415891" y="29139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598;p45">
            <a:extLst>
              <a:ext uri="{FF2B5EF4-FFF2-40B4-BE49-F238E27FC236}">
                <a16:creationId xmlns:a16="http://schemas.microsoft.com/office/drawing/2014/main" id="{CB121707-687A-7314-9844-B787420B6C24}"/>
              </a:ext>
            </a:extLst>
          </p:cNvPr>
          <p:cNvCxnSpPr/>
          <p:nvPr/>
        </p:nvCxnSpPr>
        <p:spPr>
          <a:xfrm>
            <a:off x="3460589" y="1900350"/>
            <a:ext cx="0" cy="1013700"/>
          </a:xfrm>
          <a:prstGeom prst="straightConnector1">
            <a:avLst/>
          </a:prstGeom>
          <a:noFill/>
          <a:ln w="9525" cap="flat" cmpd="sng">
            <a:solidFill>
              <a:schemeClr val="accent1"/>
            </a:solidFill>
            <a:prstDash val="dot"/>
            <a:round/>
            <a:headEnd type="none" w="med" len="med"/>
            <a:tailEnd type="none" w="med" len="med"/>
          </a:ln>
        </p:spPr>
      </p:cxnSp>
      <p:cxnSp>
        <p:nvCxnSpPr>
          <p:cNvPr id="44" name="Google Shape;599;p45">
            <a:extLst>
              <a:ext uri="{FF2B5EF4-FFF2-40B4-BE49-F238E27FC236}">
                <a16:creationId xmlns:a16="http://schemas.microsoft.com/office/drawing/2014/main" id="{03F2794B-67C3-A22D-FDDB-2235C8582D56}"/>
              </a:ext>
            </a:extLst>
          </p:cNvPr>
          <p:cNvCxnSpPr/>
          <p:nvPr/>
        </p:nvCxnSpPr>
        <p:spPr>
          <a:xfrm>
            <a:off x="3460589" y="3003325"/>
            <a:ext cx="0" cy="1013700"/>
          </a:xfrm>
          <a:prstGeom prst="straightConnector1">
            <a:avLst/>
          </a:prstGeom>
          <a:noFill/>
          <a:ln w="9525" cap="flat" cmpd="sng">
            <a:solidFill>
              <a:schemeClr val="accent1"/>
            </a:solidFill>
            <a:prstDash val="dot"/>
            <a:round/>
            <a:headEnd type="none" w="med" len="med"/>
            <a:tailEnd type="none" w="med" len="med"/>
          </a:ln>
        </p:spPr>
      </p:cxnSp>
      <p:sp>
        <p:nvSpPr>
          <p:cNvPr id="45" name="Google Shape;600;p45">
            <a:extLst>
              <a:ext uri="{FF2B5EF4-FFF2-40B4-BE49-F238E27FC236}">
                <a16:creationId xmlns:a16="http://schemas.microsoft.com/office/drawing/2014/main" id="{44698504-2981-6EC4-A93A-BE99C17AF81A}"/>
              </a:ext>
            </a:extLst>
          </p:cNvPr>
          <p:cNvSpPr txBox="1"/>
          <p:nvPr/>
        </p:nvSpPr>
        <p:spPr>
          <a:xfrm>
            <a:off x="6205297" y="1844219"/>
            <a:ext cx="2224577" cy="1013699"/>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None/>
            </a:pPr>
            <a:r>
              <a:rPr lang="he-IL" sz="1600" dirty="0">
                <a:solidFill>
                  <a:schemeClr val="accent1"/>
                </a:solidFill>
                <a:latin typeface="Calibri" panose="020F0502020204030204" pitchFamily="34" charset="0"/>
                <a:ea typeface="Jost"/>
                <a:cs typeface="Calibri" panose="020F0502020204030204" pitchFamily="34" charset="0"/>
                <a:sym typeface="Jost"/>
              </a:rPr>
              <a:t>להקת רוק בריטית שהוקמה בלונדון 1965. מנתה 4 חברים, סולן הלהקה היה סיד בארט.</a:t>
            </a:r>
            <a:endParaRPr sz="1600" dirty="0">
              <a:solidFill>
                <a:schemeClr val="accent1"/>
              </a:solidFill>
              <a:latin typeface="Calibri" panose="020F0502020204030204" pitchFamily="34" charset="0"/>
              <a:ea typeface="Jost"/>
              <a:cs typeface="Calibri" panose="020F0502020204030204" pitchFamily="34" charset="0"/>
              <a:sym typeface="Jost"/>
            </a:endParaRPr>
          </a:p>
        </p:txBody>
      </p:sp>
      <p:sp>
        <p:nvSpPr>
          <p:cNvPr id="46" name="Google Shape;601;p45">
            <a:extLst>
              <a:ext uri="{FF2B5EF4-FFF2-40B4-BE49-F238E27FC236}">
                <a16:creationId xmlns:a16="http://schemas.microsoft.com/office/drawing/2014/main" id="{D4C49B72-5634-8052-1187-92BE7D5E269D}"/>
              </a:ext>
            </a:extLst>
          </p:cNvPr>
          <p:cNvSpPr txBox="1"/>
          <p:nvPr/>
        </p:nvSpPr>
        <p:spPr>
          <a:xfrm>
            <a:off x="6385975" y="1413604"/>
            <a:ext cx="2133300" cy="34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000" b="1" dirty="0">
                <a:solidFill>
                  <a:schemeClr val="accent1"/>
                </a:solidFill>
                <a:latin typeface="Calibri" panose="020F0502020204030204" pitchFamily="34" charset="0"/>
                <a:ea typeface="Jost SemiBold"/>
                <a:cs typeface="Calibri" panose="020F0502020204030204" pitchFamily="34" charset="0"/>
                <a:sym typeface="Jost SemiBold"/>
              </a:rPr>
              <a:t>Pink Floyd</a:t>
            </a:r>
            <a:endParaRPr sz="2000" b="1" dirty="0">
              <a:solidFill>
                <a:schemeClr val="accent1"/>
              </a:solidFill>
              <a:latin typeface="Calibri" panose="020F0502020204030204" pitchFamily="34" charset="0"/>
              <a:ea typeface="Jost SemiBold"/>
              <a:cs typeface="Calibri" panose="020F0502020204030204" pitchFamily="34" charset="0"/>
              <a:sym typeface="Jost SemiBold"/>
            </a:endParaRPr>
          </a:p>
        </p:txBody>
      </p:sp>
      <p:sp>
        <p:nvSpPr>
          <p:cNvPr id="47" name="Google Shape;602;p45">
            <a:extLst>
              <a:ext uri="{FF2B5EF4-FFF2-40B4-BE49-F238E27FC236}">
                <a16:creationId xmlns:a16="http://schemas.microsoft.com/office/drawing/2014/main" id="{B7B4D794-5F77-205B-56CD-9777532B48CD}"/>
              </a:ext>
            </a:extLst>
          </p:cNvPr>
          <p:cNvSpPr txBox="1"/>
          <p:nvPr/>
        </p:nvSpPr>
        <p:spPr>
          <a:xfrm>
            <a:off x="6296574" y="3508875"/>
            <a:ext cx="2133300" cy="5106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None/>
            </a:pPr>
            <a:r>
              <a:rPr lang="he-IL" sz="1600" dirty="0">
                <a:solidFill>
                  <a:schemeClr val="accent1"/>
                </a:solidFill>
                <a:latin typeface="Calibri" panose="020F0502020204030204" pitchFamily="34" charset="0"/>
                <a:ea typeface="Jost"/>
                <a:cs typeface="Calibri" panose="020F0502020204030204" pitchFamily="34" charset="0"/>
                <a:sym typeface="Jost"/>
              </a:rPr>
              <a:t>להקת רוק אירית שנוסדה בדבלין 1976. ההרכב כלל 4 חברים, סולן הלהקה היה בונו.</a:t>
            </a:r>
            <a:endParaRPr sz="1600" dirty="0">
              <a:solidFill>
                <a:schemeClr val="accent1"/>
              </a:solidFill>
              <a:latin typeface="Calibri" panose="020F0502020204030204" pitchFamily="34" charset="0"/>
              <a:ea typeface="Jost"/>
              <a:cs typeface="Calibri" panose="020F0502020204030204" pitchFamily="34" charset="0"/>
              <a:sym typeface="Jost"/>
            </a:endParaRPr>
          </a:p>
        </p:txBody>
      </p:sp>
      <p:sp>
        <p:nvSpPr>
          <p:cNvPr id="48" name="Google Shape;603;p45">
            <a:extLst>
              <a:ext uri="{FF2B5EF4-FFF2-40B4-BE49-F238E27FC236}">
                <a16:creationId xmlns:a16="http://schemas.microsoft.com/office/drawing/2014/main" id="{D6691605-AAF0-9EED-0E7B-6E124A885729}"/>
              </a:ext>
            </a:extLst>
          </p:cNvPr>
          <p:cNvSpPr txBox="1"/>
          <p:nvPr/>
        </p:nvSpPr>
        <p:spPr>
          <a:xfrm>
            <a:off x="6296571" y="3132175"/>
            <a:ext cx="2133300" cy="34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000" b="1" dirty="0">
                <a:solidFill>
                  <a:schemeClr val="accent1"/>
                </a:solidFill>
                <a:latin typeface="Calibri" panose="020F0502020204030204" pitchFamily="34" charset="0"/>
                <a:ea typeface="Jost SemiBold"/>
                <a:cs typeface="Calibri" panose="020F0502020204030204" pitchFamily="34" charset="0"/>
                <a:sym typeface="Jost SemiBold"/>
              </a:rPr>
              <a:t>U2</a:t>
            </a:r>
            <a:endParaRPr sz="2000" b="1" dirty="0">
              <a:solidFill>
                <a:schemeClr val="accent1"/>
              </a:solidFill>
              <a:latin typeface="Calibri" panose="020F0502020204030204" pitchFamily="34" charset="0"/>
              <a:ea typeface="Jost SemiBold"/>
              <a:cs typeface="Calibri" panose="020F0502020204030204" pitchFamily="34" charset="0"/>
              <a:sym typeface="Jost SemiBold"/>
            </a:endParaRPr>
          </a:p>
        </p:txBody>
      </p:sp>
      <p:sp>
        <p:nvSpPr>
          <p:cNvPr id="49" name="Google Shape;604;p45">
            <a:extLst>
              <a:ext uri="{FF2B5EF4-FFF2-40B4-BE49-F238E27FC236}">
                <a16:creationId xmlns:a16="http://schemas.microsoft.com/office/drawing/2014/main" id="{15FEF469-CF5A-BF10-8D7C-A520716563E4}"/>
              </a:ext>
            </a:extLst>
          </p:cNvPr>
          <p:cNvSpPr/>
          <p:nvPr/>
        </p:nvSpPr>
        <p:spPr>
          <a:xfrm>
            <a:off x="6115904" y="2913925"/>
            <a:ext cx="89400" cy="89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605;p45">
            <a:extLst>
              <a:ext uri="{FF2B5EF4-FFF2-40B4-BE49-F238E27FC236}">
                <a16:creationId xmlns:a16="http://schemas.microsoft.com/office/drawing/2014/main" id="{410101F3-873F-67FD-F1E1-367E4C211A3D}"/>
              </a:ext>
            </a:extLst>
          </p:cNvPr>
          <p:cNvCxnSpPr/>
          <p:nvPr/>
        </p:nvCxnSpPr>
        <p:spPr>
          <a:xfrm>
            <a:off x="6160600" y="1900350"/>
            <a:ext cx="0" cy="1013700"/>
          </a:xfrm>
          <a:prstGeom prst="straightConnector1">
            <a:avLst/>
          </a:prstGeom>
          <a:noFill/>
          <a:ln w="9525" cap="flat" cmpd="sng">
            <a:solidFill>
              <a:schemeClr val="accent1"/>
            </a:solidFill>
            <a:prstDash val="dot"/>
            <a:round/>
            <a:headEnd type="none" w="med" len="med"/>
            <a:tailEnd type="none" w="med" len="med"/>
          </a:ln>
        </p:spPr>
      </p:cxnSp>
      <p:cxnSp>
        <p:nvCxnSpPr>
          <p:cNvPr id="51" name="Google Shape;606;p45">
            <a:extLst>
              <a:ext uri="{FF2B5EF4-FFF2-40B4-BE49-F238E27FC236}">
                <a16:creationId xmlns:a16="http://schemas.microsoft.com/office/drawing/2014/main" id="{C306060F-507C-29B1-D091-9D40756372D1}"/>
              </a:ext>
            </a:extLst>
          </p:cNvPr>
          <p:cNvCxnSpPr/>
          <p:nvPr/>
        </p:nvCxnSpPr>
        <p:spPr>
          <a:xfrm>
            <a:off x="6160600" y="3003325"/>
            <a:ext cx="0" cy="1013700"/>
          </a:xfrm>
          <a:prstGeom prst="straightConnector1">
            <a:avLst/>
          </a:prstGeom>
          <a:noFill/>
          <a:ln w="9525" cap="flat" cmpd="sng">
            <a:solidFill>
              <a:schemeClr val="accent1"/>
            </a:solidFill>
            <a:prstDash val="dot"/>
            <a:round/>
            <a:headEnd type="none" w="med" len="med"/>
            <a:tailEnd type="none" w="med" len="med"/>
          </a:ln>
        </p:spPr>
      </p:cxnSp>
      <p:sp>
        <p:nvSpPr>
          <p:cNvPr id="52" name="Google Shape;607;p45">
            <a:extLst>
              <a:ext uri="{FF2B5EF4-FFF2-40B4-BE49-F238E27FC236}">
                <a16:creationId xmlns:a16="http://schemas.microsoft.com/office/drawing/2014/main" id="{0A1680D7-D852-E588-2841-353729F72362}"/>
              </a:ext>
            </a:extLst>
          </p:cNvPr>
          <p:cNvSpPr/>
          <p:nvPr/>
        </p:nvSpPr>
        <p:spPr>
          <a:xfrm>
            <a:off x="8429875" y="2913925"/>
            <a:ext cx="89400" cy="8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612;p45">
            <a:extLst>
              <a:ext uri="{FF2B5EF4-FFF2-40B4-BE49-F238E27FC236}">
                <a16:creationId xmlns:a16="http://schemas.microsoft.com/office/drawing/2014/main" id="{711C6F6C-9DB5-818A-D112-8B3D821FC71F}"/>
              </a:ext>
            </a:extLst>
          </p:cNvPr>
          <p:cNvCxnSpPr>
            <a:stCxn id="42" idx="6"/>
            <a:endCxn id="49" idx="2"/>
          </p:cNvCxnSpPr>
          <p:nvPr/>
        </p:nvCxnSpPr>
        <p:spPr>
          <a:xfrm>
            <a:off x="3505291" y="2958625"/>
            <a:ext cx="2610600" cy="0"/>
          </a:xfrm>
          <a:prstGeom prst="straightConnector1">
            <a:avLst/>
          </a:prstGeom>
          <a:noFill/>
          <a:ln w="9525" cap="flat" cmpd="sng">
            <a:solidFill>
              <a:schemeClr val="accent1"/>
            </a:solidFill>
            <a:prstDash val="solid"/>
            <a:round/>
            <a:headEnd type="none" w="med" len="med"/>
            <a:tailEnd type="none" w="med" len="med"/>
          </a:ln>
        </p:spPr>
      </p:cxnSp>
      <p:cxnSp>
        <p:nvCxnSpPr>
          <p:cNvPr id="54" name="Google Shape;613;p45">
            <a:extLst>
              <a:ext uri="{FF2B5EF4-FFF2-40B4-BE49-F238E27FC236}">
                <a16:creationId xmlns:a16="http://schemas.microsoft.com/office/drawing/2014/main" id="{9C6FC344-7B74-7443-2B1F-83340C4BDDF6}"/>
              </a:ext>
            </a:extLst>
          </p:cNvPr>
          <p:cNvCxnSpPr>
            <a:stCxn id="49" idx="6"/>
            <a:endCxn id="52" idx="2"/>
          </p:cNvCxnSpPr>
          <p:nvPr/>
        </p:nvCxnSpPr>
        <p:spPr>
          <a:xfrm>
            <a:off x="6205304" y="2958625"/>
            <a:ext cx="22245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68722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marL="127000" indent="0" algn="r" rtl="1">
              <a:lnSpc>
                <a:spcPct val="150000"/>
              </a:lnSpc>
              <a:buNone/>
            </a:pPr>
            <a:r>
              <a:rPr lang="he-IL" sz="1800" b="1" dirty="0">
                <a:latin typeface="Calibri" panose="020F0502020204030204" pitchFamily="34" charset="0"/>
                <a:ea typeface="Calibri" panose="020F0502020204030204" pitchFamily="34" charset="0"/>
                <a:cs typeface="Calibri" panose="020F0502020204030204" pitchFamily="34" charset="0"/>
              </a:rPr>
              <a:t>איזה מידע אודות הלהקות אנחנו רוצים להכניס למסד הנתונים?</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שם הלהקה, מקום הקמה, שנת הקמה, סגנון מוסיקלי, מס' חברים בהרכב, שם סולן.</a:t>
            </a:r>
          </a:p>
          <a:p>
            <a:pPr marL="0" indent="0" algn="r" rtl="1">
              <a:spcBef>
                <a:spcPts val="1000"/>
              </a:spcBef>
              <a:buNone/>
            </a:pPr>
            <a:r>
              <a:rPr lang="he-IL" sz="1800" b="1" dirty="0">
                <a:latin typeface="Calibri" panose="020F0502020204030204" pitchFamily="34" charset="0"/>
                <a:cs typeface="Calibri" panose="020F0502020204030204" pitchFamily="34" charset="0"/>
              </a:rPr>
              <a:t>  חשוב לזהות מה סוג הנתון שנאחסן במסד נתונים: טקסט או מספר? </a:t>
            </a:r>
          </a:p>
          <a:p>
            <a:pPr marL="457200" lvl="1" indent="0" algn="r" rtl="1">
              <a:spcBef>
                <a:spcPts val="1000"/>
              </a:spcBef>
              <a:buNone/>
            </a:pPr>
            <a:r>
              <a:rPr lang="he-IL" sz="1800" dirty="0">
                <a:latin typeface="Calibri" panose="020F0502020204030204" pitchFamily="34" charset="0"/>
                <a:cs typeface="Calibri" panose="020F0502020204030204" pitchFamily="34" charset="0"/>
              </a:rPr>
              <a:t>שני סוגי נתונים שנצטרך להכיר בשלב הזה:</a:t>
            </a:r>
          </a:p>
          <a:p>
            <a:pPr marL="1714500" lvl="3" indent="-342900" algn="r" rtl="1">
              <a:spcBef>
                <a:spcPts val="600"/>
              </a:spcBef>
              <a:buClr>
                <a:schemeClr val="tx1"/>
              </a:buClr>
              <a:buFont typeface="Courier New" panose="02070309020205020404" pitchFamily="49" charset="0"/>
              <a:buChar char="o"/>
            </a:pPr>
            <a:r>
              <a:rPr lang="en-US" sz="1800" dirty="0">
                <a:latin typeface="Calibri" panose="020F0502020204030204" pitchFamily="34" charset="0"/>
                <a:cs typeface="Calibri" panose="020F0502020204030204" pitchFamily="34" charset="0"/>
              </a:rPr>
              <a:t>Int (integer) </a:t>
            </a:r>
            <a:r>
              <a:rPr lang="he-IL" sz="1800" dirty="0">
                <a:latin typeface="Calibri" panose="020F0502020204030204" pitchFamily="34" charset="0"/>
                <a:cs typeface="Calibri" panose="020F0502020204030204" pitchFamily="34" charset="0"/>
              </a:rPr>
              <a:t> מאחסן ספרות </a:t>
            </a:r>
          </a:p>
          <a:p>
            <a:pPr marL="1714500" lvl="3" indent="-342900" algn="r" rtl="1">
              <a:buClr>
                <a:schemeClr val="tx1"/>
              </a:buClr>
              <a:buFont typeface="Courier New" panose="02070309020205020404" pitchFamily="49" charset="0"/>
              <a:buChar char="o"/>
            </a:pP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variable character</a:t>
            </a:r>
            <a:r>
              <a:rPr lang="he-IL"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varchar </a:t>
            </a:r>
            <a:r>
              <a:rPr lang="he-IL" sz="1800" dirty="0">
                <a:latin typeface="Calibri" panose="020F0502020204030204" pitchFamily="34" charset="0"/>
                <a:cs typeface="Calibri" panose="020F0502020204030204" pitchFamily="34" charset="0"/>
              </a:rPr>
              <a:t> מאחסן טקסט או ספרות וטקסט ביחד (למשל לוחית רישוי).</a:t>
            </a:r>
          </a:p>
          <a:p>
            <a:pPr marL="127000" indent="0" algn="r" rtl="1">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נכניס את להקות הרוק לתוך מסד נתונים</a:t>
            </a: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83905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3126657" y="1304875"/>
            <a:ext cx="5303217" cy="3029100"/>
          </a:xfrm>
        </p:spPr>
        <p:txBody>
          <a:bodyPr/>
          <a:lstStyle/>
          <a:p>
            <a:pPr marL="469900" indent="-342900" algn="just" rtl="1">
              <a:buFont typeface="+mj-lt"/>
              <a:buAutoNum type="arabicPeriod"/>
            </a:pPr>
            <a:r>
              <a:rPr lang="he-IL" sz="1800" dirty="0">
                <a:latin typeface="Calibri" panose="020F0502020204030204" pitchFamily="34" charset="0"/>
                <a:cs typeface="Calibri" panose="020F0502020204030204" pitchFamily="34" charset="0"/>
              </a:rPr>
              <a:t>נבנה בסיס נתונים בשם "להקות רוק" עם 6 רשומות, כל רשומה ללהקה אחרת. כל רשומה מכילה 6 שדות: שם להקה, שנת הקמה, מקום הקמה, סגנון מוסיקלי, מס' חברים ושם סולן. </a:t>
            </a:r>
          </a:p>
          <a:p>
            <a:pPr marL="469900" indent="-342900" algn="just" rtl="1">
              <a:spcBef>
                <a:spcPts val="600"/>
              </a:spcBef>
              <a:spcAft>
                <a:spcPts val="600"/>
              </a:spcAft>
              <a:buFont typeface="+mj-lt"/>
              <a:buAutoNum type="arabicPeriod"/>
            </a:pPr>
            <a:r>
              <a:rPr lang="he-IL" sz="1800" dirty="0">
                <a:latin typeface="Calibri" panose="020F0502020204030204" pitchFamily="34" charset="0"/>
                <a:cs typeface="Calibri" panose="020F0502020204030204" pitchFamily="34" charset="0"/>
              </a:rPr>
              <a:t>כדי ליצור בסיס נתונים חדש ב </a:t>
            </a:r>
            <a:r>
              <a:rPr lang="en-US" sz="1800" dirty="0">
                <a:latin typeface="Calibri" panose="020F0502020204030204" pitchFamily="34" charset="0"/>
                <a:cs typeface="Calibri" panose="020F0502020204030204" pitchFamily="34" charset="0"/>
              </a:rPr>
              <a:t>SQL</a:t>
            </a:r>
            <a:r>
              <a:rPr lang="he-IL" sz="1800" dirty="0">
                <a:latin typeface="Calibri" panose="020F0502020204030204" pitchFamily="34" charset="0"/>
                <a:cs typeface="Calibri" panose="020F0502020204030204" pitchFamily="34" charset="0"/>
              </a:rPr>
              <a:t> נצטרך להגדיר עבור כל נתון את הסוג שלו (</a:t>
            </a:r>
            <a:r>
              <a:rPr lang="en-US" sz="1800" dirty="0">
                <a:latin typeface="Calibri" panose="020F0502020204030204" pitchFamily="34" charset="0"/>
                <a:cs typeface="Calibri" panose="020F0502020204030204" pitchFamily="34" charset="0"/>
              </a:rPr>
              <a:t>int</a:t>
            </a:r>
            <a:r>
              <a:rPr lang="he-IL" sz="1800" dirty="0">
                <a:latin typeface="Calibri" panose="020F0502020204030204" pitchFamily="34" charset="0"/>
                <a:cs typeface="Calibri" panose="020F0502020204030204" pitchFamily="34" charset="0"/>
              </a:rPr>
              <a:t> או </a:t>
            </a:r>
            <a:r>
              <a:rPr lang="en-US" sz="1800" dirty="0">
                <a:latin typeface="Calibri" panose="020F0502020204030204" pitchFamily="34" charset="0"/>
                <a:cs typeface="Calibri" panose="020F0502020204030204" pitchFamily="34" charset="0"/>
              </a:rPr>
              <a:t>varchar</a:t>
            </a:r>
            <a:r>
              <a:rPr lang="he-IL" sz="1800" dirty="0">
                <a:latin typeface="Calibri" panose="020F0502020204030204" pitchFamily="34" charset="0"/>
                <a:cs typeface="Calibri" panose="020F0502020204030204" pitchFamily="34" charset="0"/>
              </a:rPr>
              <a:t>).</a:t>
            </a:r>
          </a:p>
          <a:p>
            <a:pPr marL="469900" indent="-342900" algn="just" rtl="1">
              <a:spcBef>
                <a:spcPts val="600"/>
              </a:spcBef>
              <a:spcAft>
                <a:spcPts val="600"/>
              </a:spcAft>
              <a:buFont typeface="+mj-lt"/>
              <a:buAutoNum type="arabicPeriod"/>
            </a:pPr>
            <a:r>
              <a:rPr lang="he-IL" sz="1800" dirty="0">
                <a:latin typeface="Calibri" panose="020F0502020204030204" pitchFamily="34" charset="0"/>
                <a:cs typeface="Calibri" panose="020F0502020204030204" pitchFamily="34" charset="0"/>
              </a:rPr>
              <a:t>נמלא בטבלה את הסוג של כל נתון.</a:t>
            </a:r>
          </a:p>
          <a:p>
            <a:pPr marL="127000" indent="0" algn="r" rtl="1">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יצירת טבלת נתונים</a:t>
            </a: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graphicFrame>
        <p:nvGraphicFramePr>
          <p:cNvPr id="3" name="טבלה 4">
            <a:extLst>
              <a:ext uri="{FF2B5EF4-FFF2-40B4-BE49-F238E27FC236}">
                <a16:creationId xmlns:a16="http://schemas.microsoft.com/office/drawing/2014/main" id="{D9981D71-5FE6-85C3-C127-16C4737D6048}"/>
              </a:ext>
            </a:extLst>
          </p:cNvPr>
          <p:cNvGraphicFramePr>
            <a:graphicFrameLocks noGrp="1"/>
          </p:cNvGraphicFramePr>
          <p:nvPr>
            <p:extLst>
              <p:ext uri="{D42A27DB-BD31-4B8C-83A1-F6EECF244321}">
                <p14:modId xmlns:p14="http://schemas.microsoft.com/office/powerpoint/2010/main" val="2460102690"/>
              </p:ext>
            </p:extLst>
          </p:nvPr>
        </p:nvGraphicFramePr>
        <p:xfrm>
          <a:off x="789037" y="1705865"/>
          <a:ext cx="1620221" cy="1731770"/>
        </p:xfrm>
        <a:graphic>
          <a:graphicData uri="http://schemas.openxmlformats.org/drawingml/2006/table">
            <a:tbl>
              <a:tblPr firstRow="1" bandRow="1">
                <a:tableStyleId>{42A9422E-52A5-4A98-9B8B-683903FBD23D}</a:tableStyleId>
              </a:tblPr>
              <a:tblGrid>
                <a:gridCol w="792342">
                  <a:extLst>
                    <a:ext uri="{9D8B030D-6E8A-4147-A177-3AD203B41FA5}">
                      <a16:colId xmlns:a16="http://schemas.microsoft.com/office/drawing/2014/main" val="1016672696"/>
                    </a:ext>
                  </a:extLst>
                </a:gridCol>
                <a:gridCol w="827879">
                  <a:extLst>
                    <a:ext uri="{9D8B030D-6E8A-4147-A177-3AD203B41FA5}">
                      <a16:colId xmlns:a16="http://schemas.microsoft.com/office/drawing/2014/main" val="2178265631"/>
                    </a:ext>
                  </a:extLst>
                </a:gridCol>
              </a:tblGrid>
              <a:tr h="249386">
                <a:tc>
                  <a:txBody>
                    <a:bodyPr/>
                    <a:lstStyle/>
                    <a:p>
                      <a:pPr algn="ctr" rtl="1"/>
                      <a:r>
                        <a:rPr lang="he-IL" sz="1000" b="1" dirty="0">
                          <a:latin typeface="Calibri" panose="020F0502020204030204" pitchFamily="34" charset="0"/>
                          <a:ea typeface="Calibri" panose="020F0502020204030204" pitchFamily="34" charset="0"/>
                          <a:cs typeface="Calibri" panose="020F0502020204030204" pitchFamily="34" charset="0"/>
                        </a:rPr>
                        <a:t>סוג נתון</a:t>
                      </a:r>
                      <a:endParaRPr lang="en-US" sz="10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1"/>
                      <a:r>
                        <a:rPr lang="he-IL" sz="1000" b="1" dirty="0">
                          <a:latin typeface="Calibri" panose="020F0502020204030204" pitchFamily="34" charset="0"/>
                          <a:ea typeface="Calibri" panose="020F0502020204030204" pitchFamily="34" charset="0"/>
                          <a:cs typeface="Calibri" panose="020F0502020204030204" pitchFamily="34" charset="0"/>
                        </a:rPr>
                        <a:t>נתון</a:t>
                      </a:r>
                      <a:endParaRPr lang="en-US" sz="1000" b="1"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07872439"/>
                  </a:ext>
                </a:extLst>
              </a:tr>
              <a:tr h="247064">
                <a:tc>
                  <a:txBody>
                    <a:bodyPr/>
                    <a:lstStyle/>
                    <a:p>
                      <a:pPr algn="ctr" rtl="1"/>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1"/>
                      <a:r>
                        <a:rPr lang="he-IL" sz="1000" dirty="0">
                          <a:latin typeface="Calibri" panose="020F0502020204030204" pitchFamily="34" charset="0"/>
                          <a:ea typeface="Calibri" panose="020F0502020204030204" pitchFamily="34" charset="0"/>
                          <a:cs typeface="Calibri" panose="020F0502020204030204" pitchFamily="34" charset="0"/>
                        </a:rPr>
                        <a:t>שם להקה</a:t>
                      </a:r>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87195221"/>
                  </a:ext>
                </a:extLst>
              </a:tr>
              <a:tr h="247064">
                <a:tc>
                  <a:txBody>
                    <a:bodyPr/>
                    <a:lstStyle/>
                    <a:p>
                      <a:pPr algn="ctr" rtl="1"/>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1"/>
                      <a:r>
                        <a:rPr lang="he-IL" sz="1000" dirty="0">
                          <a:latin typeface="Calibri" panose="020F0502020204030204" pitchFamily="34" charset="0"/>
                          <a:ea typeface="Calibri" panose="020F0502020204030204" pitchFamily="34" charset="0"/>
                          <a:cs typeface="Calibri" panose="020F0502020204030204" pitchFamily="34" charset="0"/>
                        </a:rPr>
                        <a:t>שנת הקמה</a:t>
                      </a:r>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31641881"/>
                  </a:ext>
                </a:extLst>
              </a:tr>
              <a:tr h="247064">
                <a:tc>
                  <a:txBody>
                    <a:bodyPr/>
                    <a:lstStyle/>
                    <a:p>
                      <a:pPr algn="ctr" rtl="1"/>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1"/>
                      <a:r>
                        <a:rPr lang="he-IL" sz="1000" dirty="0">
                          <a:latin typeface="Calibri" panose="020F0502020204030204" pitchFamily="34" charset="0"/>
                          <a:ea typeface="Calibri" panose="020F0502020204030204" pitchFamily="34" charset="0"/>
                          <a:cs typeface="Calibri" panose="020F0502020204030204" pitchFamily="34" charset="0"/>
                        </a:rPr>
                        <a:t>מקום הקמה</a:t>
                      </a:r>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78031393"/>
                  </a:ext>
                </a:extLst>
              </a:tr>
              <a:tr h="247064">
                <a:tc>
                  <a:txBody>
                    <a:bodyPr/>
                    <a:lstStyle/>
                    <a:p>
                      <a:pPr algn="ctr" rtl="1"/>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1"/>
                      <a:r>
                        <a:rPr lang="he-IL" sz="1000" dirty="0">
                          <a:latin typeface="Calibri" panose="020F0502020204030204" pitchFamily="34" charset="0"/>
                          <a:ea typeface="Calibri" panose="020F0502020204030204" pitchFamily="34" charset="0"/>
                          <a:cs typeface="Calibri" panose="020F0502020204030204" pitchFamily="34" charset="0"/>
                        </a:rPr>
                        <a:t>סגנון מוסיקלי</a:t>
                      </a:r>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5218549"/>
                  </a:ext>
                </a:extLst>
              </a:tr>
              <a:tr h="247064">
                <a:tc>
                  <a:txBody>
                    <a:bodyPr/>
                    <a:lstStyle/>
                    <a:p>
                      <a:pPr algn="ctr" rtl="1"/>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1"/>
                      <a:r>
                        <a:rPr lang="he-IL" sz="1000" dirty="0">
                          <a:latin typeface="Calibri" panose="020F0502020204030204" pitchFamily="34" charset="0"/>
                          <a:ea typeface="Calibri" panose="020F0502020204030204" pitchFamily="34" charset="0"/>
                          <a:cs typeface="Calibri" panose="020F0502020204030204" pitchFamily="34" charset="0"/>
                        </a:rPr>
                        <a:t>מס' חברים</a:t>
                      </a:r>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44858017"/>
                  </a:ext>
                </a:extLst>
              </a:tr>
              <a:tr h="247064">
                <a:tc>
                  <a:txBody>
                    <a:bodyPr/>
                    <a:lstStyle/>
                    <a:p>
                      <a:pPr algn="ctr" rtl="1"/>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1"/>
                      <a:r>
                        <a:rPr lang="he-IL" sz="1000" dirty="0">
                          <a:latin typeface="Calibri" panose="020F0502020204030204" pitchFamily="34" charset="0"/>
                          <a:ea typeface="Calibri" panose="020F0502020204030204" pitchFamily="34" charset="0"/>
                          <a:cs typeface="Calibri" panose="020F0502020204030204" pitchFamily="34" charset="0"/>
                        </a:rPr>
                        <a:t>שם סולן</a:t>
                      </a:r>
                      <a:endParaRPr lang="en-US" sz="1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75455803"/>
                  </a:ext>
                </a:extLst>
              </a:tr>
            </a:tbl>
          </a:graphicData>
        </a:graphic>
      </p:graphicFrame>
    </p:spTree>
    <p:extLst>
      <p:ext uri="{BB962C8B-B14F-4D97-AF65-F5344CB8AC3E}">
        <p14:creationId xmlns:p14="http://schemas.microsoft.com/office/powerpoint/2010/main" val="247163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245092" y="1406451"/>
            <a:ext cx="2784565"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CREATE TABLE </a:t>
            </a:r>
            <a:r>
              <a:rPr lang="en-US" sz="1800" dirty="0" err="1">
                <a:latin typeface="Calibri" panose="020F0502020204030204" pitchFamily="34" charset="0"/>
                <a:cs typeface="Calibri" panose="020F0502020204030204" pitchFamily="34" charset="0"/>
              </a:rPr>
              <a:t>table_name</a:t>
            </a:r>
            <a:r>
              <a:rPr lang="en-US" sz="1800" dirty="0">
                <a:latin typeface="Calibri" panose="020F0502020204030204" pitchFamily="34" charset="0"/>
                <a:cs typeface="Calibri" panose="020F0502020204030204" pitchFamily="34" charset="0"/>
              </a:rPr>
              <a:t> (</a:t>
            </a:r>
          </a:p>
          <a:p>
            <a:pPr marL="457200" lvl="1" indent="0" algn="just">
              <a:buNone/>
            </a:pPr>
            <a:r>
              <a:rPr lang="en-US" sz="1800" dirty="0">
                <a:latin typeface="Calibri" panose="020F0502020204030204" pitchFamily="34" charset="0"/>
                <a:cs typeface="Calibri" panose="020F0502020204030204" pitchFamily="34" charset="0"/>
              </a:rPr>
              <a:t>column1 datatype,</a:t>
            </a:r>
          </a:p>
          <a:p>
            <a:pPr marL="457200" lvl="1" indent="0" algn="just">
              <a:buNone/>
            </a:pPr>
            <a:r>
              <a:rPr lang="en-US" sz="1800" dirty="0">
                <a:latin typeface="Calibri" panose="020F0502020204030204" pitchFamily="34" charset="0"/>
                <a:cs typeface="Calibri" panose="020F0502020204030204" pitchFamily="34" charset="0"/>
              </a:rPr>
              <a:t>column2 datatype,</a:t>
            </a:r>
          </a:p>
          <a:p>
            <a:pPr marL="457200" lvl="1" indent="0" algn="just">
              <a:buNone/>
            </a:pPr>
            <a:r>
              <a:rPr lang="en-US"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latin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יצירת טבלה </a:t>
            </a:r>
            <a:r>
              <a:rPr lang="en-US" dirty="0">
                <a:solidFill>
                  <a:srgbClr val="0070C0"/>
                </a:solidFill>
                <a:latin typeface="Calibri" panose="020F0502020204030204" pitchFamily="34" charset="0"/>
                <a:cs typeface="Calibri" panose="020F0502020204030204" pitchFamily="34" charset="0"/>
              </a:rPr>
              <a:t>Create Table</a:t>
            </a:r>
            <a:endParaRPr lang="he-IL"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114343" y="1406452"/>
            <a:ext cx="2784565" cy="24043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a:buFont typeface="Jost"/>
              <a:buNone/>
            </a:pPr>
            <a:r>
              <a:rPr lang="en-US" sz="1800" dirty="0">
                <a:solidFill>
                  <a:srgbClr val="0070C0"/>
                </a:solidFill>
                <a:latin typeface="Calibri" panose="020F0502020204030204" pitchFamily="34" charset="0"/>
                <a:cs typeface="Calibri" panose="020F0502020204030204" pitchFamily="34" charset="0"/>
              </a:rPr>
              <a:t>CREATE TABLE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p>
          <a:p>
            <a:pPr marL="457200" lvl="1" indent="0" algn="just">
              <a:buNone/>
            </a:pPr>
            <a:r>
              <a:rPr lang="en-US" sz="1800" dirty="0">
                <a:latin typeface="Calibri" panose="020F0502020204030204" pitchFamily="34" charset="0"/>
                <a:cs typeface="Calibri" panose="020F0502020204030204" pitchFamily="34" charset="0"/>
              </a:rPr>
              <a:t>Name varchar(25), </a:t>
            </a:r>
          </a:p>
          <a:p>
            <a:pPr marL="457200" lvl="1" indent="0" algn="just">
              <a:buNone/>
            </a:pPr>
            <a:r>
              <a:rPr lang="en-US" sz="1800" dirty="0">
                <a:latin typeface="Calibri" panose="020F0502020204030204" pitchFamily="34" charset="0"/>
                <a:cs typeface="Calibri" panose="020F0502020204030204" pitchFamily="34" charset="0"/>
              </a:rPr>
              <a:t>Year int,</a:t>
            </a:r>
          </a:p>
          <a:p>
            <a:pPr marL="457200" lvl="1" indent="0" algn="just">
              <a:buNone/>
            </a:pPr>
            <a:r>
              <a:rPr lang="en-US" sz="1800" dirty="0">
                <a:latin typeface="Calibri" panose="020F0502020204030204" pitchFamily="34" charset="0"/>
                <a:cs typeface="Calibri" panose="020F0502020204030204" pitchFamily="34" charset="0"/>
              </a:rPr>
              <a:t>Origin varchar(25),</a:t>
            </a:r>
          </a:p>
          <a:p>
            <a:pPr marL="457200" lvl="1" indent="0" algn="just">
              <a:buNone/>
            </a:pPr>
            <a:r>
              <a:rPr lang="en-US" sz="1800" dirty="0">
                <a:latin typeface="Calibri" panose="020F0502020204030204" pitchFamily="34" charset="0"/>
                <a:cs typeface="Calibri" panose="020F0502020204030204" pitchFamily="34" charset="0"/>
              </a:rPr>
              <a:t>Genre varchar(15),</a:t>
            </a:r>
          </a:p>
          <a:p>
            <a:pPr marL="457200" lvl="1" indent="0" algn="just">
              <a:buNone/>
            </a:pPr>
            <a:r>
              <a:rPr lang="en-US" sz="1800" dirty="0">
                <a:latin typeface="Calibri" panose="020F0502020204030204" pitchFamily="34" charset="0"/>
                <a:cs typeface="Calibri" panose="020F0502020204030204" pitchFamily="34" charset="0"/>
              </a:rPr>
              <a:t>Members</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int,</a:t>
            </a:r>
          </a:p>
          <a:p>
            <a:pPr marL="457200" lvl="1" indent="0" algn="just">
              <a:buNone/>
            </a:pPr>
            <a:r>
              <a:rPr lang="en-US" sz="1800" dirty="0">
                <a:latin typeface="Calibri" panose="020F0502020204030204" pitchFamily="34" charset="0"/>
                <a:cs typeface="Calibri" panose="020F0502020204030204" pitchFamily="34" charset="0"/>
              </a:rPr>
              <a:t>Lead varchar(40) </a:t>
            </a:r>
          </a:p>
          <a:p>
            <a:pPr marL="0" indent="0" algn="just">
              <a:buFont typeface="Jost"/>
              <a:buNone/>
            </a:pPr>
            <a:r>
              <a:rPr lang="en-US" sz="1800" dirty="0">
                <a:latin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127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245092" y="1878400"/>
            <a:ext cx="5635031" cy="754188"/>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INSERT INTO </a:t>
            </a:r>
            <a:r>
              <a:rPr lang="en-US" sz="1800" dirty="0" err="1">
                <a:latin typeface="Calibri" panose="020F0502020204030204" pitchFamily="34" charset="0"/>
                <a:cs typeface="Calibri" panose="020F0502020204030204" pitchFamily="34" charset="0"/>
              </a:rPr>
              <a:t>table_name</a:t>
            </a:r>
            <a:r>
              <a:rPr lang="en-US" sz="1800" dirty="0">
                <a:latin typeface="Calibri" panose="020F0502020204030204" pitchFamily="34" charset="0"/>
                <a:cs typeface="Calibri" panose="020F0502020204030204" pitchFamily="34" charset="0"/>
              </a:rPr>
              <a:t> (column1, column2, column3, ...)</a:t>
            </a:r>
          </a:p>
          <a:p>
            <a:pPr marL="0" lvl="0" indent="0" algn="just">
              <a:spcBef>
                <a:spcPts val="0"/>
              </a:spcBef>
              <a:spcAft>
                <a:spcPts val="0"/>
              </a:spcAft>
              <a:buNone/>
            </a:pPr>
            <a:r>
              <a:rPr lang="en-US" sz="1800" dirty="0">
                <a:latin typeface="Calibri" panose="020F0502020204030204" pitchFamily="34" charset="0"/>
                <a:cs typeface="Calibri" panose="020F0502020204030204" pitchFamily="34" charset="0"/>
              </a:rPr>
              <a:t>VALUES (value1, value2, value3, ...);</a:t>
            </a: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הכנסה של נתונים לטבלה </a:t>
            </a:r>
            <a:r>
              <a:rPr lang="en-US" dirty="0">
                <a:solidFill>
                  <a:srgbClr val="0070C0"/>
                </a:solidFill>
                <a:latin typeface="Calibri" panose="020F0502020204030204" pitchFamily="34" charset="0"/>
                <a:cs typeface="Calibri" panose="020F0502020204030204" pitchFamily="34" charset="0"/>
              </a:rPr>
              <a:t>Insert Into</a:t>
            </a:r>
            <a:endParaRPr lang="he-IL" dirty="0">
              <a:solidFill>
                <a:srgbClr val="0070C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3" name="מציין מיקום טקסט 1">
            <a:extLst>
              <a:ext uri="{FF2B5EF4-FFF2-40B4-BE49-F238E27FC236}">
                <a16:creationId xmlns:a16="http://schemas.microsoft.com/office/drawing/2014/main" id="{7F899483-088E-5D79-C2ED-CE0254AA27BC}"/>
              </a:ext>
            </a:extLst>
          </p:cNvPr>
          <p:cNvSpPr txBox="1">
            <a:spLocks/>
          </p:cNvSpPr>
          <p:nvPr/>
        </p:nvSpPr>
        <p:spPr>
          <a:xfrm>
            <a:off x="1245092" y="3013610"/>
            <a:ext cx="5635031" cy="7541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a:buFont typeface="Jost"/>
              <a:buNone/>
            </a:pPr>
            <a:r>
              <a:rPr lang="en-US" sz="1800" dirty="0">
                <a:solidFill>
                  <a:srgbClr val="0070C0"/>
                </a:solidFill>
                <a:latin typeface="Calibri" panose="020F0502020204030204" pitchFamily="34" charset="0"/>
                <a:cs typeface="Calibri" panose="020F0502020204030204" pitchFamily="34" charset="0"/>
              </a:rPr>
              <a:t>INSERT INTO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(Name, Year, Origin, ...)</a:t>
            </a:r>
          </a:p>
          <a:p>
            <a:pPr marL="0" indent="0" algn="just">
              <a:buFont typeface="Jost"/>
              <a:buNone/>
            </a:pPr>
            <a:r>
              <a:rPr lang="en-US" sz="1800" dirty="0">
                <a:latin typeface="Calibri" panose="020F0502020204030204" pitchFamily="34" charset="0"/>
                <a:cs typeface="Calibri" panose="020F0502020204030204" pitchFamily="34" charset="0"/>
              </a:rPr>
              <a:t>VALUES (“Beatles”, 1960, “Liverpool”, ...);</a:t>
            </a:r>
          </a:p>
          <a:p>
            <a:pPr marL="0" indent="0" algn="just">
              <a:buFont typeface="Jos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694;p48">
            <a:extLst>
              <a:ext uri="{FF2B5EF4-FFF2-40B4-BE49-F238E27FC236}">
                <a16:creationId xmlns:a16="http://schemas.microsoft.com/office/drawing/2014/main" id="{E82C015D-D086-18DD-300A-D514410CD99E}"/>
              </a:ext>
            </a:extLst>
          </p:cNvPr>
          <p:cNvSpPr txBox="1"/>
          <p:nvPr/>
        </p:nvSpPr>
        <p:spPr>
          <a:xfrm>
            <a:off x="3360268" y="1290425"/>
            <a:ext cx="5069582" cy="30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he-IL" sz="1800" b="1" dirty="0">
                <a:solidFill>
                  <a:schemeClr val="accent1"/>
                </a:solidFill>
                <a:latin typeface="Calibri" panose="020F0502020204030204" pitchFamily="34" charset="0"/>
                <a:ea typeface="Jost SemiBold"/>
                <a:cs typeface="Calibri" panose="020F0502020204030204" pitchFamily="34" charset="0"/>
                <a:sym typeface="Jost SemiBold"/>
              </a:rPr>
              <a:t>הכנס לתוך טבלה עם (עמודות הבאות) את (הערכים הבאים):</a:t>
            </a:r>
            <a:endParaRPr sz="1800" b="1" dirty="0">
              <a:solidFill>
                <a:schemeClr val="accent1"/>
              </a:solidFill>
              <a:latin typeface="Calibri" panose="020F0502020204030204" pitchFamily="34" charset="0"/>
              <a:ea typeface="Jost SemiBold"/>
              <a:cs typeface="Calibri" panose="020F0502020204030204" pitchFamily="34" charset="0"/>
              <a:sym typeface="Jost SemiBold"/>
            </a:endParaRPr>
          </a:p>
        </p:txBody>
      </p:sp>
    </p:spTree>
    <p:extLst>
      <p:ext uri="{BB962C8B-B14F-4D97-AF65-F5344CB8AC3E}">
        <p14:creationId xmlns:p14="http://schemas.microsoft.com/office/powerpoint/2010/main" val="308771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לקרוא לטבלה באותו שם שהשתמשת ביצירת טבלה.</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בשמות של טבלה או עמודות לא יכולים להיות רווחים.</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להשתמש ב " " כשהערך הוא טקסט.</a:t>
            </a:r>
          </a:p>
          <a:p>
            <a:pPr algn="r" rtl="1">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דגשים לקוד</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208291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לקבוע מראש מה הנתונים (העמודות) שאנחנו צריכים למטרת המחקר/המשימה.</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לוודא שיהיו כמה שפחות ערכים חסרים בכל עמודה.</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הפקודה רלוונטית כאשר אין לנו בסיס נתונים קיים.</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דגשים כלליים</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9827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הקוד המלא ליצירת טבלת להקות</a:t>
            </a:r>
            <a:endParaRPr sz="3200" dirty="0">
              <a:solidFill>
                <a:srgbClr val="FF0000"/>
              </a:solidFill>
              <a:latin typeface="Calibri" panose="020F0502020204030204" pitchFamily="34" charset="0"/>
              <a:cs typeface="Calibri" panose="020F0502020204030204" pitchFamily="34" charset="0"/>
            </a:endParaRPr>
          </a:p>
        </p:txBody>
      </p:sp>
      <p:sp>
        <p:nvSpPr>
          <p:cNvPr id="9" name="תיבת טקסט 8">
            <a:extLst>
              <a:ext uri="{FF2B5EF4-FFF2-40B4-BE49-F238E27FC236}">
                <a16:creationId xmlns:a16="http://schemas.microsoft.com/office/drawing/2014/main" id="{D2FECBD3-2352-0B93-DCF5-F5121383B64F}"/>
              </a:ext>
            </a:extLst>
          </p:cNvPr>
          <p:cNvSpPr txBox="1"/>
          <p:nvPr/>
        </p:nvSpPr>
        <p:spPr>
          <a:xfrm>
            <a:off x="453422" y="1201567"/>
            <a:ext cx="8539438" cy="3247043"/>
          </a:xfrm>
          <a:prstGeom prst="rect">
            <a:avLst/>
          </a:prstGeom>
          <a:noFill/>
        </p:spPr>
        <p:txBody>
          <a:bodyPr wrap="square" rtlCol="0">
            <a:spAutoFit/>
          </a:bodyPr>
          <a:lstStyle/>
          <a:p>
            <a:pPr>
              <a:spcBef>
                <a:spcPts val="600"/>
              </a:spcBef>
              <a:spcAft>
                <a:spcPts val="600"/>
              </a:spcAft>
            </a:pPr>
            <a:r>
              <a:rPr lang="en-US" sz="1000" b="1" i="1" dirty="0">
                <a:latin typeface="Courier New" panose="02070309020205020404" pitchFamily="49" charset="0"/>
                <a:cs typeface="Courier New" panose="02070309020205020404" pitchFamily="49" charset="0"/>
              </a:rPr>
              <a:t>-- 1. Create an empty table and name it and its variables and assign for each variable a type and character length.</a:t>
            </a:r>
            <a:endParaRPr lang="he-IL" sz="1000" b="1" i="1"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CREATE TABLE </a:t>
            </a:r>
            <a:r>
              <a:rPr lang="en-US" sz="1000" dirty="0" err="1">
                <a:latin typeface="Courier New" panose="02070309020205020404" pitchFamily="49" charset="0"/>
                <a:cs typeface="Courier New" panose="02070309020205020404" pitchFamily="49" charset="0"/>
              </a:rPr>
              <a:t>rockbands</a:t>
            </a:r>
            <a:r>
              <a:rPr lang="en-US" sz="1000" dirty="0">
                <a:latin typeface="Courier New" panose="02070309020205020404" pitchFamily="49" charset="0"/>
                <a:cs typeface="Courier New" panose="02070309020205020404" pitchFamily="49" charset="0"/>
              </a:rPr>
              <a:t> (   </a:t>
            </a:r>
            <a:endParaRPr lang="he-IL" sz="1000" dirty="0">
              <a:latin typeface="Courier New" panose="02070309020205020404" pitchFamily="49" charset="0"/>
              <a:cs typeface="Courier New" panose="02070309020205020404" pitchFamily="49" charset="0"/>
            </a:endParaRPr>
          </a:p>
          <a:p>
            <a:r>
              <a:rPr lang="en-US" sz="1000" dirty="0" err="1">
                <a:latin typeface="Courier New" panose="02070309020205020404" pitchFamily="49" charset="0"/>
                <a:cs typeface="Courier New" panose="02070309020205020404" pitchFamily="49" charset="0"/>
              </a:rPr>
              <a:t>band_name</a:t>
            </a:r>
            <a:r>
              <a:rPr lang="en-US" sz="1000" dirty="0">
                <a:latin typeface="Courier New" panose="02070309020205020404" pitchFamily="49" charset="0"/>
                <a:cs typeface="Courier New" panose="02070309020205020404" pitchFamily="49" charset="0"/>
              </a:rPr>
              <a:t> varchar(25),    </a:t>
            </a:r>
            <a:endParaRPr lang="he-IL" sz="1000" dirty="0">
              <a:latin typeface="Courier New" panose="02070309020205020404" pitchFamily="49" charset="0"/>
              <a:cs typeface="Courier New" panose="02070309020205020404" pitchFamily="49" charset="0"/>
            </a:endParaRPr>
          </a:p>
          <a:p>
            <a:r>
              <a:rPr lang="en-US" sz="1000" dirty="0" err="1">
                <a:latin typeface="Courier New" panose="02070309020205020404" pitchFamily="49" charset="0"/>
                <a:cs typeface="Courier New" panose="02070309020205020404" pitchFamily="49" charset="0"/>
              </a:rPr>
              <a:t>year_orig</a:t>
            </a:r>
            <a:r>
              <a:rPr lang="en-US" sz="1000" dirty="0">
                <a:latin typeface="Courier New" panose="02070309020205020404" pitchFamily="49" charset="0"/>
                <a:cs typeface="Courier New" panose="02070309020205020404" pitchFamily="49" charset="0"/>
              </a:rPr>
              <a:t> int,   </a:t>
            </a:r>
            <a:endParaRPr lang="he-IL"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origin varchar(25),   </a:t>
            </a:r>
            <a:endParaRPr lang="he-IL"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genre varchar(15),   </a:t>
            </a:r>
            <a:endParaRPr lang="he-IL"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members int,   </a:t>
            </a:r>
            <a:endParaRPr lang="he-IL" sz="1000" dirty="0">
              <a:latin typeface="Courier New" panose="02070309020205020404" pitchFamily="49" charset="0"/>
              <a:cs typeface="Courier New" panose="02070309020205020404" pitchFamily="49" charset="0"/>
            </a:endParaRPr>
          </a:p>
          <a:p>
            <a:r>
              <a:rPr lang="en-US" sz="1000" dirty="0" err="1">
                <a:latin typeface="Courier New" panose="02070309020205020404" pitchFamily="49" charset="0"/>
                <a:cs typeface="Courier New" panose="02070309020205020404" pitchFamily="49" charset="0"/>
              </a:rPr>
              <a:t>lead_vocal</a:t>
            </a:r>
            <a:r>
              <a:rPr lang="en-US" sz="1000" dirty="0">
                <a:latin typeface="Courier New" panose="02070309020205020404" pitchFamily="49" charset="0"/>
                <a:cs typeface="Courier New" panose="02070309020205020404" pitchFamily="49" charset="0"/>
              </a:rPr>
              <a:t> varchar(40)</a:t>
            </a:r>
            <a:endParaRPr lang="he-IL"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      </a:t>
            </a:r>
            <a:endParaRPr lang="he-IL" sz="1000" dirty="0">
              <a:latin typeface="Courier New" panose="02070309020205020404" pitchFamily="49" charset="0"/>
              <a:cs typeface="Courier New" panose="02070309020205020404" pitchFamily="49" charset="0"/>
            </a:endParaRPr>
          </a:p>
          <a:p>
            <a:pPr>
              <a:spcBef>
                <a:spcPts val="600"/>
              </a:spcBef>
              <a:spcAft>
                <a:spcPts val="600"/>
              </a:spcAft>
            </a:pPr>
            <a:r>
              <a:rPr lang="en-US" sz="1000" b="1" i="1" dirty="0">
                <a:latin typeface="Courier New" panose="02070309020205020404" pitchFamily="49" charset="0"/>
                <a:cs typeface="Courier New" panose="02070309020205020404" pitchFamily="49" charset="0"/>
              </a:rPr>
              <a:t>-- 2. Insert values into your table.   </a:t>
            </a:r>
            <a:endParaRPr lang="he-IL" sz="1000" b="1" i="1"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INSERT INTO </a:t>
            </a:r>
            <a:r>
              <a:rPr lang="en-US" sz="1000" dirty="0" err="1">
                <a:latin typeface="Courier New" panose="02070309020205020404" pitchFamily="49" charset="0"/>
                <a:cs typeface="Courier New" panose="02070309020205020404" pitchFamily="49" charset="0"/>
              </a:rPr>
              <a:t>rockbands</a:t>
            </a:r>
            <a:r>
              <a:rPr lang="en-US" sz="1000" dirty="0">
                <a:latin typeface="Courier New" panose="02070309020205020404" pitchFamily="49" charset="0"/>
                <a:cs typeface="Courier New" panose="02070309020205020404" pitchFamily="49" charset="0"/>
              </a:rPr>
              <a:t> VALUES ("Beatles",   1960,  "Liverpool", "Rock/Pop", 4, "John Lennon");</a:t>
            </a:r>
            <a:endParaRPr lang="he-IL"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INSERT INTO </a:t>
            </a:r>
            <a:r>
              <a:rPr lang="en-US" sz="1000" dirty="0" err="1">
                <a:latin typeface="Courier New" panose="02070309020205020404" pitchFamily="49" charset="0"/>
                <a:cs typeface="Courier New" panose="02070309020205020404" pitchFamily="49" charset="0"/>
              </a:rPr>
              <a:t>rockbands</a:t>
            </a:r>
            <a:r>
              <a:rPr lang="en-US" sz="1000" dirty="0">
                <a:latin typeface="Courier New" panose="02070309020205020404" pitchFamily="49" charset="0"/>
                <a:cs typeface="Courier New" panose="02070309020205020404" pitchFamily="49" charset="0"/>
              </a:rPr>
              <a:t> VALUES ("Beatles",   1960,  "Liverpool", "Rock/Pop", 4, "John Lennon");</a:t>
            </a:r>
            <a:endParaRPr lang="he-IL"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INSERT INTO </a:t>
            </a:r>
            <a:r>
              <a:rPr lang="en-US" sz="1000" dirty="0" err="1">
                <a:latin typeface="Courier New" panose="02070309020205020404" pitchFamily="49" charset="0"/>
                <a:cs typeface="Courier New" panose="02070309020205020404" pitchFamily="49" charset="0"/>
              </a:rPr>
              <a:t>rockbands</a:t>
            </a:r>
            <a:r>
              <a:rPr lang="en-US" sz="1000" dirty="0">
                <a:latin typeface="Courier New" panose="02070309020205020404" pitchFamily="49" charset="0"/>
                <a:cs typeface="Courier New" panose="02070309020205020404" pitchFamily="49" charset="0"/>
              </a:rPr>
              <a:t> VALUES ("Beatles",   1960,  "Liverpool", "Rock/Pop", 4, "John Lennon");</a:t>
            </a:r>
            <a:endParaRPr lang="he-IL"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INSERT INTO </a:t>
            </a:r>
            <a:r>
              <a:rPr lang="en-US" sz="1000" dirty="0" err="1">
                <a:latin typeface="Courier New" panose="02070309020205020404" pitchFamily="49" charset="0"/>
                <a:cs typeface="Courier New" panose="02070309020205020404" pitchFamily="49" charset="0"/>
              </a:rPr>
              <a:t>rockbands</a:t>
            </a:r>
            <a:r>
              <a:rPr lang="en-US" sz="1000" dirty="0">
                <a:latin typeface="Courier New" panose="02070309020205020404" pitchFamily="49" charset="0"/>
                <a:cs typeface="Courier New" panose="02070309020205020404" pitchFamily="49" charset="0"/>
              </a:rPr>
              <a:t> VALUES ("Beatles",   1960,  "Liverpool", "Rock/Pop", 4, "John Lennon");</a:t>
            </a:r>
            <a:endParaRPr lang="he-IL"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INSERT INTO </a:t>
            </a:r>
            <a:r>
              <a:rPr lang="en-US" sz="1000" dirty="0" err="1">
                <a:latin typeface="Courier New" panose="02070309020205020404" pitchFamily="49" charset="0"/>
                <a:cs typeface="Courier New" panose="02070309020205020404" pitchFamily="49" charset="0"/>
              </a:rPr>
              <a:t>rockbands</a:t>
            </a:r>
            <a:r>
              <a:rPr lang="en-US" sz="1000" dirty="0">
                <a:latin typeface="Courier New" panose="02070309020205020404" pitchFamily="49" charset="0"/>
                <a:cs typeface="Courier New" panose="02070309020205020404" pitchFamily="49" charset="0"/>
              </a:rPr>
              <a:t> VALUES ("Beatles",   1960,  "Liverpool", "Rock/Pop", 4, "John Lennon");</a:t>
            </a:r>
            <a:endParaRPr lang="he-IL" sz="1000" dirty="0">
              <a:latin typeface="Courier New" panose="02070309020205020404" pitchFamily="49" charset="0"/>
              <a:cs typeface="Courier New" panose="02070309020205020404" pitchFamily="49" charset="0"/>
            </a:endParaRPr>
          </a:p>
          <a:p>
            <a:pPr>
              <a:spcBef>
                <a:spcPts val="600"/>
              </a:spcBef>
              <a:spcAft>
                <a:spcPts val="600"/>
              </a:spcAft>
            </a:pPr>
            <a:r>
              <a:rPr lang="en-US" sz="1000" b="1" i="1" dirty="0">
                <a:latin typeface="Courier New" panose="02070309020205020404" pitchFamily="49" charset="0"/>
                <a:cs typeface="Courier New" panose="02070309020205020404" pitchFamily="49" charset="0"/>
              </a:rPr>
              <a:t>-- 3. Display your data and your table.</a:t>
            </a:r>
            <a:endParaRPr lang="he-IL" sz="1000" b="1" i="1"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SELECT * FROM </a:t>
            </a:r>
            <a:r>
              <a:rPr lang="en-US" sz="1000" dirty="0" err="1">
                <a:latin typeface="Courier New" panose="02070309020205020404" pitchFamily="49" charset="0"/>
                <a:cs typeface="Courier New" panose="02070309020205020404" pitchFamily="49" charset="0"/>
              </a:rPr>
              <a:t>rockbands</a:t>
            </a:r>
            <a:endParaRPr lang="en-US" sz="1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4679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הסימן </a:t>
            </a:r>
            <a:r>
              <a:rPr lang="en-US" sz="18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he-IL" sz="1800" dirty="0">
                <a:latin typeface="Calibri" panose="020F0502020204030204" pitchFamily="34" charset="0"/>
                <a:ea typeface="Calibri" panose="020F0502020204030204" pitchFamily="34" charset="0"/>
                <a:cs typeface="Calibri" panose="020F0502020204030204" pitchFamily="34" charset="0"/>
              </a:rPr>
              <a:t> מציין סוף פקודה. כל פקודה חדשה דורשת סימן זה בסיום הפקודה הקודמת.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שפת </a:t>
            </a:r>
            <a:r>
              <a:rPr lang="en-US" sz="1800" dirty="0">
                <a:latin typeface="Calibri" panose="020F0502020204030204" pitchFamily="34" charset="0"/>
                <a:ea typeface="Calibri" panose="020F0502020204030204" pitchFamily="34" charset="0"/>
                <a:cs typeface="Calibri" panose="020F0502020204030204" pitchFamily="34" charset="0"/>
              </a:rPr>
              <a:t>SQL</a:t>
            </a:r>
            <a:r>
              <a:rPr lang="he-IL" sz="1800" dirty="0">
                <a:latin typeface="Calibri" panose="020F0502020204030204" pitchFamily="34" charset="0"/>
                <a:ea typeface="Calibri" panose="020F0502020204030204" pitchFamily="34" charset="0"/>
                <a:cs typeface="Calibri" panose="020F0502020204030204" pitchFamily="34" charset="0"/>
              </a:rPr>
              <a:t> היא </a:t>
            </a:r>
            <a:r>
              <a:rPr lang="en-US" sz="2000" b="0" i="0" dirty="0">
                <a:solidFill>
                  <a:srgbClr val="000000"/>
                </a:solidFill>
                <a:effectLst/>
                <a:latin typeface="Calibri" panose="020F0502020204030204" pitchFamily="34" charset="0"/>
              </a:rPr>
              <a:t>case-insensitive</a:t>
            </a:r>
            <a:r>
              <a:rPr lang="he-IL" sz="1800" dirty="0">
                <a:latin typeface="Calibri" panose="020F0502020204030204" pitchFamily="34" charset="0"/>
                <a:ea typeface="Calibri" panose="020F0502020204030204" pitchFamily="34" charset="0"/>
                <a:cs typeface="Calibri" panose="020F0502020204030204" pitchFamily="34" charset="0"/>
              </a:rPr>
              <a:t> , כלומר לא משנה אם כותבים באותיות קטנות או גדולות את הפקודות.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כדי לכתוב הערה בתוך הפלט של הקוד אפשר להשתמש ב -- או לכתוב פסקה שלמה בין /* ל */. </a:t>
            </a:r>
          </a:p>
          <a:p>
            <a:pPr algn="r" rtl="1">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דגשים לקוד </a:t>
            </a:r>
            <a:r>
              <a:rPr lang="en-US" sz="3200" dirty="0">
                <a:solidFill>
                  <a:srgbClr val="FF0000"/>
                </a:solidFill>
                <a:latin typeface="Calibri" panose="020F0502020204030204" pitchFamily="34" charset="0"/>
                <a:cs typeface="Calibri" panose="020F0502020204030204" pitchFamily="34" charset="0"/>
              </a:rPr>
              <a:t>SQL</a:t>
            </a:r>
            <a:r>
              <a:rPr lang="he-IL" sz="3200" dirty="0">
                <a:solidFill>
                  <a:srgbClr val="FF0000"/>
                </a:solidFill>
                <a:latin typeface="Calibri" panose="020F0502020204030204" pitchFamily="34" charset="0"/>
                <a:cs typeface="Calibri" panose="020F0502020204030204" pitchFamily="34" charset="0"/>
              </a:rPr>
              <a:t> כללי</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20835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hlinkClick r:id="rId3"/>
              </a:rPr>
              <a:t>https://www.w3schools.com/sql/sql_insert.asp</a:t>
            </a:r>
            <a:endParaRPr lang="he-IL" sz="18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אסוף נתונים על שחקני כדורגל, או שחקני קולנוע, או מקומות הכי יפים בעולם וצור טבלה עבור המידע הזה.</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צור טבלה עם מידע שימושי להתנהלות בחיי היומיום: רשימת קניות, רשימת ספרים, רשימת מועדי מבחנים.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אסוף בין 5-10 חוות דעת על מוצר/מקום מאתר כלשהו וצור טבלה שתסכם את הממצאים.</a:t>
            </a:r>
          </a:p>
          <a:p>
            <a:pPr algn="r" rtl="1">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תרגול נוסף</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76262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indent="-457200" algn="r" rtl="1">
              <a:lnSpc>
                <a:spcPct val="150000"/>
              </a:lnSpc>
              <a:buFont typeface="+mj-lt"/>
              <a:buAutoNum type="arabicPeriod"/>
            </a:pPr>
            <a:r>
              <a:rPr lang="he-IL" sz="2400" dirty="0">
                <a:latin typeface="Calibri" panose="020F0502020204030204" pitchFamily="34" charset="0"/>
                <a:ea typeface="Calibri" panose="020F0502020204030204" pitchFamily="34" charset="0"/>
                <a:cs typeface="Calibri" panose="020F0502020204030204" pitchFamily="34" charset="0"/>
              </a:rPr>
              <a:t>הקדמה – מה זה </a:t>
            </a:r>
            <a:r>
              <a:rPr lang="en-US" sz="2400" dirty="0">
                <a:latin typeface="Calibri" panose="020F0502020204030204" pitchFamily="34" charset="0"/>
                <a:ea typeface="Calibri" panose="020F0502020204030204" pitchFamily="34" charset="0"/>
                <a:cs typeface="Calibri" panose="020F0502020204030204" pitchFamily="34" charset="0"/>
              </a:rPr>
              <a:t>SQL</a:t>
            </a:r>
            <a:r>
              <a:rPr lang="he-IL" sz="2400" dirty="0">
                <a:latin typeface="Calibri" panose="020F0502020204030204" pitchFamily="34" charset="0"/>
                <a:ea typeface="Calibri" panose="020F0502020204030204" pitchFamily="34" charset="0"/>
                <a:cs typeface="Calibri" panose="020F0502020204030204" pitchFamily="34" charset="0"/>
              </a:rPr>
              <a:t>?</a:t>
            </a:r>
          </a:p>
          <a:p>
            <a:pPr indent="-457200" algn="r" rtl="1">
              <a:lnSpc>
                <a:spcPct val="150000"/>
              </a:lnSpc>
              <a:buFont typeface="+mj-lt"/>
              <a:buAutoNum type="arabicPeriod"/>
            </a:pPr>
            <a:r>
              <a:rPr lang="he-IL" sz="2400" dirty="0">
                <a:latin typeface="Calibri" panose="020F0502020204030204" pitchFamily="34" charset="0"/>
                <a:ea typeface="Calibri" panose="020F0502020204030204" pitchFamily="34" charset="0"/>
                <a:cs typeface="Calibri" panose="020F0502020204030204" pitchFamily="34" charset="0"/>
              </a:rPr>
              <a:t>פעולות על טבלאות ומשתנים</a:t>
            </a:r>
            <a:r>
              <a:rPr lang="en-US" sz="2400" dirty="0">
                <a:latin typeface="Calibri" panose="020F0502020204030204" pitchFamily="34" charset="0"/>
                <a:ea typeface="Calibri" panose="020F0502020204030204" pitchFamily="34" charset="0"/>
                <a:cs typeface="Calibri" panose="020F0502020204030204" pitchFamily="34" charset="0"/>
              </a:rPr>
              <a:t> – </a:t>
            </a:r>
            <a:r>
              <a:rPr lang="he-IL" sz="2400" dirty="0">
                <a:latin typeface="Calibri" panose="020F0502020204030204" pitchFamily="34" charset="0"/>
                <a:ea typeface="Calibri" panose="020F0502020204030204" pitchFamily="34" charset="0"/>
                <a:cs typeface="Calibri" panose="020F0502020204030204" pitchFamily="34" charset="0"/>
              </a:rPr>
              <a:t>בסיס</a:t>
            </a:r>
          </a:p>
          <a:p>
            <a:pPr indent="-457200" algn="r" rtl="1">
              <a:lnSpc>
                <a:spcPct val="150000"/>
              </a:lnSpc>
              <a:buFont typeface="+mj-lt"/>
              <a:buAutoNum type="arabicPeriod"/>
            </a:pPr>
            <a:r>
              <a:rPr lang="he-IL" sz="2400" dirty="0">
                <a:latin typeface="Calibri" panose="020F0502020204030204" pitchFamily="34" charset="0"/>
                <a:ea typeface="Calibri" panose="020F0502020204030204" pitchFamily="34" charset="0"/>
                <a:cs typeface="Calibri" panose="020F0502020204030204" pitchFamily="34" charset="0"/>
              </a:rPr>
              <a:t>פעולות על משתנים הרחבה – </a:t>
            </a:r>
            <a:r>
              <a:rPr lang="en-US" sz="2400" dirty="0">
                <a:latin typeface="Calibri" panose="020F0502020204030204" pitchFamily="34" charset="0"/>
                <a:ea typeface="Calibri" panose="020F0502020204030204" pitchFamily="34" charset="0"/>
                <a:cs typeface="Calibri" panose="020F0502020204030204" pitchFamily="34" charset="0"/>
              </a:rPr>
              <a:t>LIKE</a:t>
            </a:r>
            <a:endParaRPr lang="he-IL" sz="2400" dirty="0">
              <a:latin typeface="Calibri" panose="020F0502020204030204" pitchFamily="34" charset="0"/>
              <a:ea typeface="Calibri" panose="020F0502020204030204" pitchFamily="34" charset="0"/>
              <a:cs typeface="Calibri" panose="020F0502020204030204" pitchFamily="34" charset="0"/>
            </a:endParaRPr>
          </a:p>
          <a:p>
            <a:pPr indent="-457200" algn="r" rtl="1">
              <a:lnSpc>
                <a:spcPct val="150000"/>
              </a:lnSpc>
              <a:buFont typeface="+mj-lt"/>
              <a:buAutoNum type="arabicPeriod"/>
            </a:pPr>
            <a:r>
              <a:rPr lang="he-IL" sz="2400" dirty="0">
                <a:latin typeface="Calibri" panose="020F0502020204030204" pitchFamily="34" charset="0"/>
                <a:ea typeface="Calibri" panose="020F0502020204030204" pitchFamily="34" charset="0"/>
                <a:cs typeface="Calibri" panose="020F0502020204030204" pitchFamily="34" charset="0"/>
              </a:rPr>
              <a:t>פעולות על טבלאות הרחבה – מיון, עדכון, מחיקה</a:t>
            </a:r>
            <a:endParaRPr lang="en-US" sz="2400" dirty="0">
              <a:latin typeface="Calibri" panose="020F0502020204030204" pitchFamily="34" charset="0"/>
              <a:ea typeface="Calibri" panose="020F0502020204030204" pitchFamily="34" charset="0"/>
              <a:cs typeface="Calibri" panose="020F0502020204030204" pitchFamily="34" charset="0"/>
            </a:endParaRPr>
          </a:p>
          <a:p>
            <a:pPr indent="-457200" algn="r" rtl="1">
              <a:lnSpc>
                <a:spcPct val="150000"/>
              </a:lnSpc>
              <a:buFont typeface="+mj-lt"/>
              <a:buAutoNum type="arabicPeriod"/>
            </a:pPr>
            <a:endParaRPr lang="he-IL" sz="2400" dirty="0">
              <a:latin typeface="Calibri" panose="020F0502020204030204" pitchFamily="34" charset="0"/>
              <a:ea typeface="Calibri" panose="020F0502020204030204" pitchFamily="34" charset="0"/>
              <a:cs typeface="Calibri" panose="020F0502020204030204" pitchFamily="34" charset="0"/>
            </a:endParaRPr>
          </a:p>
          <a:p>
            <a:pPr marL="127000" indent="0" algn="r" rtl="1">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תוכן עניינים</a:t>
            </a:r>
            <a:endParaRPr sz="3200" dirty="0">
              <a:solidFill>
                <a:srgbClr val="FF0000"/>
              </a:solidFill>
              <a:latin typeface="Calibri" panose="020F0502020204030204" pitchFamily="34" charset="0"/>
              <a:cs typeface="Calibri" panose="020F0502020204030204" pitchFamily="34" charset="0"/>
            </a:endParaRPr>
          </a:p>
        </p:txBody>
      </p:sp>
      <p:cxnSp>
        <p:nvCxnSpPr>
          <p:cNvPr id="4" name="Google Shape;224;p28">
            <a:extLst>
              <a:ext uri="{FF2B5EF4-FFF2-40B4-BE49-F238E27FC236}">
                <a16:creationId xmlns:a16="http://schemas.microsoft.com/office/drawing/2014/main" id="{C9AD4D02-29B3-A112-951D-085A47A0B1FD}"/>
              </a:ext>
            </a:extLst>
          </p:cNvPr>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240817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ריכוז תוצאות שאלון או סקר בטבלה.</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חיפוש מידע ברשת ואיגודו בתוך טבלה.</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ניתוח איכותני (כתבה, מאמר, פוסטים ברשת חברתית ועוד) והפיכתו לניתוח כמותי (טבלה).</a:t>
            </a:r>
          </a:p>
          <a:p>
            <a:pPr algn="r" rtl="1">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יישום ב- </a:t>
            </a:r>
            <a:r>
              <a:rPr lang="en-US" sz="3200" dirty="0">
                <a:solidFill>
                  <a:srgbClr val="FF0000"/>
                </a:solidFill>
                <a:latin typeface="Calibri" panose="020F0502020204030204" pitchFamily="34" charset="0"/>
                <a:cs typeface="Calibri" panose="020F0502020204030204" pitchFamily="34" charset="0"/>
              </a:rPr>
              <a:t>Data Analysis</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76201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245092" y="1376951"/>
            <a:ext cx="2784565"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r>
              <a:rPr lang="en-US" sz="1800" dirty="0">
                <a:latin typeface="Calibri" panose="020F0502020204030204" pitchFamily="34" charset="0"/>
                <a:cs typeface="Calibri" panose="020F0502020204030204" pitchFamily="34" charset="0"/>
              </a:rPr>
              <a:t>, origin</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Select/From</a:t>
            </a:r>
            <a:endParaRPr lang="he-IL"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114343" y="1376951"/>
            <a:ext cx="2784565" cy="24043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r>
              <a:rPr lang="he-IL" sz="1800" u="sng" dirty="0">
                <a:latin typeface="Calibri" panose="020F0502020204030204" pitchFamily="34" charset="0"/>
                <a:ea typeface="Calibri" panose="020F0502020204030204" pitchFamily="34" charset="0"/>
                <a:cs typeface="Calibri" panose="020F0502020204030204" pitchFamily="34" charset="0"/>
              </a:rPr>
              <a:t>כל</a:t>
            </a:r>
            <a:r>
              <a:rPr lang="he-IL" sz="1800" dirty="0">
                <a:latin typeface="Calibri" panose="020F0502020204030204" pitchFamily="34" charset="0"/>
                <a:ea typeface="Calibri" panose="020F0502020204030204" pitchFamily="34" charset="0"/>
                <a:cs typeface="Calibri" panose="020F0502020204030204" pitchFamily="34" charset="0"/>
              </a:rPr>
              <a:t> הרשומות מתוך טבלת להקות הרוק</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שם הלהקה מתוך טבלת להקות הרוק</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שם הלהקה ועיר שבה הוקמה מתוך טבלת להקות הרוק</a:t>
            </a: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843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Select/From</a:t>
            </a:r>
            <a:endParaRPr lang="he-IL" dirty="0">
              <a:solidFill>
                <a:srgbClr val="FF0000"/>
              </a:solidFill>
              <a:latin typeface="Calibri" panose="020F0502020204030204" pitchFamily="34" charset="0"/>
              <a:cs typeface="Calibri" panose="020F0502020204030204" pitchFamily="34" charset="0"/>
            </a:endParaRPr>
          </a:p>
        </p:txBody>
      </p: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1165861" y="1443250"/>
            <a:ext cx="7263990" cy="14294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הפקודה </a:t>
            </a:r>
            <a:r>
              <a:rPr lang="en-US" sz="1800" dirty="0">
                <a:latin typeface="Calibri" panose="020F0502020204030204" pitchFamily="34" charset="0"/>
                <a:ea typeface="Calibri" panose="020F0502020204030204" pitchFamily="34" charset="0"/>
                <a:cs typeface="Calibri" panose="020F0502020204030204" pitchFamily="34" charset="0"/>
              </a:rPr>
              <a:t>SELECT </a:t>
            </a:r>
            <a:r>
              <a:rPr lang="he-IL" sz="1800" dirty="0">
                <a:latin typeface="Calibri" panose="020F0502020204030204" pitchFamily="34" charset="0"/>
                <a:ea typeface="Calibri" panose="020F0502020204030204" pitchFamily="34" charset="0"/>
                <a:cs typeface="Calibri" panose="020F0502020204030204" pitchFamily="34" charset="0"/>
              </a:rPr>
              <a:t> מציינת אילו עמודות (משתנים) נרצה לשלוף ולהציג מתוך הטבלה. </a:t>
            </a:r>
          </a:p>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הפקודה </a:t>
            </a:r>
            <a:r>
              <a:rPr lang="en-US" sz="1800" dirty="0">
                <a:latin typeface="Calibri" panose="020F0502020204030204" pitchFamily="34" charset="0"/>
                <a:ea typeface="Calibri" panose="020F0502020204030204" pitchFamily="34" charset="0"/>
                <a:cs typeface="Calibri" panose="020F0502020204030204" pitchFamily="34" charset="0"/>
              </a:rPr>
              <a:t>FROM </a:t>
            </a:r>
            <a:r>
              <a:rPr lang="he-IL" sz="1800" dirty="0">
                <a:latin typeface="Calibri" panose="020F0502020204030204" pitchFamily="34" charset="0"/>
                <a:ea typeface="Calibri" panose="020F0502020204030204" pitchFamily="34" charset="0"/>
                <a:cs typeface="Calibri" panose="020F0502020204030204" pitchFamily="34" charset="0"/>
              </a:rPr>
              <a:t> היא לצורך ציון הטבלה שממנה רוצים לשלוף את הנתונים. </a:t>
            </a:r>
          </a:p>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קודם מתבצעת הפקודה </a:t>
            </a:r>
            <a:r>
              <a:rPr lang="en-US" sz="1800" dirty="0">
                <a:latin typeface="Calibri" panose="020F0502020204030204" pitchFamily="34" charset="0"/>
                <a:ea typeface="Calibri" panose="020F0502020204030204" pitchFamily="34" charset="0"/>
                <a:cs typeface="Calibri" panose="020F0502020204030204" pitchFamily="34" charset="0"/>
              </a:rPr>
              <a:t>FROM</a:t>
            </a:r>
            <a:r>
              <a:rPr lang="he-IL" sz="1800" dirty="0">
                <a:latin typeface="Calibri" panose="020F0502020204030204" pitchFamily="34" charset="0"/>
                <a:ea typeface="Calibri" panose="020F0502020204030204" pitchFamily="34" charset="0"/>
                <a:cs typeface="Calibri" panose="020F0502020204030204" pitchFamily="34" charset="0"/>
              </a:rPr>
              <a:t> ואחריה </a:t>
            </a:r>
            <a:r>
              <a:rPr lang="en-US" sz="1800" dirty="0">
                <a:latin typeface="Calibri" panose="020F0502020204030204" pitchFamily="34" charset="0"/>
                <a:ea typeface="Calibri" panose="020F0502020204030204" pitchFamily="34" charset="0"/>
                <a:cs typeface="Calibri" panose="020F0502020204030204" pitchFamily="34" charset="0"/>
              </a:rPr>
              <a:t>SELECT</a:t>
            </a:r>
            <a:r>
              <a:rPr lang="he-IL" sz="1800" dirty="0">
                <a:latin typeface="Calibri" panose="020F0502020204030204" pitchFamily="34" charset="0"/>
                <a:ea typeface="Calibri" panose="020F0502020204030204" pitchFamily="34" charset="0"/>
                <a:cs typeface="Calibri" panose="020F0502020204030204" pitchFamily="34" charset="0"/>
              </a:rPr>
              <a:t>. </a:t>
            </a: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8" name="תמונה 7">
            <a:extLst>
              <a:ext uri="{FF2B5EF4-FFF2-40B4-BE49-F238E27FC236}">
                <a16:creationId xmlns:a16="http://schemas.microsoft.com/office/drawing/2014/main" id="{4D2EB5AD-8971-34C3-4215-B12336ACBE26}"/>
              </a:ext>
            </a:extLst>
          </p:cNvPr>
          <p:cNvPicPr>
            <a:picLocks noChangeAspect="1"/>
          </p:cNvPicPr>
          <p:nvPr/>
        </p:nvPicPr>
        <p:blipFill>
          <a:blip r:embed="rId3"/>
          <a:stretch>
            <a:fillRect/>
          </a:stretch>
        </p:blipFill>
        <p:spPr>
          <a:xfrm>
            <a:off x="714150" y="3313240"/>
            <a:ext cx="2743200" cy="1066800"/>
          </a:xfrm>
          <a:prstGeom prst="rect">
            <a:avLst/>
          </a:prstGeom>
        </p:spPr>
      </p:pic>
    </p:spTree>
    <p:extLst>
      <p:ext uri="{BB962C8B-B14F-4D97-AF65-F5344CB8AC3E}">
        <p14:creationId xmlns:p14="http://schemas.microsoft.com/office/powerpoint/2010/main" val="63156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שלוף והצג את שם המשפחה מתוך טבלת העובדים </a:t>
            </a:r>
            <a:r>
              <a:rPr lang="en-US" sz="1800" dirty="0">
                <a:latin typeface="Calibri" panose="020F0502020204030204" pitchFamily="34" charset="0"/>
                <a:ea typeface="Calibri" panose="020F0502020204030204" pitchFamily="34" charset="0"/>
                <a:cs typeface="Calibri" panose="020F0502020204030204" pitchFamily="34" charset="0"/>
              </a:rPr>
              <a:t>employees </a:t>
            </a:r>
            <a:r>
              <a:rPr lang="he-IL" sz="1800" dirty="0">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שם, שם משפחה ותפקיד מתוך טבלת העובדים.</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כל המידע מתוך טבלת העובדים. </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תרגול </a:t>
            </a:r>
            <a:r>
              <a:rPr lang="en-US" sz="3200" dirty="0">
                <a:solidFill>
                  <a:srgbClr val="0070C0"/>
                </a:solidFill>
                <a:latin typeface="Calibri" panose="020F0502020204030204" pitchFamily="34" charset="0"/>
                <a:cs typeface="Calibri" panose="020F0502020204030204" pitchFamily="34" charset="0"/>
              </a:rPr>
              <a:t>Select/From</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9523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245092" y="1384328"/>
            <a:ext cx="2784565"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WHERE</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origin=“London”;</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endParaRPr lang="en-US" sz="1800" dirty="0">
              <a:latin typeface="Calibri" panose="020F0502020204030204" pitchFamily="34" charset="0"/>
              <a:cs typeface="Calibri" panose="020F0502020204030204" pitchFamily="34" charset="0"/>
            </a:endParaRPr>
          </a:p>
          <a:p>
            <a:pPr marL="0" indent="0" algn="just">
              <a:buNone/>
            </a:pPr>
            <a:r>
              <a:rPr lang="en-US" sz="1800" dirty="0">
                <a:solidFill>
                  <a:srgbClr val="0070C0"/>
                </a:solidFill>
                <a:latin typeface="Calibri" panose="020F0502020204030204" pitchFamily="34" charset="0"/>
                <a:cs typeface="Calibri" panose="020F0502020204030204" pitchFamily="34" charset="0"/>
              </a:rPr>
              <a:t>WHERE</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members=5;</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WHERE</a:t>
            </a:r>
            <a:endParaRPr lang="he-IL"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114343" y="1384328"/>
            <a:ext cx="2784565" cy="24043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כל הרשומות מתוך טבלת להקות הרוק שבהן עיר ההקמה היא לונדון.</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שם הלהקה מתוך טבלת להקות הרוק שעבורה מס' החברים בלהקה הוא 5.</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122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WHERE</a:t>
            </a:r>
            <a:endParaRPr lang="he-IL" dirty="0">
              <a:solidFill>
                <a:srgbClr val="FF0000"/>
              </a:solidFill>
              <a:latin typeface="Calibri" panose="020F0502020204030204" pitchFamily="34" charset="0"/>
              <a:cs typeface="Calibri" panose="020F0502020204030204" pitchFamily="34" charset="0"/>
            </a:endParaRPr>
          </a:p>
        </p:txBody>
      </p: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2887981" y="1443250"/>
            <a:ext cx="5541870" cy="11284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הפקודה</a:t>
            </a:r>
            <a:r>
              <a:rPr lang="en-US" sz="1800" dirty="0">
                <a:latin typeface="Calibri" panose="020F0502020204030204" pitchFamily="34" charset="0"/>
                <a:ea typeface="Calibri" panose="020F0502020204030204" pitchFamily="34" charset="0"/>
                <a:cs typeface="Calibri" panose="020F0502020204030204" pitchFamily="34" charset="0"/>
              </a:rPr>
              <a:t>WHERE </a:t>
            </a:r>
            <a:r>
              <a:rPr lang="he-IL" sz="1800" dirty="0">
                <a:latin typeface="Calibri" panose="020F0502020204030204" pitchFamily="34" charset="0"/>
                <a:ea typeface="Calibri" panose="020F0502020204030204" pitchFamily="34" charset="0"/>
                <a:cs typeface="Calibri" panose="020F0502020204030204" pitchFamily="34" charset="0"/>
              </a:rPr>
              <a:t> מסננת את השורות לפי תנאי ספציפי. </a:t>
            </a: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קודם מתבצעת הפקודה </a:t>
            </a:r>
            <a:r>
              <a:rPr lang="en-US" sz="1800" dirty="0">
                <a:latin typeface="Calibri" panose="020F0502020204030204" pitchFamily="34" charset="0"/>
                <a:ea typeface="Calibri" panose="020F0502020204030204" pitchFamily="34" charset="0"/>
                <a:cs typeface="Calibri" panose="020F0502020204030204" pitchFamily="34" charset="0"/>
              </a:rPr>
              <a:t>FROM</a:t>
            </a:r>
            <a:r>
              <a:rPr lang="he-IL" sz="1800" dirty="0">
                <a:latin typeface="Calibri" panose="020F0502020204030204" pitchFamily="34" charset="0"/>
                <a:ea typeface="Calibri" panose="020F0502020204030204" pitchFamily="34" charset="0"/>
                <a:cs typeface="Calibri" panose="020F0502020204030204" pitchFamily="34" charset="0"/>
              </a:rPr>
              <a:t> ואחריה </a:t>
            </a:r>
            <a:r>
              <a:rPr lang="en-US" sz="1800" dirty="0">
                <a:latin typeface="Calibri" panose="020F0502020204030204" pitchFamily="34" charset="0"/>
                <a:ea typeface="Calibri" panose="020F0502020204030204" pitchFamily="34" charset="0"/>
                <a:cs typeface="Calibri" panose="020F0502020204030204" pitchFamily="34" charset="0"/>
              </a:rPr>
              <a:t>WHERE </a:t>
            </a:r>
            <a:r>
              <a:rPr lang="he-IL" sz="1800" dirty="0">
                <a:latin typeface="Calibri" panose="020F0502020204030204" pitchFamily="34" charset="0"/>
                <a:ea typeface="Calibri" panose="020F0502020204030204" pitchFamily="34" charset="0"/>
                <a:cs typeface="Calibri" panose="020F0502020204030204" pitchFamily="34" charset="0"/>
              </a:rPr>
              <a:t> ולבסוף </a:t>
            </a:r>
            <a:r>
              <a:rPr lang="en-US" sz="1800" dirty="0">
                <a:latin typeface="Calibri" panose="020F0502020204030204" pitchFamily="34" charset="0"/>
                <a:ea typeface="Calibri" panose="020F0502020204030204" pitchFamily="34" charset="0"/>
                <a:cs typeface="Calibri" panose="020F0502020204030204" pitchFamily="34" charset="0"/>
              </a:rPr>
              <a:t>SELECT</a:t>
            </a:r>
            <a:r>
              <a:rPr lang="he-IL" sz="1800" dirty="0">
                <a:latin typeface="Calibri" panose="020F0502020204030204" pitchFamily="34" charset="0"/>
                <a:ea typeface="Calibri" panose="020F0502020204030204" pitchFamily="34" charset="0"/>
                <a:cs typeface="Calibri" panose="020F0502020204030204" pitchFamily="34" charset="0"/>
              </a:rPr>
              <a:t>. </a:t>
            </a: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תמונה 10">
            <a:extLst>
              <a:ext uri="{FF2B5EF4-FFF2-40B4-BE49-F238E27FC236}">
                <a16:creationId xmlns:a16="http://schemas.microsoft.com/office/drawing/2014/main" id="{83C003D0-9837-1D6E-A9EE-59343926F64F}"/>
              </a:ext>
            </a:extLst>
          </p:cNvPr>
          <p:cNvPicPr>
            <a:picLocks noChangeAspect="1"/>
          </p:cNvPicPr>
          <p:nvPr/>
        </p:nvPicPr>
        <p:blipFill>
          <a:blip r:embed="rId3"/>
          <a:stretch>
            <a:fillRect/>
          </a:stretch>
        </p:blipFill>
        <p:spPr>
          <a:xfrm>
            <a:off x="714150" y="3012249"/>
            <a:ext cx="3943350" cy="895350"/>
          </a:xfrm>
          <a:prstGeom prst="rect">
            <a:avLst/>
          </a:prstGeom>
        </p:spPr>
      </p:pic>
    </p:spTree>
    <p:extLst>
      <p:ext uri="{BB962C8B-B14F-4D97-AF65-F5344CB8AC3E}">
        <p14:creationId xmlns:p14="http://schemas.microsoft.com/office/powerpoint/2010/main" val="126005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מצא והצג את כל העובדים (מס' עובד, שם, שם משפחה ותפקיד) שהתפקיד שלהם הוא נציג מכירות (</a:t>
            </a:r>
            <a:r>
              <a:rPr lang="en-US" sz="1800" dirty="0">
                <a:latin typeface="Calibri" panose="020F0502020204030204" pitchFamily="34" charset="0"/>
                <a:ea typeface="Calibri" panose="020F0502020204030204" pitchFamily="34" charset="0"/>
                <a:cs typeface="Calibri" panose="020F0502020204030204" pitchFamily="34" charset="0"/>
              </a:rPr>
              <a:t>Sales Rep</a:t>
            </a:r>
            <a:r>
              <a:rPr lang="he-IL" sz="1800" dirty="0">
                <a:latin typeface="Calibri" panose="020F0502020204030204" pitchFamily="34" charset="0"/>
                <a:ea typeface="Calibri" panose="020F0502020204030204" pitchFamily="34" charset="0"/>
                <a:cs typeface="Calibri" panose="020F0502020204030204" pitchFamily="34" charset="0"/>
              </a:rPr>
              <a:t>) מתוך טבלת העובדים </a:t>
            </a:r>
            <a:r>
              <a:rPr lang="en-US" sz="1800" dirty="0">
                <a:latin typeface="Calibri" panose="020F0502020204030204" pitchFamily="34" charset="0"/>
                <a:ea typeface="Calibri" panose="020F0502020204030204" pitchFamily="34" charset="0"/>
                <a:cs typeface="Calibri" panose="020F0502020204030204" pitchFamily="34" charset="0"/>
              </a:rPr>
              <a:t>employees </a:t>
            </a:r>
            <a:r>
              <a:rPr lang="he-IL" sz="1800" dirty="0">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מצא והצג את כל העובדים שמדווחים לעובד מס' 1102 (</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reportsTo</a:t>
            </a:r>
            <a:r>
              <a:rPr lang="he-IL" sz="1800" dirty="0">
                <a:latin typeface="Calibri" panose="020F0502020204030204" pitchFamily="34" charset="0"/>
                <a:ea typeface="Calibri" panose="020F0502020204030204" pitchFamily="34" charset="0"/>
                <a:cs typeface="Calibri" panose="020F0502020204030204" pitchFamily="34" charset="0"/>
              </a:rPr>
              <a:t>מתוך טבלת העובדים.</a:t>
            </a:r>
            <a:r>
              <a:rPr lang="en-US" sz="1800" dirty="0">
                <a:latin typeface="Calibri" panose="020F0502020204030204" pitchFamily="34" charset="0"/>
                <a:ea typeface="Calibri" panose="020F0502020204030204" pitchFamily="34" charset="0"/>
                <a:cs typeface="Calibri" panose="020F0502020204030204" pitchFamily="34" charset="0"/>
              </a:rPr>
              <a:t> </a:t>
            </a:r>
            <a:r>
              <a:rPr lang="he-IL" sz="1800" dirty="0">
                <a:latin typeface="Calibri" panose="020F0502020204030204" pitchFamily="34" charset="0"/>
                <a:ea typeface="Calibri" panose="020F0502020204030204" pitchFamily="34" charset="0"/>
                <a:cs typeface="Calibri" panose="020F0502020204030204" pitchFamily="34" charset="0"/>
              </a:rPr>
              <a:t>בחרו אילו פרטים להציג עבור עובדים אלה.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האם תוכלו לדעת מהטבלה מה התפקיד של העובד שמדווחים לו העובדים מהסעיף הקודם?</a:t>
            </a: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תרגול </a:t>
            </a:r>
            <a:r>
              <a:rPr lang="en-US" sz="3200" dirty="0">
                <a:solidFill>
                  <a:srgbClr val="0070C0"/>
                </a:solidFill>
                <a:latin typeface="Calibri" panose="020F0502020204030204" pitchFamily="34" charset="0"/>
                <a:cs typeface="Calibri" panose="020F0502020204030204" pitchFamily="34" charset="0"/>
              </a:rPr>
              <a:t>WHERE ,SELECT (FROM) </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698245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שם הלהקה ושם הסולן שלה.</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כל נתוני הלהקות שהוקמו בשנת 1965.</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שמות הלהקות ומס' החברים בתנאי שמס' החברים בהן הוא 4.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כל נתוני הלהקות שהסגנון שלהן הוא רוק.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עבור להקת הביטלס את שם הסולן ועיר ההקמה. </a:t>
            </a:r>
          </a:p>
          <a:p>
            <a:pPr algn="r" rtl="1">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lvl="0" algn="r" rtl="1"/>
            <a:r>
              <a:rPr lang="he-IL" sz="3200" dirty="0">
                <a:solidFill>
                  <a:srgbClr val="FF0000"/>
                </a:solidFill>
                <a:latin typeface="Calibri" panose="020F0502020204030204" pitchFamily="34" charset="0"/>
                <a:cs typeface="Calibri" panose="020F0502020204030204" pitchFamily="34" charset="0"/>
              </a:rPr>
              <a:t>תרגול </a:t>
            </a:r>
            <a:r>
              <a:rPr lang="en-US" sz="3200" dirty="0">
                <a:solidFill>
                  <a:srgbClr val="FF0000"/>
                </a:solidFill>
                <a:latin typeface="Calibri" panose="020F0502020204030204" pitchFamily="34" charset="0"/>
                <a:cs typeface="Calibri" panose="020F0502020204030204" pitchFamily="34" charset="0"/>
              </a:rPr>
              <a:t> </a:t>
            </a:r>
            <a:r>
              <a:rPr lang="en-US" sz="3200" dirty="0">
                <a:solidFill>
                  <a:srgbClr val="0070C0"/>
                </a:solidFill>
                <a:latin typeface="Calibri" panose="020F0502020204030204" pitchFamily="34" charset="0"/>
                <a:cs typeface="Calibri" panose="020F0502020204030204" pitchFamily="34" charset="0"/>
              </a:rPr>
              <a:t>WHERE ,SELECT (FROM)</a:t>
            </a:r>
            <a:r>
              <a:rPr lang="he-IL" sz="3200" dirty="0">
                <a:solidFill>
                  <a:srgbClr val="FF0000"/>
                </a:solidFill>
                <a:latin typeface="Calibri" panose="020F0502020204030204" pitchFamily="34" charset="0"/>
                <a:cs typeface="Calibri" panose="020F0502020204030204" pitchFamily="34" charset="0"/>
              </a:rPr>
              <a:t>טבלת </a:t>
            </a:r>
            <a:r>
              <a:rPr lang="en-US" sz="3200" dirty="0" err="1">
                <a:solidFill>
                  <a:srgbClr val="FF0000"/>
                </a:solidFill>
                <a:latin typeface="Calibri" panose="020F0502020204030204" pitchFamily="34" charset="0"/>
                <a:cs typeface="Calibri" panose="020F0502020204030204" pitchFamily="34" charset="0"/>
              </a:rPr>
              <a:t>rockbands</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932097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צרו טבלה "הכנסות של ספורטאים" על פי ההנחיות ב </a:t>
            </a:r>
            <a:r>
              <a:rPr lang="en-US" sz="1400" dirty="0">
                <a:latin typeface="Calibri" panose="020F0502020204030204" pitchFamily="34" charset="0"/>
                <a:ea typeface="Calibri" panose="020F0502020204030204" pitchFamily="34" charset="0"/>
                <a:cs typeface="Calibri" panose="020F0502020204030204" pitchFamily="34" charset="0"/>
              </a:rPr>
              <a:t>Task Sports </a:t>
            </a:r>
            <a:r>
              <a:rPr lang="en-US" sz="1400" dirty="0" err="1">
                <a:latin typeface="Calibri" panose="020F0502020204030204" pitchFamily="34" charset="0"/>
                <a:ea typeface="Calibri" panose="020F0502020204030204" pitchFamily="34" charset="0"/>
                <a:cs typeface="Calibri" panose="020F0502020204030204" pitchFamily="34" charset="0"/>
              </a:rPr>
              <a:t>Earnings.sql</a:t>
            </a:r>
            <a:endParaRPr lang="en-US" sz="14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רק את השמות של הספורטאים בטבלה.</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השמות וההכנסות של הספורטאים בטבלה. </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כל השמות, ההכנסות וענף הספורט של הספורטאים בטבלה. </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כל הנתונים עבור ספורטאים אמריקאים בלבד.</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השם וההכנסה של המתאגרפים בלבד.</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השם, ההכנסה וענף הספורט עבור ספורטאים עם דירוג 8. </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כל הנתונים של ספורטאים עם הכנסה בשווי 10 מיליון דולר.</a:t>
            </a:r>
          </a:p>
          <a:p>
            <a:pPr algn="r" rtl="1">
              <a:lnSpc>
                <a:spcPct val="150000"/>
              </a:lnSpc>
            </a:pPr>
            <a:endParaRPr lang="he-IL" sz="14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he-IL" sz="14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he-IL" sz="14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he-IL" sz="18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תרגול </a:t>
            </a:r>
            <a:r>
              <a:rPr lang="en-US" sz="3200" dirty="0">
                <a:solidFill>
                  <a:srgbClr val="0070C0"/>
                </a:solidFill>
                <a:latin typeface="Calibri" panose="020F0502020204030204" pitchFamily="34" charset="0"/>
                <a:cs typeface="Calibri" panose="020F0502020204030204" pitchFamily="34" charset="0"/>
              </a:rPr>
              <a:t>WHERE ,SELECT (FROM) </a:t>
            </a:r>
            <a:r>
              <a:rPr lang="he-IL" sz="3200" dirty="0">
                <a:solidFill>
                  <a:srgbClr val="0070C0"/>
                </a:solidFill>
                <a:latin typeface="Calibri" panose="020F0502020204030204" pitchFamily="34" charset="0"/>
                <a:cs typeface="Calibri" panose="020F0502020204030204" pitchFamily="34" charset="0"/>
              </a:rPr>
              <a:t> </a:t>
            </a:r>
            <a:r>
              <a:rPr lang="he-IL" sz="3200" dirty="0">
                <a:solidFill>
                  <a:srgbClr val="FF0000"/>
                </a:solidFill>
                <a:latin typeface="Calibri" panose="020F0502020204030204" pitchFamily="34" charset="0"/>
                <a:cs typeface="Calibri" panose="020F0502020204030204" pitchFamily="34" charset="0"/>
              </a:rPr>
              <a:t>טבלת ספורטאים </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180999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245092" y="1384328"/>
            <a:ext cx="2784565"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latin typeface="Calibri" panose="020F0502020204030204" pitchFamily="34" charset="0"/>
                <a:cs typeface="Calibri" panose="020F0502020204030204" pitchFamily="34" charset="0"/>
              </a:rPr>
              <a:t>WHERE</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origin!=“London”;</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endParaRPr lang="en-US" sz="1800" dirty="0">
              <a:latin typeface="Calibri" panose="020F0502020204030204" pitchFamily="34" charset="0"/>
              <a:cs typeface="Calibri" panose="020F0502020204030204" pitchFamily="34" charset="0"/>
            </a:endParaRPr>
          </a:p>
          <a:p>
            <a:pPr marL="0" indent="0" algn="just">
              <a:buNone/>
            </a:pPr>
            <a:r>
              <a:rPr lang="en-US" sz="1800" dirty="0">
                <a:latin typeface="Calibri" panose="020F0502020204030204" pitchFamily="34" charset="0"/>
                <a:cs typeface="Calibri" panose="020F0502020204030204" pitchFamily="34" charset="0"/>
              </a:rPr>
              <a:t>WHERE</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members</a:t>
            </a:r>
            <a:r>
              <a:rPr lang="he-IL" sz="1800" dirty="0">
                <a:latin typeface="Calibri" panose="020F0502020204030204" pitchFamily="34" charset="0"/>
                <a:cs typeface="Calibri" panose="020F0502020204030204" pitchFamily="34" charset="0"/>
              </a:rPr>
              <a:t>&gt;</a:t>
            </a:r>
            <a:r>
              <a:rPr lang="en-US" sz="1800" dirty="0">
                <a:latin typeface="Calibri" panose="020F0502020204030204" pitchFamily="34" charset="0"/>
                <a:cs typeface="Calibri" panose="020F0502020204030204" pitchFamily="34" charset="0"/>
              </a:rPr>
              <a:t>5;</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אופרטורים</a:t>
            </a: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114343" y="1384328"/>
            <a:ext cx="2784565" cy="24043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כל הרשומות מתוך טבלת להקות הרוק שבהן עיר ההקמה אינה לונדון.</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שם הלהקה מתוך טבלת להקות הרוק שעבורה מס' החברים בלהקה קטן מ 5.</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110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89" name="Google Shape;289;p31"/>
          <p:cNvSpPr txBox="1">
            <a:spLocks noGrp="1"/>
          </p:cNvSpPr>
          <p:nvPr>
            <p:ph type="title" idx="2"/>
          </p:nvPr>
        </p:nvSpPr>
        <p:spPr>
          <a:xfrm flipH="1">
            <a:off x="2229450" y="2690526"/>
            <a:ext cx="4685100" cy="5580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הקדמה</a:t>
            </a:r>
            <a:endParaRPr dirty="0">
              <a:latin typeface="Calibri" panose="020F0502020204030204" pitchFamily="34" charset="0"/>
              <a:cs typeface="Calibri" panose="020F0502020204030204" pitchFamily="34" charset="0"/>
            </a:endParaRPr>
          </a:p>
        </p:txBody>
      </p:sp>
      <p:sp>
        <p:nvSpPr>
          <p:cNvPr id="290" name="Google Shape;290;p31"/>
          <p:cNvSpPr txBox="1">
            <a:spLocks noGrp="1"/>
          </p:cNvSpPr>
          <p:nvPr>
            <p:ph type="title"/>
          </p:nvPr>
        </p:nvSpPr>
        <p:spPr>
          <a:xfrm>
            <a:off x="3002163" y="1276077"/>
            <a:ext cx="3139675" cy="1095768"/>
          </a:xfrm>
          <a:prstGeom prst="rect">
            <a:avLst/>
          </a:prstGeom>
        </p:spPr>
        <p:txBody>
          <a:bodyPr spcFirstLastPara="1" wrap="square" lIns="0" tIns="0" rIns="0" bIns="0" anchor="ctr"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sp>
        <p:nvSpPr>
          <p:cNvPr id="291" name="Google Shape;291;p31"/>
          <p:cNvSpPr txBox="1">
            <a:spLocks noGrp="1"/>
          </p:cNvSpPr>
          <p:nvPr>
            <p:ph type="subTitle" idx="1"/>
          </p:nvPr>
        </p:nvSpPr>
        <p:spPr>
          <a:xfrm flipH="1">
            <a:off x="2229450" y="3595250"/>
            <a:ext cx="4685100" cy="2994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מה זה </a:t>
            </a:r>
            <a:r>
              <a:rPr lang="en-US" dirty="0">
                <a:latin typeface="Calibri" panose="020F0502020204030204" pitchFamily="34" charset="0"/>
                <a:cs typeface="Calibri" panose="020F0502020204030204" pitchFamily="34" charset="0"/>
              </a:rPr>
              <a:t>SQL</a:t>
            </a:r>
            <a:r>
              <a:rPr lang="he-IL"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cxnSp>
        <p:nvCxnSpPr>
          <p:cNvPr id="292" name="Google Shape;292;p31"/>
          <p:cNvCxnSpPr/>
          <p:nvPr/>
        </p:nvCxnSpPr>
        <p:spPr>
          <a:xfrm>
            <a:off x="2377650" y="3324129"/>
            <a:ext cx="43887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309242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725551" y="1304875"/>
            <a:ext cx="7704324" cy="394386"/>
          </a:xfrm>
        </p:spPr>
        <p:txBody>
          <a:bodyPr/>
          <a:lstStyle/>
          <a:p>
            <a:pPr marL="12700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תוך כדי סינון נשתמש באופרטורים שונים לצורך ציון התנאי: שווה, שונה, קטן, גדול, קטן שווה, גדול שווה. </a:t>
            </a:r>
          </a:p>
          <a:p>
            <a:pPr algn="r" rtl="1">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אופרטורים</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pic>
        <p:nvPicPr>
          <p:cNvPr id="6" name="תמונה 5">
            <a:extLst>
              <a:ext uri="{FF2B5EF4-FFF2-40B4-BE49-F238E27FC236}">
                <a16:creationId xmlns:a16="http://schemas.microsoft.com/office/drawing/2014/main" id="{98E390D9-38F7-5BA9-27A0-BFE3CD9BAEEF}"/>
              </a:ext>
            </a:extLst>
          </p:cNvPr>
          <p:cNvPicPr>
            <a:picLocks noChangeAspect="1"/>
          </p:cNvPicPr>
          <p:nvPr/>
        </p:nvPicPr>
        <p:blipFill>
          <a:blip r:embed="rId3"/>
          <a:stretch>
            <a:fillRect/>
          </a:stretch>
        </p:blipFill>
        <p:spPr>
          <a:xfrm>
            <a:off x="714125" y="1866299"/>
            <a:ext cx="4589395" cy="2502773"/>
          </a:xfrm>
          <a:prstGeom prst="rect">
            <a:avLst/>
          </a:prstGeom>
        </p:spPr>
      </p:pic>
    </p:spTree>
    <p:extLst>
      <p:ext uri="{BB962C8B-B14F-4D97-AF65-F5344CB8AC3E}">
        <p14:creationId xmlns:p14="http://schemas.microsoft.com/office/powerpoint/2010/main" val="1313060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מצא והצג את כל העובדים (שם, שם משפחה ותפקיד) שאינם נציגי מכירות (</a:t>
            </a:r>
            <a:r>
              <a:rPr lang="en-US" sz="1800" dirty="0">
                <a:latin typeface="Calibri" panose="020F0502020204030204" pitchFamily="34" charset="0"/>
                <a:ea typeface="Calibri" panose="020F0502020204030204" pitchFamily="34" charset="0"/>
                <a:cs typeface="Calibri" panose="020F0502020204030204" pitchFamily="34" charset="0"/>
              </a:rPr>
              <a:t>Sales Rep</a:t>
            </a:r>
            <a:r>
              <a:rPr lang="he-IL" sz="1800" dirty="0">
                <a:latin typeface="Calibri" panose="020F0502020204030204" pitchFamily="34" charset="0"/>
                <a:ea typeface="Calibri" panose="020F0502020204030204" pitchFamily="34" charset="0"/>
                <a:cs typeface="Calibri" panose="020F0502020204030204" pitchFamily="34" charset="0"/>
              </a:rPr>
              <a:t>) מתוך טבלת העובדים </a:t>
            </a:r>
            <a:r>
              <a:rPr lang="en-US" sz="1800" dirty="0">
                <a:latin typeface="Calibri" panose="020F0502020204030204" pitchFamily="34" charset="0"/>
                <a:ea typeface="Calibri" panose="020F0502020204030204" pitchFamily="34" charset="0"/>
                <a:cs typeface="Calibri" panose="020F0502020204030204" pitchFamily="34" charset="0"/>
              </a:rPr>
              <a:t>employees </a:t>
            </a:r>
            <a:r>
              <a:rPr lang="he-IL" sz="1800" dirty="0">
                <a:latin typeface="Calibri" panose="020F0502020204030204" pitchFamily="34" charset="0"/>
                <a:ea typeface="Calibri" panose="020F050202020403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מצא והצג את כל העובדים (שם, שם משפחה וקוד משרד) עבורם קוד משרד הוא לפחות</a:t>
            </a:r>
            <a:r>
              <a:rPr lang="en-US" sz="1800" dirty="0">
                <a:latin typeface="Calibri" panose="020F0502020204030204" pitchFamily="34" charset="0"/>
                <a:ea typeface="Calibri" panose="020F0502020204030204" pitchFamily="34" charset="0"/>
                <a:cs typeface="Calibri" panose="020F0502020204030204" pitchFamily="34" charset="0"/>
              </a:rPr>
              <a:t>5 </a:t>
            </a:r>
            <a:r>
              <a:rPr lang="he-IL" sz="1800" dirty="0">
                <a:latin typeface="Calibri" panose="020F0502020204030204" pitchFamily="34" charset="0"/>
                <a:ea typeface="Calibri" panose="020F0502020204030204" pitchFamily="34" charset="0"/>
                <a:cs typeface="Calibri" panose="020F0502020204030204" pitchFamily="34" charset="0"/>
              </a:rPr>
              <a:t>(</a:t>
            </a:r>
            <a:r>
              <a:rPr lang="en-US" sz="1800" dirty="0" err="1">
                <a:latin typeface="Calibri" panose="020F0502020204030204" pitchFamily="34" charset="0"/>
                <a:ea typeface="Calibri" panose="020F0502020204030204" pitchFamily="34" charset="0"/>
                <a:cs typeface="Calibri" panose="020F0502020204030204" pitchFamily="34" charset="0"/>
              </a:rPr>
              <a:t>OfficeCode</a:t>
            </a:r>
            <a:r>
              <a:rPr lang="he-IL" sz="1800" dirty="0">
                <a:latin typeface="Calibri" panose="020F0502020204030204" pitchFamily="34" charset="0"/>
                <a:ea typeface="Calibri" panose="020F0502020204030204" pitchFamily="34" charset="0"/>
                <a:cs typeface="Calibri" panose="020F0502020204030204" pitchFamily="34" charset="0"/>
              </a:rPr>
              <a:t>) מתוך טבלת העובדים </a:t>
            </a:r>
            <a:r>
              <a:rPr lang="en-US" sz="1800" dirty="0">
                <a:latin typeface="Calibri" panose="020F0502020204030204" pitchFamily="34" charset="0"/>
                <a:ea typeface="Calibri" panose="020F0502020204030204" pitchFamily="34" charset="0"/>
                <a:cs typeface="Calibri" panose="020F0502020204030204" pitchFamily="34" charset="0"/>
              </a:rPr>
              <a:t>employees </a:t>
            </a:r>
            <a:r>
              <a:rPr lang="he-IL" sz="1800" dirty="0">
                <a:latin typeface="Calibri" panose="020F0502020204030204" pitchFamily="34" charset="0"/>
                <a:ea typeface="Calibri" panose="020F050202020403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he-IL" sz="18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תרגול</a:t>
            </a:r>
            <a:r>
              <a:rPr lang="en-US" sz="3200" dirty="0">
                <a:solidFill>
                  <a:srgbClr val="0070C0"/>
                </a:solidFill>
                <a:latin typeface="Calibri" panose="020F0502020204030204" pitchFamily="34" charset="0"/>
                <a:cs typeface="Calibri" panose="020F0502020204030204" pitchFamily="34" charset="0"/>
              </a:rPr>
              <a:t> != &gt;= &lt;= &gt; &lt; </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448121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כל נתוני הלהקות שהוקמו בכל מקום למעט לונדון.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כל נתוני הלהקות שמס' החברים בהן גדול מ 4.</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כל נתוני הלהקות שהוקמו לפני שנת 1970.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שמות הלהקות ושנת ההקמה עבור להקות שהוקמו משנת 1965 ואילך.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הצג את כל הנתונים שנראים לך רלוונטיים עבור להקות בהן יש לכל היותר 4 חברים. </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תרגול </a:t>
            </a:r>
            <a:r>
              <a:rPr lang="en-US" sz="3200" dirty="0">
                <a:solidFill>
                  <a:srgbClr val="FF0000"/>
                </a:solidFill>
                <a:latin typeface="Calibri" panose="020F0502020204030204" pitchFamily="34" charset="0"/>
                <a:cs typeface="Calibri" panose="020F0502020204030204" pitchFamily="34" charset="0"/>
              </a:rPr>
              <a:t> </a:t>
            </a:r>
            <a:r>
              <a:rPr lang="en-US" sz="3200" dirty="0">
                <a:solidFill>
                  <a:srgbClr val="0070C0"/>
                </a:solidFill>
                <a:latin typeface="Calibri" panose="020F0502020204030204" pitchFamily="34" charset="0"/>
                <a:cs typeface="Calibri" panose="020F0502020204030204" pitchFamily="34" charset="0"/>
              </a:rPr>
              <a:t>!= &gt;= &lt;= &gt; &lt;</a:t>
            </a:r>
            <a:r>
              <a:rPr lang="he-IL" sz="3200" dirty="0">
                <a:solidFill>
                  <a:srgbClr val="FF0000"/>
                </a:solidFill>
                <a:latin typeface="Calibri" panose="020F0502020204030204" pitchFamily="34" charset="0"/>
                <a:cs typeface="Calibri" panose="020F0502020204030204" pitchFamily="34" charset="0"/>
              </a:rPr>
              <a:t>טבלת </a:t>
            </a:r>
            <a:r>
              <a:rPr lang="en-US" sz="3200" dirty="0" err="1">
                <a:solidFill>
                  <a:srgbClr val="FF0000"/>
                </a:solidFill>
                <a:latin typeface="Calibri" panose="020F0502020204030204" pitchFamily="34" charset="0"/>
                <a:cs typeface="Calibri" panose="020F0502020204030204" pitchFamily="34" charset="0"/>
              </a:rPr>
              <a:t>rockbands</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29949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021080" y="1384328"/>
            <a:ext cx="4373880"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WHERE</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origin=“London” </a:t>
            </a:r>
            <a:r>
              <a:rPr lang="en-US" sz="1800" dirty="0">
                <a:solidFill>
                  <a:srgbClr val="0070C0"/>
                </a:solidFill>
                <a:latin typeface="Calibri" panose="020F0502020204030204" pitchFamily="34" charset="0"/>
                <a:cs typeface="Calibri" panose="020F0502020204030204" pitchFamily="34" charset="0"/>
              </a:rPr>
              <a:t>AND</a:t>
            </a:r>
            <a:r>
              <a:rPr lang="en-US" sz="1800" dirty="0">
                <a:latin typeface="Calibri" panose="020F0502020204030204" pitchFamily="34" charset="0"/>
                <a:cs typeface="Calibri" panose="020F0502020204030204" pitchFamily="34" charset="0"/>
              </a:rPr>
              <a:t> members=5;</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endParaRPr lang="en-US" sz="1800" dirty="0">
              <a:latin typeface="Calibri" panose="020F0502020204030204" pitchFamily="34" charset="0"/>
              <a:cs typeface="Calibri" panose="020F0502020204030204" pitchFamily="34" charset="0"/>
            </a:endParaRPr>
          </a:p>
          <a:p>
            <a:pPr marL="0" indent="0" algn="just">
              <a:buNone/>
            </a:pPr>
            <a:r>
              <a:rPr lang="en-US" sz="1800" dirty="0">
                <a:solidFill>
                  <a:srgbClr val="0070C0"/>
                </a:solidFill>
                <a:latin typeface="Calibri" panose="020F0502020204030204" pitchFamily="34" charset="0"/>
                <a:cs typeface="Calibri" panose="020F0502020204030204" pitchFamily="34" charset="0"/>
              </a:rPr>
              <a:t>WHERE</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year_orig</a:t>
            </a:r>
            <a:r>
              <a:rPr lang="en-US" sz="1800" dirty="0">
                <a:latin typeface="Calibri" panose="020F0502020204030204" pitchFamily="34" charset="0"/>
                <a:cs typeface="Calibri" panose="020F0502020204030204" pitchFamily="34" charset="0"/>
              </a:rPr>
              <a:t>&lt;=1970 </a:t>
            </a:r>
            <a:r>
              <a:rPr lang="en-US" sz="1800" dirty="0">
                <a:solidFill>
                  <a:srgbClr val="0070C0"/>
                </a:solidFill>
                <a:latin typeface="Calibri" panose="020F0502020204030204" pitchFamily="34" charset="0"/>
                <a:cs typeface="Calibri" panose="020F0502020204030204" pitchFamily="34" charset="0"/>
              </a:rPr>
              <a:t>AND</a:t>
            </a:r>
            <a:r>
              <a:rPr lang="en-US" sz="1800" dirty="0">
                <a:latin typeface="Calibri" panose="020F0502020204030204" pitchFamily="34" charset="0"/>
                <a:cs typeface="Calibri" panose="020F0502020204030204" pitchFamily="34" charset="0"/>
              </a:rPr>
              <a:t> genre=“Rock”;</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AND</a:t>
            </a:r>
            <a:endParaRPr lang="he-IL"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661660" y="1384328"/>
            <a:ext cx="2768190" cy="25552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כל הרשומות מתוך טבלת להקות הרוק שבהן עיר ההקמה היא לונדון</a:t>
            </a:r>
            <a:r>
              <a:rPr lang="en-US" sz="1800" dirty="0">
                <a:latin typeface="Calibri" panose="020F0502020204030204" pitchFamily="34" charset="0"/>
                <a:ea typeface="Calibri" panose="020F0502020204030204" pitchFamily="34" charset="0"/>
                <a:cs typeface="Calibri" panose="020F0502020204030204" pitchFamily="34" charset="0"/>
              </a:rPr>
              <a:t> </a:t>
            </a:r>
            <a:r>
              <a:rPr lang="ru-RU" sz="1800" dirty="0">
                <a:latin typeface="Calibri" panose="020F0502020204030204" pitchFamily="34" charset="0"/>
                <a:ea typeface="Calibri" panose="020F0502020204030204" pitchFamily="34" charset="0"/>
                <a:cs typeface="Calibri" panose="020F0502020204030204" pitchFamily="34" charset="0"/>
              </a:rPr>
              <a:t> </a:t>
            </a:r>
            <a:r>
              <a:rPr lang="he-IL" sz="1800" dirty="0">
                <a:latin typeface="Calibri" panose="020F0502020204030204" pitchFamily="34" charset="0"/>
                <a:ea typeface="Calibri" panose="020F0502020204030204" pitchFamily="34" charset="0"/>
                <a:cs typeface="Calibri" panose="020F0502020204030204" pitchFamily="34" charset="0"/>
              </a:rPr>
              <a:t>ומס' החברים בלהקה הוא 5. </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שם הלהקה מתוך טבלת להקות הרוק שהוקמו עד שנת 1970 (כולל) וסגנון המוזיקה שלהן הוא רוק.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515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AND</a:t>
            </a:r>
            <a:endParaRPr lang="he-IL" dirty="0">
              <a:solidFill>
                <a:srgbClr val="FF0000"/>
              </a:solidFill>
              <a:latin typeface="Calibri" panose="020F0502020204030204" pitchFamily="34" charset="0"/>
              <a:cs typeface="Calibri" panose="020F0502020204030204" pitchFamily="34" charset="0"/>
            </a:endParaRPr>
          </a:p>
        </p:txBody>
      </p: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815340" y="1443250"/>
            <a:ext cx="7614511" cy="12847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אופרטור נוסף הוא </a:t>
            </a:r>
            <a:r>
              <a:rPr lang="en-US" sz="1800" dirty="0">
                <a:latin typeface="Calibri" panose="020F0502020204030204" pitchFamily="34" charset="0"/>
                <a:ea typeface="Calibri" panose="020F0502020204030204" pitchFamily="34" charset="0"/>
                <a:cs typeface="Calibri" panose="020F0502020204030204" pitchFamily="34" charset="0"/>
              </a:rPr>
              <a:t>AND</a:t>
            </a:r>
            <a:r>
              <a:rPr lang="he-IL" sz="1800" dirty="0">
                <a:latin typeface="Calibri" panose="020F0502020204030204" pitchFamily="34" charset="0"/>
                <a:ea typeface="Calibri" panose="020F0502020204030204" pitchFamily="34" charset="0"/>
                <a:cs typeface="Calibri" panose="020F0502020204030204" pitchFamily="34" charset="0"/>
              </a:rPr>
              <a:t> (וגם) שמשתמשים בו בפקודה </a:t>
            </a:r>
            <a:r>
              <a:rPr lang="en-US" sz="1800" dirty="0">
                <a:latin typeface="Calibri" panose="020F0502020204030204" pitchFamily="34" charset="0"/>
                <a:ea typeface="Calibri" panose="020F0502020204030204" pitchFamily="34" charset="0"/>
                <a:cs typeface="Calibri" panose="020F0502020204030204" pitchFamily="34" charset="0"/>
              </a:rPr>
              <a:t>WHERE</a:t>
            </a:r>
            <a:r>
              <a:rPr lang="he-IL" sz="1800" dirty="0">
                <a:latin typeface="Calibri" panose="020F0502020204030204" pitchFamily="34" charset="0"/>
                <a:ea typeface="Calibri" panose="020F0502020204030204" pitchFamily="34" charset="0"/>
                <a:cs typeface="Calibri" panose="020F0502020204030204" pitchFamily="34" charset="0"/>
              </a:rPr>
              <a:t> כחלק מהתנאי. </a:t>
            </a:r>
          </a:p>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בנוסף, ניתן להשתמש ב </a:t>
            </a:r>
            <a:r>
              <a:rPr lang="en-US" sz="1800" dirty="0">
                <a:latin typeface="Calibri" panose="020F0502020204030204" pitchFamily="34" charset="0"/>
                <a:ea typeface="Calibri" panose="020F0502020204030204" pitchFamily="34" charset="0"/>
                <a:cs typeface="Calibri" panose="020F0502020204030204" pitchFamily="34" charset="0"/>
              </a:rPr>
              <a:t>AND</a:t>
            </a:r>
            <a:r>
              <a:rPr lang="he-IL" sz="1800" dirty="0">
                <a:latin typeface="Calibri" panose="020F0502020204030204" pitchFamily="34" charset="0"/>
                <a:ea typeface="Calibri" panose="020F0502020204030204" pitchFamily="34" charset="0"/>
                <a:cs typeface="Calibri" panose="020F0502020204030204" pitchFamily="34" charset="0"/>
              </a:rPr>
              <a:t> בפקודות </a:t>
            </a:r>
            <a:r>
              <a:rPr lang="en-US" sz="1800" dirty="0">
                <a:latin typeface="Calibri" panose="020F0502020204030204" pitchFamily="34" charset="0"/>
                <a:ea typeface="Calibri" panose="020F0502020204030204" pitchFamily="34" charset="0"/>
                <a:cs typeface="Calibri" panose="020F0502020204030204" pitchFamily="34" charset="0"/>
              </a:rPr>
              <a:t>Inner/Left Join</a:t>
            </a:r>
            <a:r>
              <a:rPr lang="he-IL" sz="1800" dirty="0">
                <a:latin typeface="Calibri" panose="020F0502020204030204" pitchFamily="34" charset="0"/>
                <a:ea typeface="Calibri" panose="020F0502020204030204" pitchFamily="34" charset="0"/>
                <a:cs typeface="Calibri" panose="020F0502020204030204" pitchFamily="34" charset="0"/>
              </a:rPr>
              <a:t> שנלמד בהמשך.</a:t>
            </a:r>
          </a:p>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אופרטור </a:t>
            </a:r>
            <a:r>
              <a:rPr lang="en-US" sz="1800" dirty="0">
                <a:latin typeface="Calibri" panose="020F0502020204030204" pitchFamily="34" charset="0"/>
                <a:ea typeface="Calibri" panose="020F0502020204030204" pitchFamily="34" charset="0"/>
                <a:cs typeface="Calibri" panose="020F0502020204030204" pitchFamily="34" charset="0"/>
              </a:rPr>
              <a:t>AND</a:t>
            </a:r>
            <a:r>
              <a:rPr lang="he-IL" sz="1800" dirty="0">
                <a:latin typeface="Calibri" panose="020F0502020204030204" pitchFamily="34" charset="0"/>
                <a:ea typeface="Calibri" panose="020F0502020204030204" pitchFamily="34" charset="0"/>
                <a:cs typeface="Calibri" panose="020F0502020204030204" pitchFamily="34" charset="0"/>
              </a:rPr>
              <a:t> מציג רשומה רק אם כל התנאים המופרדים ע"י </a:t>
            </a:r>
            <a:r>
              <a:rPr lang="en-US" sz="1800" dirty="0">
                <a:latin typeface="Calibri" panose="020F0502020204030204" pitchFamily="34" charset="0"/>
                <a:ea typeface="Calibri" panose="020F0502020204030204" pitchFamily="34" charset="0"/>
                <a:cs typeface="Calibri" panose="020F0502020204030204" pitchFamily="34" charset="0"/>
              </a:rPr>
              <a:t>AND</a:t>
            </a:r>
            <a:r>
              <a:rPr lang="he-IL" sz="1800" dirty="0">
                <a:latin typeface="Calibri" panose="020F0502020204030204" pitchFamily="34" charset="0"/>
                <a:ea typeface="Calibri" panose="020F0502020204030204" pitchFamily="34" charset="0"/>
                <a:cs typeface="Calibri" panose="020F0502020204030204" pitchFamily="34" charset="0"/>
              </a:rPr>
              <a:t> מתקיימים (חיתוך).</a:t>
            </a: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2571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021080" y="1384328"/>
            <a:ext cx="4373880"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WHERE</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origin=“London” </a:t>
            </a:r>
            <a:r>
              <a:rPr lang="en-US" sz="1800" dirty="0">
                <a:solidFill>
                  <a:srgbClr val="0070C0"/>
                </a:solidFill>
                <a:latin typeface="Calibri" panose="020F0502020204030204" pitchFamily="34" charset="0"/>
                <a:cs typeface="Calibri" panose="020F0502020204030204" pitchFamily="34" charset="0"/>
              </a:rPr>
              <a:t>OR</a:t>
            </a:r>
            <a:r>
              <a:rPr lang="en-US" sz="1800" dirty="0">
                <a:latin typeface="Calibri" panose="020F0502020204030204" pitchFamily="34" charset="0"/>
                <a:cs typeface="Calibri" panose="020F0502020204030204" pitchFamily="34" charset="0"/>
              </a:rPr>
              <a:t> members=5;</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endParaRPr lang="en-US" sz="1800" dirty="0">
              <a:latin typeface="Calibri" panose="020F0502020204030204" pitchFamily="34" charset="0"/>
              <a:cs typeface="Calibri" panose="020F0502020204030204" pitchFamily="34" charset="0"/>
            </a:endParaRPr>
          </a:p>
          <a:p>
            <a:pPr marL="0" indent="0" algn="just">
              <a:buNone/>
            </a:pPr>
            <a:r>
              <a:rPr lang="en-US" sz="1800" dirty="0">
                <a:solidFill>
                  <a:srgbClr val="0070C0"/>
                </a:solidFill>
                <a:latin typeface="Calibri" panose="020F0502020204030204" pitchFamily="34" charset="0"/>
                <a:cs typeface="Calibri" panose="020F0502020204030204" pitchFamily="34" charset="0"/>
              </a:rPr>
              <a:t>WHERE</a:t>
            </a:r>
            <a:r>
              <a:rPr lang="he-IL"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year_orig</a:t>
            </a:r>
            <a:r>
              <a:rPr lang="en-US" sz="1800" dirty="0">
                <a:latin typeface="Calibri" panose="020F0502020204030204" pitchFamily="34" charset="0"/>
                <a:cs typeface="Calibri" panose="020F0502020204030204" pitchFamily="34" charset="0"/>
              </a:rPr>
              <a:t>&lt;=1970 </a:t>
            </a:r>
            <a:r>
              <a:rPr lang="en-US" sz="1800" dirty="0">
                <a:solidFill>
                  <a:srgbClr val="0070C0"/>
                </a:solidFill>
                <a:latin typeface="Calibri" panose="020F0502020204030204" pitchFamily="34" charset="0"/>
                <a:cs typeface="Calibri" panose="020F0502020204030204" pitchFamily="34" charset="0"/>
              </a:rPr>
              <a:t>OR</a:t>
            </a:r>
            <a:r>
              <a:rPr lang="en-US" sz="1800" dirty="0">
                <a:latin typeface="Calibri" panose="020F0502020204030204" pitchFamily="34" charset="0"/>
                <a:cs typeface="Calibri" panose="020F0502020204030204" pitchFamily="34" charset="0"/>
              </a:rPr>
              <a:t> genre=“Rock”;</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OR</a:t>
            </a:r>
            <a:endParaRPr lang="he-IL"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661660" y="1384328"/>
            <a:ext cx="2768190" cy="25552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כל הרשומות מתוך טבלת להקות הרוק שבהן עיר ההקמה היא לונדון</a:t>
            </a:r>
            <a:r>
              <a:rPr lang="en-US" sz="1800" dirty="0">
                <a:latin typeface="Calibri" panose="020F0502020204030204" pitchFamily="34" charset="0"/>
                <a:ea typeface="Calibri" panose="020F0502020204030204" pitchFamily="34" charset="0"/>
                <a:cs typeface="Calibri" panose="020F0502020204030204" pitchFamily="34" charset="0"/>
              </a:rPr>
              <a:t> </a:t>
            </a:r>
            <a:r>
              <a:rPr lang="ru-RU" sz="1800" dirty="0">
                <a:latin typeface="Calibri" panose="020F0502020204030204" pitchFamily="34" charset="0"/>
                <a:ea typeface="Calibri" panose="020F0502020204030204" pitchFamily="34" charset="0"/>
                <a:cs typeface="Calibri" panose="020F0502020204030204" pitchFamily="34" charset="0"/>
              </a:rPr>
              <a:t> </a:t>
            </a:r>
            <a:r>
              <a:rPr lang="he-IL" sz="1800" dirty="0">
                <a:latin typeface="Calibri" panose="020F0502020204030204" pitchFamily="34" charset="0"/>
                <a:ea typeface="Calibri" panose="020F0502020204030204" pitchFamily="34" charset="0"/>
                <a:cs typeface="Calibri" panose="020F0502020204030204" pitchFamily="34" charset="0"/>
              </a:rPr>
              <a:t>או מס' החברים בלהקה הוא 5. </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שם הלהקה מתוך טבלת להקות הרוק שהוקמו עד שנת 1970 (כולל) או שסגנון המוזיקה שלהן הוא רוק.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219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OR</a:t>
            </a:r>
            <a:endParaRPr lang="he-IL" dirty="0">
              <a:solidFill>
                <a:srgbClr val="FF0000"/>
              </a:solidFill>
              <a:latin typeface="Calibri" panose="020F0502020204030204" pitchFamily="34" charset="0"/>
              <a:cs typeface="Calibri" panose="020F0502020204030204" pitchFamily="34" charset="0"/>
            </a:endParaRPr>
          </a:p>
        </p:txBody>
      </p: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815340" y="1443250"/>
            <a:ext cx="7614511" cy="12847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אופרטור נוסף הוא </a:t>
            </a:r>
            <a:r>
              <a:rPr lang="en-US" sz="1800" dirty="0">
                <a:latin typeface="Calibri" panose="020F0502020204030204" pitchFamily="34" charset="0"/>
                <a:ea typeface="Calibri" panose="020F0502020204030204" pitchFamily="34" charset="0"/>
                <a:cs typeface="Calibri" panose="020F0502020204030204" pitchFamily="34" charset="0"/>
              </a:rPr>
              <a:t>OR</a:t>
            </a:r>
            <a:r>
              <a:rPr lang="he-IL" sz="1800" dirty="0">
                <a:latin typeface="Calibri" panose="020F0502020204030204" pitchFamily="34" charset="0"/>
                <a:ea typeface="Calibri" panose="020F0502020204030204" pitchFamily="34" charset="0"/>
                <a:cs typeface="Calibri" panose="020F0502020204030204" pitchFamily="34" charset="0"/>
              </a:rPr>
              <a:t> (או) שמשתמשים בו בפקודה </a:t>
            </a:r>
            <a:r>
              <a:rPr lang="en-US" sz="1800" dirty="0">
                <a:latin typeface="Calibri" panose="020F0502020204030204" pitchFamily="34" charset="0"/>
                <a:ea typeface="Calibri" panose="020F0502020204030204" pitchFamily="34" charset="0"/>
                <a:cs typeface="Calibri" panose="020F0502020204030204" pitchFamily="34" charset="0"/>
              </a:rPr>
              <a:t>WHERE</a:t>
            </a:r>
            <a:r>
              <a:rPr lang="he-IL" sz="1800" dirty="0">
                <a:latin typeface="Calibri" panose="020F0502020204030204" pitchFamily="34" charset="0"/>
                <a:ea typeface="Calibri" panose="020F0502020204030204" pitchFamily="34" charset="0"/>
                <a:cs typeface="Calibri" panose="020F0502020204030204" pitchFamily="34" charset="0"/>
              </a:rPr>
              <a:t> כחלק מהתנאי. </a:t>
            </a:r>
          </a:p>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אם בפקודה מופיעים גם </a:t>
            </a:r>
            <a:r>
              <a:rPr lang="en-US" sz="1800" dirty="0">
                <a:latin typeface="Calibri" panose="020F0502020204030204" pitchFamily="34" charset="0"/>
                <a:ea typeface="Calibri" panose="020F0502020204030204" pitchFamily="34" charset="0"/>
                <a:cs typeface="Calibri" panose="020F0502020204030204" pitchFamily="34" charset="0"/>
              </a:rPr>
              <a:t>AND</a:t>
            </a:r>
            <a:r>
              <a:rPr lang="he-IL" sz="1800" dirty="0">
                <a:latin typeface="Calibri" panose="020F0502020204030204" pitchFamily="34" charset="0"/>
                <a:ea typeface="Calibri" panose="020F0502020204030204" pitchFamily="34" charset="0"/>
                <a:cs typeface="Calibri" panose="020F0502020204030204" pitchFamily="34" charset="0"/>
              </a:rPr>
              <a:t> וגם </a:t>
            </a:r>
            <a:r>
              <a:rPr lang="en-US" sz="1800" dirty="0">
                <a:latin typeface="Calibri" panose="020F0502020204030204" pitchFamily="34" charset="0"/>
                <a:ea typeface="Calibri" panose="020F0502020204030204" pitchFamily="34" charset="0"/>
                <a:cs typeface="Calibri" panose="020F0502020204030204" pitchFamily="34" charset="0"/>
              </a:rPr>
              <a:t>OR</a:t>
            </a:r>
            <a:r>
              <a:rPr lang="he-IL" sz="1800" dirty="0">
                <a:latin typeface="Calibri" panose="020F0502020204030204" pitchFamily="34" charset="0"/>
                <a:ea typeface="Calibri" panose="020F0502020204030204" pitchFamily="34" charset="0"/>
                <a:cs typeface="Calibri" panose="020F0502020204030204" pitchFamily="34" charset="0"/>
              </a:rPr>
              <a:t> אז קודם יתבצע התנאי </a:t>
            </a:r>
            <a:r>
              <a:rPr lang="en-US" sz="1800" dirty="0">
                <a:latin typeface="Calibri" panose="020F0502020204030204" pitchFamily="34" charset="0"/>
                <a:ea typeface="Calibri" panose="020F0502020204030204" pitchFamily="34" charset="0"/>
                <a:cs typeface="Calibri" panose="020F0502020204030204" pitchFamily="34" charset="0"/>
              </a:rPr>
              <a:t>AND</a:t>
            </a:r>
            <a:r>
              <a:rPr lang="he-IL" sz="1800" dirty="0">
                <a:latin typeface="Calibri" panose="020F0502020204030204" pitchFamily="34" charset="0"/>
                <a:ea typeface="Calibri" panose="020F0502020204030204" pitchFamily="34" charset="0"/>
                <a:cs typeface="Calibri" panose="020F0502020204030204" pitchFamily="34" charset="0"/>
              </a:rPr>
              <a:t> ואחריו </a:t>
            </a:r>
            <a:r>
              <a:rPr lang="en-US" sz="1800" dirty="0">
                <a:latin typeface="Calibri" panose="020F0502020204030204" pitchFamily="34" charset="0"/>
                <a:ea typeface="Calibri" panose="020F0502020204030204" pitchFamily="34" charset="0"/>
                <a:cs typeface="Calibri" panose="020F0502020204030204" pitchFamily="34" charset="0"/>
              </a:rPr>
              <a:t>OR</a:t>
            </a:r>
            <a:r>
              <a:rPr lang="he-IL" sz="1800" dirty="0">
                <a:latin typeface="Calibri" panose="020F0502020204030204" pitchFamily="34" charset="0"/>
                <a:ea typeface="Calibri" panose="020F0502020204030204" pitchFamily="34" charset="0"/>
                <a:cs typeface="Calibri" panose="020F0502020204030204" pitchFamily="34" charset="0"/>
              </a:rPr>
              <a:t>. אלא אם שמים סוגריים</a:t>
            </a:r>
            <a:r>
              <a:rPr lang="ru-RU" sz="1800" dirty="0">
                <a:latin typeface="Calibri" panose="020F0502020204030204" pitchFamily="34" charset="0"/>
                <a:ea typeface="Calibri" panose="020F0502020204030204" pitchFamily="34" charset="0"/>
                <a:cs typeface="Calibri" panose="020F0502020204030204" pitchFamily="34" charset="0"/>
              </a:rPr>
              <a:t>.</a:t>
            </a: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בנוסף, ניתן להשתמש ב </a:t>
            </a:r>
            <a:r>
              <a:rPr lang="en-US" sz="1800" dirty="0">
                <a:latin typeface="Calibri" panose="020F0502020204030204" pitchFamily="34" charset="0"/>
                <a:ea typeface="Calibri" panose="020F0502020204030204" pitchFamily="34" charset="0"/>
                <a:cs typeface="Calibri" panose="020F0502020204030204" pitchFamily="34" charset="0"/>
              </a:rPr>
              <a:t>OR</a:t>
            </a:r>
            <a:r>
              <a:rPr lang="he-IL" sz="1800" dirty="0">
                <a:latin typeface="Calibri" panose="020F0502020204030204" pitchFamily="34" charset="0"/>
                <a:ea typeface="Calibri" panose="020F0502020204030204" pitchFamily="34" charset="0"/>
                <a:cs typeface="Calibri" panose="020F0502020204030204" pitchFamily="34" charset="0"/>
              </a:rPr>
              <a:t> בפקודות </a:t>
            </a:r>
            <a:r>
              <a:rPr lang="en-US" sz="1800" dirty="0">
                <a:latin typeface="Calibri" panose="020F0502020204030204" pitchFamily="34" charset="0"/>
                <a:ea typeface="Calibri" panose="020F0502020204030204" pitchFamily="34" charset="0"/>
                <a:cs typeface="Calibri" panose="020F0502020204030204" pitchFamily="34" charset="0"/>
              </a:rPr>
              <a:t>Inner/Left Join</a:t>
            </a:r>
            <a:r>
              <a:rPr lang="he-IL" sz="1800" dirty="0">
                <a:latin typeface="Calibri" panose="020F0502020204030204" pitchFamily="34" charset="0"/>
                <a:ea typeface="Calibri" panose="020F0502020204030204" pitchFamily="34" charset="0"/>
                <a:cs typeface="Calibri" panose="020F0502020204030204" pitchFamily="34" charset="0"/>
              </a:rPr>
              <a:t> שנלמד בהמשך.</a:t>
            </a:r>
          </a:p>
          <a:p>
            <a:pPr marL="0" indent="0" algn="just" rtl="1">
              <a:lnSpc>
                <a:spcPct val="150000"/>
              </a:lnSpc>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אופרטור </a:t>
            </a:r>
            <a:r>
              <a:rPr lang="en-US" sz="1800" dirty="0">
                <a:latin typeface="Calibri" panose="020F0502020204030204" pitchFamily="34" charset="0"/>
                <a:ea typeface="Calibri" panose="020F0502020204030204" pitchFamily="34" charset="0"/>
                <a:cs typeface="Calibri" panose="020F0502020204030204" pitchFamily="34" charset="0"/>
              </a:rPr>
              <a:t>OR</a:t>
            </a:r>
            <a:r>
              <a:rPr lang="he-IL" sz="1800" dirty="0">
                <a:latin typeface="Calibri" panose="020F0502020204030204" pitchFamily="34" charset="0"/>
                <a:ea typeface="Calibri" panose="020F0502020204030204" pitchFamily="34" charset="0"/>
                <a:cs typeface="Calibri" panose="020F0502020204030204" pitchFamily="34" charset="0"/>
              </a:rPr>
              <a:t> מציג רשומה אם לפחות אחד התנאים המופרדים ע"י </a:t>
            </a:r>
            <a:r>
              <a:rPr lang="en-US" sz="1800" dirty="0">
                <a:latin typeface="Calibri" panose="020F0502020204030204" pitchFamily="34" charset="0"/>
                <a:ea typeface="Calibri" panose="020F0502020204030204" pitchFamily="34" charset="0"/>
                <a:cs typeface="Calibri" panose="020F0502020204030204" pitchFamily="34" charset="0"/>
              </a:rPr>
              <a:t>OR</a:t>
            </a:r>
            <a:r>
              <a:rPr lang="he-IL" sz="1800" dirty="0">
                <a:latin typeface="Calibri" panose="020F0502020204030204" pitchFamily="34" charset="0"/>
                <a:ea typeface="Calibri" panose="020F0502020204030204" pitchFamily="34" charset="0"/>
                <a:cs typeface="Calibri" panose="020F0502020204030204" pitchFamily="34" charset="0"/>
              </a:rPr>
              <a:t> מתקיימים (איחוד).</a:t>
            </a: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813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צרו טבלה "</a:t>
            </a:r>
            <a:r>
              <a:rPr lang="he-IL" sz="1400" dirty="0" err="1">
                <a:latin typeface="Calibri" panose="020F0502020204030204" pitchFamily="34" charset="0"/>
                <a:ea typeface="Calibri" panose="020F0502020204030204" pitchFamily="34" charset="0"/>
                <a:cs typeface="Calibri" panose="020F0502020204030204" pitchFamily="34" charset="0"/>
              </a:rPr>
              <a:t>משפיענים</a:t>
            </a:r>
            <a:r>
              <a:rPr lang="he-IL" sz="1400" dirty="0">
                <a:latin typeface="Calibri" panose="020F0502020204030204" pitchFamily="34" charset="0"/>
                <a:ea typeface="Calibri" panose="020F0502020204030204" pitchFamily="34" charset="0"/>
                <a:cs typeface="Calibri" panose="020F0502020204030204" pitchFamily="34" charset="0"/>
              </a:rPr>
              <a:t> </a:t>
            </a:r>
            <a:r>
              <a:rPr lang="he-IL" sz="1400" dirty="0" err="1">
                <a:latin typeface="Calibri" panose="020F0502020204030204" pitchFamily="34" charset="0"/>
                <a:ea typeface="Calibri" panose="020F0502020204030204" pitchFamily="34" charset="0"/>
                <a:cs typeface="Calibri" panose="020F0502020204030204" pitchFamily="34" charset="0"/>
              </a:rPr>
              <a:t>באינסטגרם</a:t>
            </a:r>
            <a:r>
              <a:rPr lang="he-IL" sz="1400" dirty="0">
                <a:latin typeface="Calibri" panose="020F0502020204030204" pitchFamily="34" charset="0"/>
                <a:ea typeface="Calibri" panose="020F0502020204030204" pitchFamily="34" charset="0"/>
                <a:cs typeface="Calibri" panose="020F0502020204030204" pitchFamily="34" charset="0"/>
              </a:rPr>
              <a:t>" על פי ההנחיות ב </a:t>
            </a:r>
            <a:r>
              <a:rPr lang="en-US" sz="1400" dirty="0">
                <a:latin typeface="Calibri" panose="020F0502020204030204" pitchFamily="34" charset="0"/>
                <a:ea typeface="Calibri" panose="020F0502020204030204" pitchFamily="34" charset="0"/>
                <a:cs typeface="Calibri" panose="020F0502020204030204" pitchFamily="34" charset="0"/>
              </a:rPr>
              <a:t>Task </a:t>
            </a:r>
            <a:r>
              <a:rPr lang="en-US" sz="1400" dirty="0" err="1">
                <a:latin typeface="Calibri" panose="020F0502020204030204" pitchFamily="34" charset="0"/>
                <a:ea typeface="Calibri" panose="020F0502020204030204" pitchFamily="34" charset="0"/>
                <a:cs typeface="Calibri" panose="020F0502020204030204" pitchFamily="34" charset="0"/>
              </a:rPr>
              <a:t>Instagram.sql</a:t>
            </a:r>
            <a:endParaRPr lang="en-US" sz="14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כל הנתונים עבור </a:t>
            </a:r>
            <a:r>
              <a:rPr lang="he-IL" sz="1400" dirty="0" err="1">
                <a:latin typeface="Calibri" panose="020F0502020204030204" pitchFamily="34" charset="0"/>
                <a:ea typeface="Calibri" panose="020F0502020204030204" pitchFamily="34" charset="0"/>
                <a:cs typeface="Calibri" panose="020F0502020204030204" pitchFamily="34" charset="0"/>
              </a:rPr>
              <a:t>משפיענים</a:t>
            </a:r>
            <a:r>
              <a:rPr lang="he-IL" sz="1400" dirty="0">
                <a:latin typeface="Calibri" panose="020F0502020204030204" pitchFamily="34" charset="0"/>
                <a:ea typeface="Calibri" panose="020F0502020204030204" pitchFamily="34" charset="0"/>
                <a:cs typeface="Calibri" panose="020F0502020204030204" pitchFamily="34" charset="0"/>
              </a:rPr>
              <a:t> שאינם בתחום הכדורגל.</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כל הנתונים עבור </a:t>
            </a:r>
            <a:r>
              <a:rPr lang="he-IL" sz="1400" dirty="0" err="1">
                <a:latin typeface="Calibri" panose="020F0502020204030204" pitchFamily="34" charset="0"/>
                <a:ea typeface="Calibri" panose="020F0502020204030204" pitchFamily="34" charset="0"/>
                <a:cs typeface="Calibri" panose="020F0502020204030204" pitchFamily="34" charset="0"/>
              </a:rPr>
              <a:t>משפיענים</a:t>
            </a:r>
            <a:r>
              <a:rPr lang="he-IL" sz="1400" dirty="0">
                <a:latin typeface="Calibri" panose="020F0502020204030204" pitchFamily="34" charset="0"/>
                <a:ea typeface="Calibri" panose="020F0502020204030204" pitchFamily="34" charset="0"/>
                <a:cs typeface="Calibri" panose="020F0502020204030204" pitchFamily="34" charset="0"/>
              </a:rPr>
              <a:t> עם מעל 350 מיליון עוקבים. </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כל הנתונים עבור </a:t>
            </a:r>
            <a:r>
              <a:rPr lang="he-IL" sz="1400" dirty="0" err="1">
                <a:latin typeface="Calibri" panose="020F0502020204030204" pitchFamily="34" charset="0"/>
                <a:ea typeface="Calibri" panose="020F0502020204030204" pitchFamily="34" charset="0"/>
                <a:cs typeface="Calibri" panose="020F0502020204030204" pitchFamily="34" charset="0"/>
              </a:rPr>
              <a:t>משפיענים</a:t>
            </a:r>
            <a:r>
              <a:rPr lang="he-IL" sz="1400" dirty="0">
                <a:latin typeface="Calibri" panose="020F0502020204030204" pitchFamily="34" charset="0"/>
                <a:ea typeface="Calibri" panose="020F0502020204030204" pitchFamily="34" charset="0"/>
                <a:cs typeface="Calibri" panose="020F0502020204030204" pitchFamily="34" charset="0"/>
              </a:rPr>
              <a:t> שיש להם פחות מ 300 מיליון עוקבים. </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כל הנתונים עבור </a:t>
            </a:r>
            <a:r>
              <a:rPr lang="he-IL" sz="1400" dirty="0" err="1">
                <a:latin typeface="Calibri" panose="020F0502020204030204" pitchFamily="34" charset="0"/>
                <a:ea typeface="Calibri" panose="020F0502020204030204" pitchFamily="34" charset="0"/>
                <a:cs typeface="Calibri" panose="020F0502020204030204" pitchFamily="34" charset="0"/>
              </a:rPr>
              <a:t>משפיענים</a:t>
            </a:r>
            <a:r>
              <a:rPr lang="he-IL" sz="1400" dirty="0">
                <a:latin typeface="Calibri" panose="020F0502020204030204" pitchFamily="34" charset="0"/>
                <a:ea typeface="Calibri" panose="020F0502020204030204" pitchFamily="34" charset="0"/>
                <a:cs typeface="Calibri" panose="020F0502020204030204" pitchFamily="34" charset="0"/>
              </a:rPr>
              <a:t> שיש להם לפחות 300 מיליון עוקבים.</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שם, שם משפחה, שם משתמש ומס' העוקבים רק עבור </a:t>
            </a:r>
            <a:r>
              <a:rPr lang="he-IL" sz="1400" dirty="0" err="1">
                <a:latin typeface="Calibri" panose="020F0502020204030204" pitchFamily="34" charset="0"/>
                <a:ea typeface="Calibri" panose="020F0502020204030204" pitchFamily="34" charset="0"/>
                <a:cs typeface="Calibri" panose="020F0502020204030204" pitchFamily="34" charset="0"/>
              </a:rPr>
              <a:t>משפיענים</a:t>
            </a:r>
            <a:r>
              <a:rPr lang="he-IL" sz="1400" dirty="0">
                <a:latin typeface="Calibri" panose="020F0502020204030204" pitchFamily="34" charset="0"/>
                <a:ea typeface="Calibri" panose="020F0502020204030204" pitchFamily="34" charset="0"/>
                <a:cs typeface="Calibri" panose="020F0502020204030204" pitchFamily="34" charset="0"/>
              </a:rPr>
              <a:t> שיש להם לכל היותר 357 מיליון עוקבים. </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נתוני הזמרים עם 300 עוקבים לפחות. </a:t>
            </a:r>
          </a:p>
          <a:p>
            <a:pPr algn="r" rtl="1">
              <a:lnSpc>
                <a:spcPct val="150000"/>
              </a:lnSpc>
            </a:pPr>
            <a:r>
              <a:rPr lang="he-IL" sz="1400" dirty="0">
                <a:latin typeface="Calibri" panose="020F0502020204030204" pitchFamily="34" charset="0"/>
                <a:ea typeface="Calibri" panose="020F0502020204030204" pitchFamily="34" charset="0"/>
                <a:cs typeface="Calibri" panose="020F0502020204030204" pitchFamily="34" charset="0"/>
              </a:rPr>
              <a:t>הציגו את נתוני </a:t>
            </a:r>
            <a:r>
              <a:rPr lang="he-IL" sz="1400" dirty="0" err="1">
                <a:latin typeface="Calibri" panose="020F0502020204030204" pitchFamily="34" charset="0"/>
                <a:ea typeface="Calibri" panose="020F0502020204030204" pitchFamily="34" charset="0"/>
                <a:cs typeface="Calibri" panose="020F0502020204030204" pitchFamily="34" charset="0"/>
              </a:rPr>
              <a:t>המשפיענים</a:t>
            </a:r>
            <a:r>
              <a:rPr lang="he-IL" sz="1400" dirty="0">
                <a:latin typeface="Calibri" panose="020F0502020204030204" pitchFamily="34" charset="0"/>
                <a:ea typeface="Calibri" panose="020F0502020204030204" pitchFamily="34" charset="0"/>
                <a:cs typeface="Calibri" panose="020F0502020204030204" pitchFamily="34" charset="0"/>
              </a:rPr>
              <a:t> שאינם בתחום המוסיקה ויש להם מעל 350 עוקבים. </a:t>
            </a:r>
          </a:p>
          <a:p>
            <a:pPr algn="r" rtl="1">
              <a:lnSpc>
                <a:spcPct val="150000"/>
              </a:lnSpc>
            </a:pPr>
            <a:endParaRPr lang="he-IL" sz="18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sz="3200" dirty="0">
                <a:solidFill>
                  <a:srgbClr val="FF0000"/>
                </a:solidFill>
                <a:latin typeface="Calibri" panose="020F0502020204030204" pitchFamily="34" charset="0"/>
                <a:cs typeface="Calibri" panose="020F0502020204030204" pitchFamily="34" charset="0"/>
              </a:rPr>
              <a:t>תרגול </a:t>
            </a:r>
            <a:r>
              <a:rPr lang="en-US" sz="3200" dirty="0">
                <a:solidFill>
                  <a:srgbClr val="0070C0"/>
                </a:solidFill>
                <a:latin typeface="Calibri" panose="020F0502020204030204" pitchFamily="34" charset="0"/>
                <a:cs typeface="Calibri" panose="020F0502020204030204" pitchFamily="34" charset="0"/>
              </a:rPr>
              <a:t>OR/Operators</a:t>
            </a:r>
            <a:r>
              <a:rPr lang="he-IL" sz="3200" dirty="0">
                <a:solidFill>
                  <a:srgbClr val="0070C0"/>
                </a:solidFill>
                <a:latin typeface="Calibri" panose="020F0502020204030204" pitchFamily="34" charset="0"/>
                <a:cs typeface="Calibri" panose="020F0502020204030204" pitchFamily="34" charset="0"/>
              </a:rPr>
              <a:t>/</a:t>
            </a:r>
            <a:r>
              <a:rPr lang="en-US" sz="3200" dirty="0">
                <a:solidFill>
                  <a:srgbClr val="0070C0"/>
                </a:solidFill>
                <a:latin typeface="Calibri" panose="020F0502020204030204" pitchFamily="34" charset="0"/>
                <a:cs typeface="Calibri" panose="020F0502020204030204" pitchFamily="34" charset="0"/>
              </a:rPr>
              <a:t>AND</a:t>
            </a:r>
            <a:r>
              <a:rPr lang="he-IL" sz="3200" dirty="0">
                <a:solidFill>
                  <a:srgbClr val="0070C0"/>
                </a:solidFill>
                <a:latin typeface="Calibri" panose="020F0502020204030204" pitchFamily="34" charset="0"/>
                <a:cs typeface="Calibri" panose="020F0502020204030204" pitchFamily="34" charset="0"/>
              </a:rPr>
              <a:t> </a:t>
            </a:r>
            <a:r>
              <a:rPr lang="he-IL" sz="3200" dirty="0">
                <a:solidFill>
                  <a:srgbClr val="FF0000"/>
                </a:solidFill>
                <a:latin typeface="Calibri" panose="020F0502020204030204" pitchFamily="34" charset="0"/>
                <a:cs typeface="Calibri" panose="020F0502020204030204" pitchFamily="34" charset="0"/>
              </a:rPr>
              <a:t>טבלת </a:t>
            </a:r>
            <a:r>
              <a:rPr lang="he-IL" sz="3200" dirty="0" err="1">
                <a:solidFill>
                  <a:srgbClr val="FF0000"/>
                </a:solidFill>
                <a:latin typeface="Calibri" panose="020F0502020204030204" pitchFamily="34" charset="0"/>
                <a:cs typeface="Calibri" panose="020F0502020204030204" pitchFamily="34" charset="0"/>
              </a:rPr>
              <a:t>אינסטגרם</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746220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89" name="Google Shape;289;p31"/>
          <p:cNvSpPr txBox="1">
            <a:spLocks noGrp="1"/>
          </p:cNvSpPr>
          <p:nvPr>
            <p:ph type="title" idx="2"/>
          </p:nvPr>
        </p:nvSpPr>
        <p:spPr>
          <a:xfrm flipH="1">
            <a:off x="2229450" y="2690526"/>
            <a:ext cx="4685100" cy="5580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משתנים - הרחבה</a:t>
            </a:r>
            <a:endParaRPr dirty="0">
              <a:latin typeface="Calibri" panose="020F0502020204030204" pitchFamily="34" charset="0"/>
              <a:cs typeface="Calibri" panose="020F0502020204030204" pitchFamily="34" charset="0"/>
            </a:endParaRPr>
          </a:p>
        </p:txBody>
      </p:sp>
      <p:sp>
        <p:nvSpPr>
          <p:cNvPr id="290" name="Google Shape;290;p31"/>
          <p:cNvSpPr txBox="1">
            <a:spLocks noGrp="1"/>
          </p:cNvSpPr>
          <p:nvPr>
            <p:ph type="title"/>
          </p:nvPr>
        </p:nvSpPr>
        <p:spPr>
          <a:xfrm>
            <a:off x="3002163" y="1276077"/>
            <a:ext cx="3139675" cy="1095768"/>
          </a:xfrm>
          <a:prstGeom prst="rect">
            <a:avLst/>
          </a:prstGeom>
        </p:spPr>
        <p:txBody>
          <a:bodyPr spcFirstLastPara="1" wrap="square" lIns="0" tIns="0" rIns="0" bIns="0" anchor="ctr"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03</a:t>
            </a:r>
            <a:endParaRPr dirty="0">
              <a:latin typeface="Calibri" panose="020F0502020204030204" pitchFamily="34" charset="0"/>
              <a:cs typeface="Calibri" panose="020F0502020204030204" pitchFamily="34" charset="0"/>
            </a:endParaRPr>
          </a:p>
        </p:txBody>
      </p:sp>
      <p:sp>
        <p:nvSpPr>
          <p:cNvPr id="291" name="Google Shape;291;p31"/>
          <p:cNvSpPr txBox="1">
            <a:spLocks noGrp="1"/>
          </p:cNvSpPr>
          <p:nvPr>
            <p:ph type="subTitle" idx="1"/>
          </p:nvPr>
        </p:nvSpPr>
        <p:spPr>
          <a:xfrm flipH="1">
            <a:off x="891540" y="3595250"/>
            <a:ext cx="7307580" cy="2994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en-US" sz="2400" dirty="0">
                <a:latin typeface="Calibri" panose="020F0502020204030204" pitchFamily="34" charset="0"/>
                <a:cs typeface="Calibri" panose="020F0502020204030204" pitchFamily="34" charset="0"/>
              </a:rPr>
              <a:t>LIKE</a:t>
            </a:r>
            <a:endParaRPr sz="2400" dirty="0">
              <a:latin typeface="Calibri" panose="020F0502020204030204" pitchFamily="34" charset="0"/>
              <a:cs typeface="Calibri" panose="020F0502020204030204" pitchFamily="34" charset="0"/>
            </a:endParaRPr>
          </a:p>
        </p:txBody>
      </p:sp>
      <p:cxnSp>
        <p:nvCxnSpPr>
          <p:cNvPr id="292" name="Google Shape;292;p31"/>
          <p:cNvCxnSpPr/>
          <p:nvPr/>
        </p:nvCxnSpPr>
        <p:spPr>
          <a:xfrm>
            <a:off x="2377650" y="3324129"/>
            <a:ext cx="43887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851935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021080" y="1384328"/>
            <a:ext cx="4373880"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WHERE</a:t>
            </a:r>
            <a:r>
              <a:rPr lang="en-US" sz="1800" dirty="0">
                <a:latin typeface="Calibri" panose="020F0502020204030204" pitchFamily="34" charset="0"/>
                <a:cs typeface="Calibri" panose="020F0502020204030204" pitchFamily="34" charset="0"/>
              </a:rPr>
              <a:t>;</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endParaRPr lang="en-US" sz="1800" dirty="0">
              <a:latin typeface="Calibri" panose="020F0502020204030204" pitchFamily="34" charset="0"/>
              <a:cs typeface="Calibri" panose="020F0502020204030204" pitchFamily="34" charset="0"/>
            </a:endParaRPr>
          </a:p>
          <a:p>
            <a:pPr marL="0" indent="0" algn="just">
              <a:buNone/>
            </a:pPr>
            <a:r>
              <a:rPr lang="en-US" sz="1800" dirty="0">
                <a:solidFill>
                  <a:srgbClr val="0070C0"/>
                </a:solidFill>
                <a:latin typeface="Calibri" panose="020F0502020204030204" pitchFamily="34" charset="0"/>
                <a:cs typeface="Calibri" panose="020F0502020204030204" pitchFamily="34" charset="0"/>
              </a:rPr>
              <a:t>WHERE</a:t>
            </a:r>
            <a:r>
              <a:rPr lang="en-US" sz="1800" dirty="0">
                <a:latin typeface="Calibri" panose="020F0502020204030204" pitchFamily="34" charset="0"/>
                <a:cs typeface="Calibri" panose="020F0502020204030204" pitchFamily="34" charset="0"/>
              </a:rPr>
              <a:t>;</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LIKE</a:t>
            </a:r>
            <a:endParaRPr lang="he-IL"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661660" y="1384328"/>
            <a:ext cx="2768190" cy="25552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23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marL="0" indent="0" algn="r" rtl="1">
              <a:buNone/>
            </a:pPr>
            <a:r>
              <a:rPr lang="he-IL" sz="2000" dirty="0">
                <a:latin typeface="Calibri" panose="020F0502020204030204" pitchFamily="34" charset="0"/>
                <a:cs typeface="Calibri" panose="020F0502020204030204" pitchFamily="34" charset="0"/>
              </a:rPr>
              <a:t>משמשת לניהול נתונים במסדי נתונים יחסיים (</a:t>
            </a:r>
            <a:r>
              <a:rPr lang="en-US" sz="2000" dirty="0">
                <a:latin typeface="Calibri" panose="020F0502020204030204" pitchFamily="34" charset="0"/>
                <a:cs typeface="Calibri" panose="020F0502020204030204" pitchFamily="34" charset="0"/>
              </a:rPr>
              <a:t>Relational Databases</a:t>
            </a:r>
            <a:r>
              <a:rPr lang="he-IL" sz="2000" dirty="0">
                <a:latin typeface="Calibri" panose="020F0502020204030204" pitchFamily="34" charset="0"/>
                <a:cs typeface="Calibri" panose="020F0502020204030204" pitchFamily="34" charset="0"/>
              </a:rPr>
              <a:t>) הכוללים נתונים המאורגנים בטבלאות. </a:t>
            </a:r>
          </a:p>
          <a:p>
            <a:pPr marL="457200" lvl="1" indent="0" algn="r" rtl="1">
              <a:spcBef>
                <a:spcPts val="1200"/>
              </a:spcBef>
              <a:spcAft>
                <a:spcPts val="600"/>
              </a:spcAft>
              <a:buNone/>
            </a:pPr>
            <a:r>
              <a:rPr lang="en-US" sz="2000" b="1" dirty="0">
                <a:latin typeface="Calibri" panose="020F0502020204030204" pitchFamily="34" charset="0"/>
                <a:cs typeface="Calibri" panose="020F0502020204030204" pitchFamily="34" charset="0"/>
              </a:rPr>
              <a:t>SQL</a:t>
            </a:r>
            <a:r>
              <a:rPr lang="he-IL" sz="2000" b="1" dirty="0">
                <a:latin typeface="Calibri" panose="020F0502020204030204" pitchFamily="34" charset="0"/>
                <a:cs typeface="Calibri" panose="020F0502020204030204" pitchFamily="34" charset="0"/>
              </a:rPr>
              <a:t> מאפשרת: </a:t>
            </a:r>
          </a:p>
          <a:p>
            <a:pPr marL="1257300" lvl="2" indent="-342900" algn="r" rtl="1">
              <a:buFont typeface="Courier New" panose="02070309020205020404" pitchFamily="49" charset="0"/>
              <a:buChar char="o"/>
            </a:pPr>
            <a:r>
              <a:rPr lang="he-IL" sz="2000" dirty="0">
                <a:latin typeface="Calibri" panose="020F0502020204030204" pitchFamily="34" charset="0"/>
                <a:cs typeface="Calibri" panose="020F0502020204030204" pitchFamily="34" charset="0"/>
              </a:rPr>
              <a:t>עיבוד מבני נתונים במסדי נתונים</a:t>
            </a:r>
          </a:p>
          <a:p>
            <a:pPr marL="1257300" lvl="2" indent="-342900" algn="r" rtl="1">
              <a:buFont typeface="Courier New" panose="02070309020205020404" pitchFamily="49" charset="0"/>
              <a:buChar char="o"/>
            </a:pPr>
            <a:r>
              <a:rPr lang="he-IL" sz="2000" dirty="0">
                <a:latin typeface="Calibri" panose="020F0502020204030204" pitchFamily="34" charset="0"/>
                <a:cs typeface="Calibri" panose="020F0502020204030204" pitchFamily="34" charset="0"/>
              </a:rPr>
              <a:t>הוספה, עדכון ומחיקה של שורות של נתונים</a:t>
            </a:r>
          </a:p>
          <a:p>
            <a:pPr marL="1257300" lvl="2" indent="-342900" algn="r" rtl="1">
              <a:buFont typeface="Courier New" panose="02070309020205020404" pitchFamily="49" charset="0"/>
              <a:buChar char="o"/>
            </a:pPr>
            <a:r>
              <a:rPr lang="he-IL" sz="2000" dirty="0">
                <a:latin typeface="Calibri" panose="020F0502020204030204" pitchFamily="34" charset="0"/>
                <a:cs typeface="Calibri" panose="020F0502020204030204" pitchFamily="34" charset="0"/>
              </a:rPr>
              <a:t>שליפת מידע ופעולות עדכון במסד נתונים טבלאי</a:t>
            </a:r>
          </a:p>
          <a:p>
            <a:pPr marL="127000" indent="0" algn="r" rtl="1">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ru-RU" dirty="0">
                <a:solidFill>
                  <a:srgbClr val="FF0000"/>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SQL</a:t>
            </a:r>
            <a:endParaRPr sz="3200" dirty="0">
              <a:solidFill>
                <a:srgbClr val="FF0000"/>
              </a:solidFill>
              <a:latin typeface="Calibri" panose="020F0502020204030204" pitchFamily="34" charset="0"/>
              <a:cs typeface="Calibri" panose="020F0502020204030204" pitchFamily="34" charset="0"/>
            </a:endParaRPr>
          </a:p>
        </p:txBody>
      </p:sp>
      <p:cxnSp>
        <p:nvCxnSpPr>
          <p:cNvPr id="3" name="Google Shape;224;p28">
            <a:extLst>
              <a:ext uri="{FF2B5EF4-FFF2-40B4-BE49-F238E27FC236}">
                <a16:creationId xmlns:a16="http://schemas.microsoft.com/office/drawing/2014/main" id="{A46B2453-3FA1-7308-2FE5-5375EC323EA9}"/>
              </a:ext>
            </a:extLst>
          </p:cNvPr>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242802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89" name="Google Shape;289;p31"/>
          <p:cNvSpPr txBox="1">
            <a:spLocks noGrp="1"/>
          </p:cNvSpPr>
          <p:nvPr>
            <p:ph type="title" idx="2"/>
          </p:nvPr>
        </p:nvSpPr>
        <p:spPr>
          <a:xfrm flipH="1">
            <a:off x="2229450" y="2690526"/>
            <a:ext cx="4685100" cy="5580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טבלאות - הרחבה</a:t>
            </a:r>
            <a:endParaRPr dirty="0">
              <a:latin typeface="Calibri" panose="020F0502020204030204" pitchFamily="34" charset="0"/>
              <a:cs typeface="Calibri" panose="020F0502020204030204" pitchFamily="34" charset="0"/>
            </a:endParaRPr>
          </a:p>
        </p:txBody>
      </p:sp>
      <p:sp>
        <p:nvSpPr>
          <p:cNvPr id="290" name="Google Shape;290;p31"/>
          <p:cNvSpPr txBox="1">
            <a:spLocks noGrp="1"/>
          </p:cNvSpPr>
          <p:nvPr>
            <p:ph type="title"/>
          </p:nvPr>
        </p:nvSpPr>
        <p:spPr>
          <a:xfrm>
            <a:off x="3002163" y="1276077"/>
            <a:ext cx="3139675" cy="1095768"/>
          </a:xfrm>
          <a:prstGeom prst="rect">
            <a:avLst/>
          </a:prstGeom>
        </p:spPr>
        <p:txBody>
          <a:bodyPr spcFirstLastPara="1" wrap="square" lIns="0" tIns="0" rIns="0" bIns="0" anchor="ctr"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04</a:t>
            </a:r>
            <a:endParaRPr dirty="0">
              <a:latin typeface="Calibri" panose="020F0502020204030204" pitchFamily="34" charset="0"/>
              <a:cs typeface="Calibri" panose="020F0502020204030204" pitchFamily="34" charset="0"/>
            </a:endParaRPr>
          </a:p>
        </p:txBody>
      </p:sp>
      <p:sp>
        <p:nvSpPr>
          <p:cNvPr id="291" name="Google Shape;291;p31"/>
          <p:cNvSpPr txBox="1">
            <a:spLocks noGrp="1"/>
          </p:cNvSpPr>
          <p:nvPr>
            <p:ph type="subTitle" idx="1"/>
          </p:nvPr>
        </p:nvSpPr>
        <p:spPr>
          <a:xfrm flipH="1">
            <a:off x="891540" y="3595250"/>
            <a:ext cx="7307580" cy="2994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en-US" sz="2400" dirty="0">
                <a:latin typeface="Calibri" panose="020F0502020204030204" pitchFamily="34" charset="0"/>
                <a:cs typeface="Calibri" panose="020F0502020204030204" pitchFamily="34" charset="0"/>
              </a:rPr>
              <a:t>ORDER BY, UPDATE, DELETE</a:t>
            </a:r>
            <a:endParaRPr sz="2400" dirty="0">
              <a:latin typeface="Calibri" panose="020F0502020204030204" pitchFamily="34" charset="0"/>
              <a:cs typeface="Calibri" panose="020F0502020204030204" pitchFamily="34" charset="0"/>
            </a:endParaRPr>
          </a:p>
        </p:txBody>
      </p:sp>
      <p:cxnSp>
        <p:nvCxnSpPr>
          <p:cNvPr id="292" name="Google Shape;292;p31"/>
          <p:cNvCxnSpPr/>
          <p:nvPr/>
        </p:nvCxnSpPr>
        <p:spPr>
          <a:xfrm>
            <a:off x="2377650" y="3324129"/>
            <a:ext cx="43887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733794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021080" y="1384328"/>
            <a:ext cx="4373880"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WHERE</a:t>
            </a:r>
            <a:r>
              <a:rPr lang="en-US" sz="1800" dirty="0">
                <a:latin typeface="Calibri" panose="020F0502020204030204" pitchFamily="34" charset="0"/>
                <a:cs typeface="Calibri" panose="020F0502020204030204" pitchFamily="34" charset="0"/>
              </a:rPr>
              <a:t>;</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endParaRPr lang="en-US" sz="1800" dirty="0">
              <a:latin typeface="Calibri" panose="020F0502020204030204" pitchFamily="34" charset="0"/>
              <a:cs typeface="Calibri" panose="020F0502020204030204" pitchFamily="34" charset="0"/>
            </a:endParaRPr>
          </a:p>
          <a:p>
            <a:pPr marL="0" indent="0" algn="just">
              <a:buNone/>
            </a:pPr>
            <a:r>
              <a:rPr lang="en-US" sz="1800" dirty="0">
                <a:solidFill>
                  <a:srgbClr val="0070C0"/>
                </a:solidFill>
                <a:latin typeface="Calibri" panose="020F0502020204030204" pitchFamily="34" charset="0"/>
                <a:cs typeface="Calibri" panose="020F0502020204030204" pitchFamily="34" charset="0"/>
              </a:rPr>
              <a:t>WHERE</a:t>
            </a:r>
            <a:r>
              <a:rPr lang="en-US" sz="1800" dirty="0">
                <a:latin typeface="Calibri" panose="020F0502020204030204" pitchFamily="34" charset="0"/>
                <a:cs typeface="Calibri" panose="020F0502020204030204" pitchFamily="34" charset="0"/>
              </a:rPr>
              <a:t>;</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a:t>
            </a:r>
            <a:r>
              <a:rPr lang="en-US" dirty="0">
                <a:solidFill>
                  <a:srgbClr val="0070C0"/>
                </a:solidFill>
                <a:latin typeface="Calibri" panose="020F0502020204030204" pitchFamily="34" charset="0"/>
                <a:cs typeface="Calibri" panose="020F0502020204030204" pitchFamily="34" charset="0"/>
              </a:rPr>
              <a:t>ORDER BY </a:t>
            </a:r>
            <a:endParaRPr lang="he-IL" dirty="0">
              <a:solidFill>
                <a:srgbClr val="0070C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661660" y="1384328"/>
            <a:ext cx="2768190" cy="25552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487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021080" y="1384328"/>
            <a:ext cx="4373880"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WHERE</a:t>
            </a:r>
            <a:r>
              <a:rPr lang="en-US" sz="1800" dirty="0">
                <a:latin typeface="Calibri" panose="020F0502020204030204" pitchFamily="34" charset="0"/>
                <a:cs typeface="Calibri" panose="020F0502020204030204" pitchFamily="34" charset="0"/>
              </a:rPr>
              <a:t>;</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endParaRPr lang="en-US" sz="1800" dirty="0">
              <a:latin typeface="Calibri" panose="020F0502020204030204" pitchFamily="34" charset="0"/>
              <a:cs typeface="Calibri" panose="020F0502020204030204" pitchFamily="34" charset="0"/>
            </a:endParaRPr>
          </a:p>
          <a:p>
            <a:pPr marL="0" indent="0" algn="just">
              <a:buNone/>
            </a:pPr>
            <a:r>
              <a:rPr lang="en-US" sz="1800" dirty="0">
                <a:solidFill>
                  <a:srgbClr val="0070C0"/>
                </a:solidFill>
                <a:latin typeface="Calibri" panose="020F0502020204030204" pitchFamily="34" charset="0"/>
                <a:cs typeface="Calibri" panose="020F0502020204030204" pitchFamily="34" charset="0"/>
              </a:rPr>
              <a:t>WHERE</a:t>
            </a:r>
            <a:r>
              <a:rPr lang="en-US" sz="1800" dirty="0">
                <a:latin typeface="Calibri" panose="020F0502020204030204" pitchFamily="34" charset="0"/>
                <a:cs typeface="Calibri" panose="020F0502020204030204" pitchFamily="34" charset="0"/>
              </a:rPr>
              <a:t>;</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UPDATE</a:t>
            </a:r>
            <a:endParaRPr lang="he-IL"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661660" y="1384328"/>
            <a:ext cx="2768190" cy="25552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3492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a:xfrm>
            <a:off x="1021080" y="1384328"/>
            <a:ext cx="4373880" cy="2404343"/>
          </a:xfrm>
        </p:spPr>
        <p:txBody>
          <a:bodyPr/>
          <a:lstStyle/>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he-IL" sz="1800" dirty="0">
                <a:latin typeface="Calibri" panose="020F0502020204030204" pitchFamily="34" charset="0"/>
                <a:cs typeface="Calibri" panose="020F0502020204030204" pitchFamily="34" charset="0"/>
              </a:rPr>
              <a:t>*</a:t>
            </a: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r>
              <a:rPr lang="en-US" sz="1800" dirty="0">
                <a:latin typeface="Calibri" panose="020F0502020204030204" pitchFamily="34" charset="0"/>
                <a:cs typeface="Calibri" panose="020F0502020204030204" pitchFamily="34" charset="0"/>
              </a:rPr>
              <a:t> </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WHERE</a:t>
            </a:r>
            <a:r>
              <a:rPr lang="en-US" sz="1800" dirty="0">
                <a:latin typeface="Calibri" panose="020F0502020204030204" pitchFamily="34" charset="0"/>
                <a:cs typeface="Calibri" panose="020F0502020204030204" pitchFamily="34" charset="0"/>
              </a:rPr>
              <a:t>;</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SELECT </a:t>
            </a:r>
            <a:r>
              <a:rPr lang="en-US" sz="1800" dirty="0" err="1">
                <a:latin typeface="Calibri" panose="020F0502020204030204" pitchFamily="34" charset="0"/>
                <a:cs typeface="Calibri" panose="020F0502020204030204" pitchFamily="34" charset="0"/>
              </a:rPr>
              <a:t>band_name</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sz="1800" dirty="0">
                <a:solidFill>
                  <a:srgbClr val="0070C0"/>
                </a:solidFill>
                <a:latin typeface="Calibri" panose="020F0502020204030204" pitchFamily="34" charset="0"/>
                <a:cs typeface="Calibri" panose="020F0502020204030204" pitchFamily="34" charset="0"/>
              </a:rPr>
              <a:t>FROM</a:t>
            </a:r>
            <a:r>
              <a:rPr lang="he-IL"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RockBands</a:t>
            </a:r>
            <a:endParaRPr lang="en-US" sz="1800" dirty="0">
              <a:latin typeface="Calibri" panose="020F0502020204030204" pitchFamily="34" charset="0"/>
              <a:cs typeface="Calibri" panose="020F0502020204030204" pitchFamily="34" charset="0"/>
            </a:endParaRPr>
          </a:p>
          <a:p>
            <a:pPr marL="0" indent="0" algn="just">
              <a:buNone/>
            </a:pPr>
            <a:r>
              <a:rPr lang="en-US" sz="1800" dirty="0">
                <a:solidFill>
                  <a:srgbClr val="0070C0"/>
                </a:solidFill>
                <a:latin typeface="Calibri" panose="020F0502020204030204" pitchFamily="34" charset="0"/>
                <a:cs typeface="Calibri" panose="020F0502020204030204" pitchFamily="34" charset="0"/>
              </a:rPr>
              <a:t>WHERE</a:t>
            </a:r>
            <a:r>
              <a:rPr lang="en-US" sz="1800" dirty="0">
                <a:latin typeface="Calibri" panose="020F0502020204030204" pitchFamily="34" charset="0"/>
                <a:cs typeface="Calibri" panose="020F0502020204030204" pitchFamily="34" charset="0"/>
              </a:rPr>
              <a:t>;</a:t>
            </a: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cs typeface="Calibri" panose="020F0502020204030204" pitchFamily="34" charset="0"/>
            </a:endParaRPr>
          </a:p>
          <a:p>
            <a:pPr marL="0" lvl="0" indent="0" algn="just">
              <a:spcBef>
                <a:spcPts val="0"/>
              </a:spcBef>
              <a:spcAft>
                <a:spcPts val="0"/>
              </a:spcAf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פקודה </a:t>
            </a:r>
            <a:r>
              <a:rPr lang="en-US" dirty="0">
                <a:solidFill>
                  <a:srgbClr val="0070C0"/>
                </a:solidFill>
                <a:latin typeface="Calibri" panose="020F0502020204030204" pitchFamily="34" charset="0"/>
                <a:cs typeface="Calibri" panose="020F0502020204030204" pitchFamily="34" charset="0"/>
              </a:rPr>
              <a:t>DELETE</a:t>
            </a:r>
            <a:endParaRPr lang="he-IL"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
        <p:nvSpPr>
          <p:cNvPr id="4" name="מציין מיקום טקסט 1">
            <a:extLst>
              <a:ext uri="{FF2B5EF4-FFF2-40B4-BE49-F238E27FC236}">
                <a16:creationId xmlns:a16="http://schemas.microsoft.com/office/drawing/2014/main" id="{C80962BA-B691-ADA8-593D-499EDD9E17C0}"/>
              </a:ext>
            </a:extLst>
          </p:cNvPr>
          <p:cNvSpPr txBox="1">
            <a:spLocks/>
          </p:cNvSpPr>
          <p:nvPr/>
        </p:nvSpPr>
        <p:spPr>
          <a:xfrm>
            <a:off x="5661660" y="1384328"/>
            <a:ext cx="2768190" cy="25552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Jost"/>
              <a:buChar char="●"/>
              <a:defRPr sz="1600" b="0" i="0" u="none" strike="noStrike" cap="none">
                <a:solidFill>
                  <a:schemeClr val="accent1"/>
                </a:solidFill>
                <a:latin typeface="Jost"/>
                <a:ea typeface="Jost"/>
                <a:cs typeface="Jost"/>
                <a:sym typeface="Jost"/>
              </a:defRPr>
            </a:lvl1pPr>
            <a:lvl2pPr marL="914400" marR="0" lvl="1"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2pPr>
            <a:lvl3pPr marL="1371600" marR="0" lvl="2"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3pPr>
            <a:lvl4pPr marL="1828800" marR="0" lvl="3"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4pPr>
            <a:lvl5pPr marL="2286000" marR="0" lvl="4"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5pPr>
            <a:lvl6pPr marL="2743200" marR="0" lvl="5"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6pPr>
            <a:lvl7pPr marL="3200400" marR="0" lvl="6"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7pPr>
            <a:lvl8pPr marL="3657600" marR="0" lvl="7"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8pPr>
            <a:lvl9pPr marL="4114800" marR="0" lvl="8" indent="-330200" algn="l" rtl="0">
              <a:lnSpc>
                <a:spcPct val="100000"/>
              </a:lnSpc>
              <a:spcBef>
                <a:spcPts val="0"/>
              </a:spcBef>
              <a:spcAft>
                <a:spcPts val="0"/>
              </a:spcAft>
              <a:buClr>
                <a:schemeClr val="accent1"/>
              </a:buClr>
              <a:buSzPts val="1600"/>
              <a:buFont typeface="Jost"/>
              <a:buChar char="■"/>
              <a:defRPr sz="1600" b="0" i="0" u="none" strike="noStrike" cap="none">
                <a:solidFill>
                  <a:schemeClr val="accent1"/>
                </a:solidFill>
                <a:latin typeface="Jost"/>
                <a:ea typeface="Jost"/>
                <a:cs typeface="Jost"/>
                <a:sym typeface="Jost"/>
              </a:defRPr>
            </a:lvl9pPr>
          </a:lstStyle>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הצג את.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rtl="1">
              <a:buFont typeface="Jost"/>
              <a:buNone/>
            </a:pPr>
            <a:r>
              <a:rPr lang="he-IL" sz="1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429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r>
              <a:rPr lang="he-IL" sz="1800" b="1" dirty="0">
                <a:latin typeface="Calibri" panose="020F0502020204030204" pitchFamily="34" charset="0"/>
                <a:cs typeface="Calibri" panose="020F0502020204030204" pitchFamily="34" charset="0"/>
              </a:rPr>
              <a:t>מבנה נתונים - </a:t>
            </a:r>
            <a:r>
              <a:rPr lang="he-IL" sz="1800" dirty="0">
                <a:latin typeface="Calibri" panose="020F0502020204030204" pitchFamily="34" charset="0"/>
                <a:cs typeface="Calibri" panose="020F0502020204030204" pitchFamily="34" charset="0"/>
              </a:rPr>
              <a:t>אוסף של נתונים מאורגנים שניתן לאחסן, למיין ולחפש בקלות וביעילות.</a:t>
            </a:r>
          </a:p>
          <a:p>
            <a:pPr algn="r" rtl="1">
              <a:spcBef>
                <a:spcPts val="1200"/>
              </a:spcBef>
              <a:spcAft>
                <a:spcPts val="600"/>
              </a:spcAft>
            </a:pPr>
            <a:r>
              <a:rPr lang="he-IL" sz="1800" b="1" dirty="0">
                <a:latin typeface="Calibri" panose="020F0502020204030204" pitchFamily="34" charset="0"/>
                <a:cs typeface="Calibri" panose="020F0502020204030204" pitchFamily="34" charset="0"/>
              </a:rPr>
              <a:t>טבלה</a:t>
            </a:r>
            <a:r>
              <a:rPr lang="he-IL" sz="1800" b="1" i="1" dirty="0">
                <a:latin typeface="Calibri" panose="020F0502020204030204" pitchFamily="34" charset="0"/>
                <a:cs typeface="Calibri" panose="020F0502020204030204" pitchFamily="34" charset="0"/>
              </a:rPr>
              <a:t> - </a:t>
            </a:r>
            <a:r>
              <a:rPr lang="he-IL" sz="1800" dirty="0">
                <a:latin typeface="Calibri" panose="020F0502020204030204" pitchFamily="34" charset="0"/>
                <a:cs typeface="Calibri" panose="020F0502020204030204" pitchFamily="34" charset="0"/>
              </a:rPr>
              <a:t>אחד המבנים (אובייקטים) הנפוצים של מסד נתונים. המידע מאוחסן ברשומות, כאשר כל רשומה מאורגנת בשורה בטבלה. כל עמודה בטבלה מייצגת קטגוריה של נתונים (שם, כתובת). כל שורה בטבלה מייצגת ערך של נתון עבור העמודה הספציפית.</a:t>
            </a:r>
          </a:p>
          <a:p>
            <a:pPr algn="r" rtl="1">
              <a:spcBef>
                <a:spcPts val="1200"/>
              </a:spcBef>
              <a:spcAft>
                <a:spcPts val="600"/>
              </a:spcAft>
            </a:pPr>
            <a:r>
              <a:rPr lang="he-IL" sz="1800" b="1" dirty="0">
                <a:latin typeface="Calibri" panose="020F0502020204030204" pitchFamily="34" charset="0"/>
                <a:cs typeface="Calibri" panose="020F0502020204030204" pitchFamily="34" charset="0"/>
              </a:rPr>
              <a:t>מסד נתונים יחסים </a:t>
            </a:r>
            <a:r>
              <a:rPr lang="en-US" sz="1800" b="1" dirty="0">
                <a:latin typeface="Calibri" panose="020F0502020204030204" pitchFamily="34" charset="0"/>
                <a:cs typeface="Calibri" panose="020F0502020204030204" pitchFamily="34" charset="0"/>
              </a:rPr>
              <a:t>RDBMS</a:t>
            </a:r>
            <a:r>
              <a:rPr lang="he-IL" sz="1800" dirty="0">
                <a:latin typeface="Calibri" panose="020F0502020204030204" pitchFamily="34" charset="0"/>
                <a:cs typeface="Calibri" panose="020F0502020204030204" pitchFamily="34" charset="0"/>
              </a:rPr>
              <a:t> - בנוי מטבלאות, כאשר כל טבלה מכילה מידע על ישות מסוימת. ולכל רשומה בטבלה יש שדה  </a:t>
            </a:r>
            <a:r>
              <a:rPr lang="en-US" sz="1800" dirty="0">
                <a:latin typeface="Calibri" panose="020F0502020204030204" pitchFamily="34" charset="0"/>
                <a:cs typeface="Calibri" panose="020F0502020204030204" pitchFamily="34" charset="0"/>
              </a:rPr>
              <a:t>ID</a:t>
            </a:r>
            <a:r>
              <a:rPr lang="he-IL" sz="1800" dirty="0">
                <a:latin typeface="Calibri" panose="020F0502020204030204" pitchFamily="34" charset="0"/>
                <a:cs typeface="Calibri" panose="020F0502020204030204" pitchFamily="34" charset="0"/>
              </a:rPr>
              <a:t> שמזהה באופן ייחודי את הרשומה. הקשרים בין הרשומות בטבלאות השונות נעשה באמצעות שדה מיוחד זה הנקרא </a:t>
            </a:r>
            <a:r>
              <a:rPr lang="he-IL" sz="1800" b="1" dirty="0">
                <a:latin typeface="Calibri" panose="020F0502020204030204" pitchFamily="34" charset="0"/>
                <a:cs typeface="Calibri" panose="020F0502020204030204" pitchFamily="34" charset="0"/>
              </a:rPr>
              <a:t>שדה מפתח</a:t>
            </a:r>
            <a:r>
              <a:rPr lang="he-IL" sz="1800" dirty="0">
                <a:latin typeface="Calibri" panose="020F0502020204030204" pitchFamily="34" charset="0"/>
                <a:cs typeface="Calibri" panose="020F0502020204030204" pitchFamily="34" charset="0"/>
              </a:rPr>
              <a:t>, שבו ערכים זהים מסמלים קשר בין הרשומות. </a:t>
            </a:r>
          </a:p>
          <a:p>
            <a:pPr marL="127000" indent="0" algn="r" rtl="1">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הגדרות</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17744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pic>
        <p:nvPicPr>
          <p:cNvPr id="7" name="תמונה 6">
            <a:extLst>
              <a:ext uri="{FF2B5EF4-FFF2-40B4-BE49-F238E27FC236}">
                <a16:creationId xmlns:a16="http://schemas.microsoft.com/office/drawing/2014/main" id="{C63B0BDC-3E80-7335-82CD-0E40A6262118}"/>
              </a:ext>
            </a:extLst>
          </p:cNvPr>
          <p:cNvPicPr>
            <a:picLocks noChangeAspect="1"/>
          </p:cNvPicPr>
          <p:nvPr/>
        </p:nvPicPr>
        <p:blipFill>
          <a:blip r:embed="rId3"/>
          <a:stretch>
            <a:fillRect/>
          </a:stretch>
        </p:blipFill>
        <p:spPr>
          <a:xfrm>
            <a:off x="1630019" y="689759"/>
            <a:ext cx="5883962" cy="3284321"/>
          </a:xfrm>
          <a:prstGeom prst="rect">
            <a:avLst/>
          </a:prstGeom>
        </p:spPr>
      </p:pic>
    </p:spTree>
    <p:extLst>
      <p:ext uri="{BB962C8B-B14F-4D97-AF65-F5344CB8AC3E}">
        <p14:creationId xmlns:p14="http://schemas.microsoft.com/office/powerpoint/2010/main" val="399943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השדה מפתח של כל סטודנט שמופיע בטבלת הסטודנטים הוא </a:t>
            </a:r>
            <a:r>
              <a:rPr lang="en-US" sz="1800" dirty="0">
                <a:latin typeface="Calibri" panose="020F0502020204030204" pitchFamily="34" charset="0"/>
                <a:ea typeface="Calibri" panose="020F0502020204030204" pitchFamily="34" charset="0"/>
                <a:cs typeface="Calibri" panose="020F0502020204030204" pitchFamily="34" charset="0"/>
              </a:rPr>
              <a:t>ID</a:t>
            </a:r>
            <a:r>
              <a:rPr lang="he-IL" sz="1800" dirty="0">
                <a:latin typeface="Calibri" panose="020F0502020204030204" pitchFamily="34" charset="0"/>
                <a:ea typeface="Calibri" panose="020F0502020204030204" pitchFamily="34" charset="0"/>
                <a:cs typeface="Calibri" panose="020F0502020204030204" pitchFamily="34" charset="0"/>
              </a:rPr>
              <a:t> של אותו סטודנט. כלומר, מספר ייחודי שקיים עבור כל סטודנט במכללה ולא מופיע פעמיים. </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בעזרתו נוכל לקשר בין טבלת הסטודנטים לטבלת הקורסים (האמצעית) של הסטודנטים ולדעת מה הקורסים שלומד כל סטודנט.</a:t>
            </a:r>
          </a:p>
          <a:p>
            <a:pPr algn="r" rtl="1">
              <a:lnSpc>
                <a:spcPct val="150000"/>
              </a:lnSpc>
            </a:pPr>
            <a:r>
              <a:rPr lang="he-IL" sz="1800" dirty="0">
                <a:latin typeface="Calibri" panose="020F0502020204030204" pitchFamily="34" charset="0"/>
                <a:ea typeface="Calibri" panose="020F0502020204030204" pitchFamily="34" charset="0"/>
                <a:cs typeface="Calibri" panose="020F0502020204030204" pitchFamily="34" charset="0"/>
              </a:rPr>
              <a:t>מה המפתח בטבלת הקורסים (הימנית)? ולמה צריך אותו?</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127000" indent="0" algn="r" rtl="1">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מסדי נתונים יחסיים</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98752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3C09C85E-5D21-80B8-9C2E-45044E6D544B}"/>
              </a:ext>
            </a:extLst>
          </p:cNvPr>
          <p:cNvSpPr>
            <a:spLocks noGrp="1"/>
          </p:cNvSpPr>
          <p:nvPr>
            <p:ph type="body" idx="1"/>
          </p:nvPr>
        </p:nvSpPr>
        <p:spPr/>
        <p:txBody>
          <a:bodyPr/>
          <a:lstStyle/>
          <a:p>
            <a:pPr marL="12700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דמיינו שקיבלתם טבלה ענקית שכוללת נתונים על תלמידי התיכון שלכם. הטבלה כוללת נתונים כמו שם, שם משפחה, תעודת זהות, מספר טלפון, כיתה, מגמה, עיר מגורים, חיות מחמד, מחשב נייד. </a:t>
            </a:r>
          </a:p>
          <a:p>
            <a:pPr marL="12700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כיצד נענה על השאלה: כמה תלמידים בכיתה י"א במגמת מידע ונתונים בעלי מחשב נייד וכלב גרים בעיר המגורים שלכם?</a:t>
            </a:r>
          </a:p>
          <a:p>
            <a:pPr marL="12700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אם הרשימה כוללת 3000 תלמידים אפשר לענות בעזרת אקסל. אבל אם הרשימה כוללת עשרות או מאות אלפי תלמידים כדאי להשתמש ב </a:t>
            </a:r>
            <a:r>
              <a:rPr lang="en-US" dirty="0">
                <a:latin typeface="Calibri" panose="020F0502020204030204" pitchFamily="34" charset="0"/>
                <a:ea typeface="Calibri" panose="020F0502020204030204" pitchFamily="34" charset="0"/>
                <a:cs typeface="Calibri" panose="020F0502020204030204" pitchFamily="34" charset="0"/>
              </a:rPr>
              <a:t>SQL</a:t>
            </a:r>
            <a:r>
              <a:rPr lang="he-I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marL="127000" indent="0" algn="r" rtl="1">
              <a:lnSpc>
                <a:spcPct val="150000"/>
              </a:lnSpc>
              <a:buNone/>
            </a:pPr>
            <a:r>
              <a:rPr lang="en-US" dirty="0">
                <a:latin typeface="Calibri" panose="020F0502020204030204" pitchFamily="34" charset="0"/>
                <a:ea typeface="Calibri" panose="020F0502020204030204" pitchFamily="34" charset="0"/>
                <a:cs typeface="Calibri" panose="020F0502020204030204" pitchFamily="34" charset="0"/>
              </a:rPr>
              <a:t>SQL</a:t>
            </a:r>
            <a:r>
              <a:rPr lang="he-IL" dirty="0">
                <a:latin typeface="Calibri" panose="020F0502020204030204" pitchFamily="34" charset="0"/>
                <a:ea typeface="Calibri" panose="020F0502020204030204" pitchFamily="34" charset="0"/>
                <a:cs typeface="Calibri" panose="020F0502020204030204" pitchFamily="34" charset="0"/>
              </a:rPr>
              <a:t> נועדה לאסוף ולנהל נתונים בהיקפים גדולים בהרבה מאשר אקסל. מסדי נתונים של</a:t>
            </a:r>
            <a:r>
              <a:rPr lang="en-US" dirty="0">
                <a:latin typeface="Calibri" panose="020F0502020204030204" pitchFamily="34" charset="0"/>
                <a:ea typeface="Calibri" panose="020F0502020204030204" pitchFamily="34" charset="0"/>
                <a:cs typeface="Calibri" panose="020F0502020204030204" pitchFamily="34" charset="0"/>
              </a:rPr>
              <a:t>SQL </a:t>
            </a:r>
            <a:r>
              <a:rPr lang="he-IL" dirty="0">
                <a:latin typeface="Calibri" panose="020F0502020204030204" pitchFamily="34" charset="0"/>
                <a:ea typeface="Calibri" panose="020F0502020204030204" pitchFamily="34" charset="0"/>
                <a:cs typeface="Calibri" panose="020F0502020204030204" pitchFamily="34" charset="0"/>
              </a:rPr>
              <a:t> יכולים להתמודד עם מיליוני או מיליארדי רשומות.</a:t>
            </a:r>
          </a:p>
          <a:p>
            <a:pPr marL="127000" indent="0" algn="r" rtl="1">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28"/>
          <p:cNvSpPr txBox="1">
            <a:spLocks noGrp="1"/>
          </p:cNvSpPr>
          <p:nvPr>
            <p:ph type="title"/>
          </p:nvPr>
        </p:nvSpPr>
        <p:spPr>
          <a:prstGeom prst="rect">
            <a:avLst/>
          </a:prstGeom>
        </p:spPr>
        <p:txBody>
          <a:bodyPr spcFirstLastPara="1" wrap="square" lIns="0" tIns="0" rIns="0" bIns="0" anchor="t" anchorCtr="0">
            <a:noAutofit/>
          </a:bodyPr>
          <a:lstStyle/>
          <a:p>
            <a:pPr marL="0" lvl="0" indent="0" algn="r" rtl="1">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למה </a:t>
            </a:r>
            <a:r>
              <a:rPr lang="en-US" dirty="0">
                <a:solidFill>
                  <a:srgbClr val="FF0000"/>
                </a:solidFill>
                <a:latin typeface="Calibri" panose="020F0502020204030204" pitchFamily="34" charset="0"/>
                <a:cs typeface="Calibri" panose="020F0502020204030204" pitchFamily="34" charset="0"/>
              </a:rPr>
              <a:t>SQL</a:t>
            </a:r>
            <a:r>
              <a:rPr lang="he-IL" dirty="0">
                <a:solidFill>
                  <a:srgbClr val="FF0000"/>
                </a:solidFill>
                <a:latin typeface="Calibri" panose="020F0502020204030204" pitchFamily="34" charset="0"/>
                <a:cs typeface="Calibri" panose="020F0502020204030204" pitchFamily="34" charset="0"/>
              </a:rPr>
              <a:t>?</a:t>
            </a:r>
            <a:endParaRPr sz="3200" dirty="0">
              <a:solidFill>
                <a:srgbClr val="FF0000"/>
              </a:solidFill>
              <a:latin typeface="Calibri" panose="020F0502020204030204" pitchFamily="34" charset="0"/>
              <a:cs typeface="Calibri" panose="020F0502020204030204" pitchFamily="34" charset="0"/>
            </a:endParaRPr>
          </a:p>
        </p:txBody>
      </p:sp>
      <p:cxnSp>
        <p:nvCxnSpPr>
          <p:cNvPr id="224" name="Google Shape;224;p28"/>
          <p:cNvCxnSpPr>
            <a:cxnSpLocks/>
          </p:cNvCxnSpPr>
          <p:nvPr/>
        </p:nvCxnSpPr>
        <p:spPr>
          <a:xfrm>
            <a:off x="725550" y="4453740"/>
            <a:ext cx="77043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27505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89" name="Google Shape;289;p31"/>
          <p:cNvSpPr txBox="1">
            <a:spLocks noGrp="1"/>
          </p:cNvSpPr>
          <p:nvPr>
            <p:ph type="title" idx="2"/>
          </p:nvPr>
        </p:nvSpPr>
        <p:spPr>
          <a:xfrm flipH="1">
            <a:off x="2229450" y="2690526"/>
            <a:ext cx="4685100" cy="5580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טבלאות ומשתנים</a:t>
            </a:r>
            <a:endParaRPr dirty="0">
              <a:latin typeface="Calibri" panose="020F0502020204030204" pitchFamily="34" charset="0"/>
              <a:cs typeface="Calibri" panose="020F0502020204030204" pitchFamily="34" charset="0"/>
            </a:endParaRPr>
          </a:p>
        </p:txBody>
      </p:sp>
      <p:sp>
        <p:nvSpPr>
          <p:cNvPr id="290" name="Google Shape;290;p31"/>
          <p:cNvSpPr txBox="1">
            <a:spLocks noGrp="1"/>
          </p:cNvSpPr>
          <p:nvPr>
            <p:ph type="title"/>
          </p:nvPr>
        </p:nvSpPr>
        <p:spPr>
          <a:xfrm>
            <a:off x="3002163" y="1276077"/>
            <a:ext cx="3139675" cy="1095768"/>
          </a:xfrm>
          <a:prstGeom prst="rect">
            <a:avLst/>
          </a:prstGeom>
        </p:spPr>
        <p:txBody>
          <a:bodyPr spcFirstLastPara="1" wrap="square" lIns="0" tIns="0" rIns="0" bIns="0" anchor="ctr" anchorCtr="0">
            <a:noAutofit/>
          </a:bodyPr>
          <a:lstStyle/>
          <a:p>
            <a:pPr marL="0" lvl="0" indent="0" algn="ctr" rtl="1">
              <a:spcBef>
                <a:spcPts val="0"/>
              </a:spcBef>
              <a:spcAft>
                <a:spcPts val="0"/>
              </a:spcAft>
              <a:buNone/>
            </a:pPr>
            <a:r>
              <a:rPr lang="he-IL" dirty="0">
                <a:latin typeface="Calibri" panose="020F0502020204030204" pitchFamily="34" charset="0"/>
                <a:cs typeface="Calibri" panose="020F0502020204030204" pitchFamily="34" charset="0"/>
              </a:rPr>
              <a:t>02</a:t>
            </a:r>
            <a:endParaRPr dirty="0">
              <a:latin typeface="Calibri" panose="020F0502020204030204" pitchFamily="34" charset="0"/>
              <a:cs typeface="Calibri" panose="020F0502020204030204" pitchFamily="34" charset="0"/>
            </a:endParaRPr>
          </a:p>
        </p:txBody>
      </p:sp>
      <p:sp>
        <p:nvSpPr>
          <p:cNvPr id="291" name="Google Shape;291;p31"/>
          <p:cNvSpPr txBox="1">
            <a:spLocks noGrp="1"/>
          </p:cNvSpPr>
          <p:nvPr>
            <p:ph type="subTitle" idx="1"/>
          </p:nvPr>
        </p:nvSpPr>
        <p:spPr>
          <a:xfrm flipH="1">
            <a:off x="891540" y="3595250"/>
            <a:ext cx="7307580" cy="2994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en-US" dirty="0">
                <a:latin typeface="Calibri" panose="020F0502020204030204" pitchFamily="34" charset="0"/>
                <a:cs typeface="Calibri" panose="020F0502020204030204" pitchFamily="34" charset="0"/>
              </a:rPr>
              <a:t>CREATE TABLE, INSERT INTO , SELECT (FROM), WHERE (AND, OR, operators)</a:t>
            </a:r>
            <a:endParaRPr dirty="0">
              <a:latin typeface="Calibri" panose="020F0502020204030204" pitchFamily="34" charset="0"/>
              <a:cs typeface="Calibri" panose="020F0502020204030204" pitchFamily="34" charset="0"/>
            </a:endParaRPr>
          </a:p>
        </p:txBody>
      </p:sp>
      <p:cxnSp>
        <p:nvCxnSpPr>
          <p:cNvPr id="292" name="Google Shape;292;p31"/>
          <p:cNvCxnSpPr/>
          <p:nvPr/>
        </p:nvCxnSpPr>
        <p:spPr>
          <a:xfrm>
            <a:off x="2377650" y="3324129"/>
            <a:ext cx="43887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740945052"/>
      </p:ext>
    </p:extLst>
  </p:cSld>
  <p:clrMapOvr>
    <a:masterClrMapping/>
  </p:clrMapOvr>
</p:sld>
</file>

<file path=ppt/theme/theme1.xml><?xml version="1.0" encoding="utf-8"?>
<a:theme xmlns:a="http://schemas.openxmlformats.org/drawingml/2006/main" name="Introduction to Cloud Computing Workshop by Slidesgo">
  <a:themeElements>
    <a:clrScheme name="Simple Light">
      <a:dk1>
        <a:srgbClr val="F57474"/>
      </a:dk1>
      <a:lt1>
        <a:srgbClr val="F9D923"/>
      </a:lt1>
      <a:dk2>
        <a:srgbClr val="36AE7C"/>
      </a:dk2>
      <a:lt2>
        <a:srgbClr val="187498"/>
      </a:lt2>
      <a:accent1>
        <a:srgbClr val="062531"/>
      </a:accent1>
      <a:accent2>
        <a:srgbClr val="FFFFFF"/>
      </a:accent2>
      <a:accent3>
        <a:srgbClr val="FFFFFF"/>
      </a:accent3>
      <a:accent4>
        <a:srgbClr val="FFFFFF"/>
      </a:accent4>
      <a:accent5>
        <a:srgbClr val="FFFFFF"/>
      </a:accent5>
      <a:accent6>
        <a:srgbClr val="FFFFFF"/>
      </a:accent6>
      <a:hlink>
        <a:srgbClr val="0625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68344</TotalTime>
  <Words>2771</Words>
  <Application>Microsoft Office PowerPoint</Application>
  <PresentationFormat>‫הצגה על המסך (16:9)</PresentationFormat>
  <Paragraphs>407</Paragraphs>
  <Slides>43</Slides>
  <Notes>43</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43</vt:i4>
      </vt:variant>
    </vt:vector>
  </HeadingPairs>
  <TitlesOfParts>
    <vt:vector size="49" baseType="lpstr">
      <vt:lpstr>Jost SemiBold</vt:lpstr>
      <vt:lpstr>Arial</vt:lpstr>
      <vt:lpstr>Jost</vt:lpstr>
      <vt:lpstr>Calibri</vt:lpstr>
      <vt:lpstr>Courier New</vt:lpstr>
      <vt:lpstr>Introduction to Cloud Computing Workshop by Slidesgo</vt:lpstr>
      <vt:lpstr>מבוא ל SQL</vt:lpstr>
      <vt:lpstr>תוכן עניינים</vt:lpstr>
      <vt:lpstr>הקדמה</vt:lpstr>
      <vt:lpstr> SQL</vt:lpstr>
      <vt:lpstr>הגדרות</vt:lpstr>
      <vt:lpstr>מצגת של PowerPoint‏</vt:lpstr>
      <vt:lpstr>מסדי נתונים יחסיים</vt:lpstr>
      <vt:lpstr>למה SQL?</vt:lpstr>
      <vt:lpstr>טבלאות ומשתנים</vt:lpstr>
      <vt:lpstr>להקות רוק של כל הזמנים</vt:lpstr>
      <vt:lpstr>נכניס את להקות הרוק לתוך מסד נתונים</vt:lpstr>
      <vt:lpstr>יצירת טבלת נתונים</vt:lpstr>
      <vt:lpstr>פקודה יצירת טבלה Create Table</vt:lpstr>
      <vt:lpstr>הכנסה של נתונים לטבלה Insert Into</vt:lpstr>
      <vt:lpstr>דגשים לקוד</vt:lpstr>
      <vt:lpstr>דגשים כלליים</vt:lpstr>
      <vt:lpstr>הקוד המלא ליצירת טבלת להקות</vt:lpstr>
      <vt:lpstr>דגשים לקוד SQL כללי</vt:lpstr>
      <vt:lpstr>תרגול נוסף</vt:lpstr>
      <vt:lpstr>יישום ב- Data Analysis</vt:lpstr>
      <vt:lpstr>פקודה Select/From</vt:lpstr>
      <vt:lpstr>פקודה Select/From</vt:lpstr>
      <vt:lpstr>תרגול Select/From</vt:lpstr>
      <vt:lpstr>פקודה WHERE</vt:lpstr>
      <vt:lpstr>פקודה WHERE</vt:lpstr>
      <vt:lpstr>תרגול WHERE ,SELECT (FROM) </vt:lpstr>
      <vt:lpstr>תרגול  WHERE ,SELECT (FROM)טבלת rockbands</vt:lpstr>
      <vt:lpstr>תרגול WHERE ,SELECT (FROM)  טבלת ספורטאים </vt:lpstr>
      <vt:lpstr>אופרטורים</vt:lpstr>
      <vt:lpstr>אופרטורים</vt:lpstr>
      <vt:lpstr>תרגול != &gt;= &lt;= &gt; &lt; </vt:lpstr>
      <vt:lpstr>תרגול  != &gt;= &lt;= &gt; &lt;טבלת rockbands</vt:lpstr>
      <vt:lpstr>פקודה AND</vt:lpstr>
      <vt:lpstr>פקודה AND</vt:lpstr>
      <vt:lpstr>פקודה OR</vt:lpstr>
      <vt:lpstr>פקודה OR</vt:lpstr>
      <vt:lpstr>תרגול OR/Operators/AND טבלת אינסטגרם</vt:lpstr>
      <vt:lpstr>משתנים - הרחבה</vt:lpstr>
      <vt:lpstr>פקודה LIKE</vt:lpstr>
      <vt:lpstr>טבלאות - הרחבה</vt:lpstr>
      <vt:lpstr>פקודהORDER BY </vt:lpstr>
      <vt:lpstr>פקודה UPDATE</vt:lpstr>
      <vt:lpstr>פקודה DELETE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מבוא ל SQL</dc:title>
  <cp:lastModifiedBy>Sasha Harel</cp:lastModifiedBy>
  <cp:revision>50</cp:revision>
  <dcterms:modified xsi:type="dcterms:W3CDTF">2023-08-30T08:08:06Z</dcterms:modified>
</cp:coreProperties>
</file>