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Varela Round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gcU70SczOooan48u5icnfX7/Q5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VarelaRound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4" name="Google Shape;20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4:47-5:56 +6:55-8:04</a:t>
            </a:r>
            <a:endParaRPr/>
          </a:p>
        </p:txBody>
      </p:sp>
      <p:sp>
        <p:nvSpPr>
          <p:cNvPr id="197" name="Google Shape;197;p10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25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25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25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5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6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26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6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6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6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6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7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27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7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7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7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7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7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7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7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7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9" name="Google Shape;29;p17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7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4" name="Google Shape;34;p18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5" name="Google Shape;35;p18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8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8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8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9"/>
          <p:cNvSpPr txBox="1"/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subTitle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b="1"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3" name="Google Shape;43;p19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9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9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9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20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20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1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9" name="Google Shape;59;p21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21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2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2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2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2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2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23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23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4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4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4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4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Relationship Id="rId4" Type="http://schemas.openxmlformats.org/officeDocument/2006/relationships/image" Target="../media/image7.jpg"/><Relationship Id="rId5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Storytelling 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-2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/>
          <p:cNvSpPr txBox="1"/>
          <p:nvPr>
            <p:ph idx="1" type="subTitle"/>
          </p:nvPr>
        </p:nvSpPr>
        <p:spPr>
          <a:xfrm>
            <a:off x="1" y="282605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>
            <p:ph idx="2" type="body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לזלי סלמון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5297" y="129485"/>
            <a:ext cx="2095500" cy="126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אלמנטים שיוצרים סיפורים טובים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1"/>
          <p:cNvSpPr/>
          <p:nvPr/>
        </p:nvSpPr>
        <p:spPr>
          <a:xfrm>
            <a:off x="928688" y="766712"/>
            <a:ext cx="6096000" cy="511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מתוך האתר של goodpoint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1"/>
          <p:cNvSpPr/>
          <p:nvPr/>
        </p:nvSpPr>
        <p:spPr>
          <a:xfrm>
            <a:off x="-59299" y="933094"/>
            <a:ext cx="6096000" cy="469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1"/>
          <p:cNvSpPr/>
          <p:nvPr/>
        </p:nvSpPr>
        <p:spPr>
          <a:xfrm>
            <a:off x="510540" y="1471328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ערך מוסף</a:t>
            </a:r>
            <a:r>
              <a:rPr b="1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מציתים סקרנות ומוסיפים ידע לקורא</a:t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1"/>
          <p:cNvSpPr/>
          <p:nvPr/>
        </p:nvSpPr>
        <p:spPr>
          <a:xfrm>
            <a:off x="579120" y="3432143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אישי -אוניברסלי  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כל אחד יכול להתחבר אליהם</a:t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1"/>
          <p:cNvSpPr/>
          <p:nvPr/>
        </p:nvSpPr>
        <p:spPr>
          <a:xfrm>
            <a:off x="3810000" y="1471328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בידור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 </a:t>
            </a: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הקורא מעורב ומלא בציפייה לקראת מה שיבוא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/>
          <p:nvPr/>
        </p:nvSpPr>
        <p:spPr>
          <a:xfrm>
            <a:off x="3810000" y="3432143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זכיר</a:t>
            </a:r>
            <a:endParaRPr b="1" i="0" sz="20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מעוררים</a:t>
            </a: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 השראה, שערורייה, או הומור</a:t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1"/>
          <p:cNvSpPr/>
          <p:nvPr/>
        </p:nvSpPr>
        <p:spPr>
          <a:xfrm>
            <a:off x="6888480" y="1471328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ארגון</a:t>
            </a:r>
            <a:r>
              <a:rPr b="1" i="0" lang="iw-I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העברת המסר באופן הטוב ביותר לקורא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1"/>
          <p:cNvSpPr/>
          <p:nvPr/>
        </p:nvSpPr>
        <p:spPr>
          <a:xfrm>
            <a:off x="6888480" y="3432143"/>
            <a:ext cx="2286000" cy="13030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ריגוש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סיפורים טובים מצליחים "לגעת" באנשים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לספר סיפור" id="215" name="Google Shape;21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6070" y="249554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כובע מחודד" id="216" name="Google Shape;21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35040" y="2517743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2"/>
          <p:cNvSpPr/>
          <p:nvPr/>
        </p:nvSpPr>
        <p:spPr>
          <a:xfrm>
            <a:off x="128588" y="213094"/>
            <a:ext cx="6909294" cy="1200329"/>
          </a:xfrm>
          <a:prstGeom prst="rect">
            <a:avLst/>
          </a:prstGeom>
          <a:solidFill>
            <a:srgbClr val="97BA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iw-I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w-I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רגע ה- </a:t>
            </a:r>
            <a:r>
              <a:rPr b="1" i="0" lang="iw-I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S.T.A.R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1" i="0" lang="iw-IL" sz="2800" u="none" cap="none" strike="noStrike">
                <a:solidFill>
                  <a:srgbClr val="7B7B7B"/>
                </a:solidFill>
                <a:latin typeface="Arial"/>
                <a:ea typeface="Arial"/>
                <a:cs typeface="Arial"/>
                <a:sym typeface="Arial"/>
              </a:rPr>
              <a:t>omething </a:t>
            </a:r>
            <a:r>
              <a:rPr b="1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i="0" lang="iw-IL" sz="2800" u="none" cap="none" strike="noStrike">
                <a:solidFill>
                  <a:srgbClr val="7B7B7B"/>
                </a:solidFill>
                <a:latin typeface="Arial"/>
                <a:ea typeface="Arial"/>
                <a:cs typeface="Arial"/>
                <a:sym typeface="Arial"/>
              </a:rPr>
              <a:t>hey’ll </a:t>
            </a:r>
            <a:r>
              <a:rPr b="1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i="0" lang="iw-IL" sz="2800" u="none" cap="none" strike="noStrike">
                <a:solidFill>
                  <a:srgbClr val="7B7B7B"/>
                </a:solidFill>
                <a:latin typeface="Arial"/>
                <a:ea typeface="Arial"/>
                <a:cs typeface="Arial"/>
                <a:sym typeface="Arial"/>
              </a:rPr>
              <a:t>lways </a:t>
            </a:r>
            <a:r>
              <a:rPr b="1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i="0" lang="iw-IL" sz="2800" u="none" cap="none" strike="noStrike">
                <a:solidFill>
                  <a:srgbClr val="7B7B7B"/>
                </a:solidFill>
                <a:latin typeface="Arial"/>
                <a:ea typeface="Arial"/>
                <a:cs typeface="Arial"/>
                <a:sym typeface="Arial"/>
              </a:rPr>
              <a:t>emember</a:t>
            </a:r>
            <a:endParaRPr b="1" i="0" sz="2800" u="none" cap="none" strike="noStrike">
              <a:solidFill>
                <a:srgbClr val="7B7B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2"/>
          <p:cNvSpPr/>
          <p:nvPr/>
        </p:nvSpPr>
        <p:spPr>
          <a:xfrm>
            <a:off x="5115981" y="5740240"/>
            <a:ext cx="31173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https://youtu.be/NInYunrDVyQ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12" title="Video Bill Gates mosquitoes - STAR Momen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0" y="1714500"/>
            <a:ext cx="6096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2"/>
          <p:cNvSpPr txBox="1"/>
          <p:nvPr/>
        </p:nvSpPr>
        <p:spPr>
          <a:xfrm>
            <a:off x="9848850" y="2057400"/>
            <a:ext cx="18161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ביל גייטס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3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3"/>
          <p:cNvSpPr txBox="1"/>
          <p:nvPr/>
        </p:nvSpPr>
        <p:spPr>
          <a:xfrm>
            <a:off x="1577947" y="1197980"/>
            <a:ext cx="952106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צפו בהרצאת TED של אשלי פל עד סופה.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א) מה לדעתכם רגע ה S.T.A.R בסרטון?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ב) מה, לדעתכם, חשיבות הסטוריטלינג בעידן הדיגיטלי?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2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הכינו סרטון באורך 2 דקות, בו אתם מספרים סיפור אישי.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בסרטון שלבו את החלקים של גישת   “סיפור גשר אפיפני”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ואת רגע ה .S.T.A.R.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תמונה שמכילה ציור&#10;&#10;התיאור נוצר באופן אוטומטי" id="231" name="Google Shape;23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6988" y="82361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14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4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rights@https://youtu.be/l-RG9bJHZ30.gov.il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 txBox="1"/>
          <p:nvPr>
            <p:ph idx="1" type="body"/>
          </p:nvPr>
        </p:nvSpPr>
        <p:spPr>
          <a:xfrm>
            <a:off x="412034" y="1846421"/>
            <a:ext cx="8537543" cy="1322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642957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גישת Epiphany Bridge Story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אלמנטים אפקטיביים בסטוריטלינג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רגע ה- S.T.A.R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torytelling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 txBox="1"/>
          <p:nvPr>
            <p:ph idx="1" type="subTitle"/>
          </p:nvPr>
        </p:nvSpPr>
        <p:spPr>
          <a:xfrm>
            <a:off x="1" y="2918426"/>
            <a:ext cx="12192000" cy="64217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92A72"/>
              </a:buClr>
              <a:buSzPts val="2800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כיצד לבנות סיפור מוצלח?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/>
          <p:nvPr/>
        </p:nvSpPr>
        <p:spPr>
          <a:xfrm>
            <a:off x="1447599" y="6069106"/>
            <a:ext cx="30968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https://youtu.be/aYJHfo4qbmk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5" title="Disneyland Paris Werbung &quot;Die kleine Ente&quot; DisneyOp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3062" y="507792"/>
            <a:ext cx="9216619" cy="5184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>
            <p:ph type="ctrTitle"/>
          </p:nvPr>
        </p:nvSpPr>
        <p:spPr>
          <a:xfrm>
            <a:off x="1814512" y="1172611"/>
            <a:ext cx="1010126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(Russel Brunson)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6"/>
          <p:cNvSpPr txBox="1"/>
          <p:nvPr/>
        </p:nvSpPr>
        <p:spPr>
          <a:xfrm>
            <a:off x="1874043" y="396324"/>
            <a:ext cx="1010126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 Epiphany Bridge Story- סיפור גשר אפיפני</a:t>
            </a:r>
            <a:endParaRPr b="0" i="0" sz="40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unnel Scripts I Epiphany Bridge Script (SHORT Version) - YouTube" id="137" name="Google Shape;137;p6"/>
          <p:cNvPicPr preferRelativeResize="0"/>
          <p:nvPr/>
        </p:nvPicPr>
        <p:blipFill rotWithShape="1">
          <a:blip r:embed="rId3">
            <a:alphaModFix/>
          </a:blip>
          <a:srcRect b="0" l="0" r="13236" t="20163"/>
          <a:stretch/>
        </p:blipFill>
        <p:spPr>
          <a:xfrm>
            <a:off x="247722" y="1948898"/>
            <a:ext cx="8896278" cy="460470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/>
          <p:nvPr>
            <p:ph type="title"/>
          </p:nvPr>
        </p:nvSpPr>
        <p:spPr>
          <a:xfrm>
            <a:off x="5243512" y="450225"/>
            <a:ext cx="7227094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ראסל ברונסון- סיפור גשר אפיפני</a:t>
            </a:r>
            <a:br>
              <a:rPr lang="iw-IL" sz="3600">
                <a:latin typeface="Arial"/>
                <a:ea typeface="Arial"/>
                <a:cs typeface="Arial"/>
                <a:sym typeface="Arial"/>
              </a:rPr>
            </a:br>
            <a:r>
              <a:rPr lang="iw-IL" sz="3600">
                <a:latin typeface="Arial"/>
                <a:ea typeface="Arial"/>
                <a:cs typeface="Arial"/>
                <a:sym typeface="Arial"/>
              </a:rPr>
              <a:t>(מייקל הייג- תסריטאי מהוליווד)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3" name="Google Shape;143;p7"/>
          <p:cNvGrpSpPr/>
          <p:nvPr/>
        </p:nvGrpSpPr>
        <p:grpSpPr>
          <a:xfrm>
            <a:off x="714377" y="341048"/>
            <a:ext cx="4000499" cy="4886947"/>
            <a:chOff x="1" y="1"/>
            <a:chExt cx="4000499" cy="4886947"/>
          </a:xfrm>
        </p:grpSpPr>
        <p:sp>
          <p:nvSpPr>
            <p:cNvPr id="144" name="Google Shape;144;p7"/>
            <p:cNvSpPr/>
            <p:nvPr/>
          </p:nvSpPr>
          <p:spPr>
            <a:xfrm rot="5400000">
              <a:off x="-134665" y="135894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chemeClr val="accent4"/>
            </a:solidFill>
            <a:ln cap="flat" cmpd="sng" w="254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7"/>
            <p:cNvSpPr txBox="1"/>
            <p:nvPr/>
          </p:nvSpPr>
          <p:spPr>
            <a:xfrm>
              <a:off x="1" y="315448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iw-IL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הסיפור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 rot="5400000">
              <a:off x="2022694" y="-1394256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 txBox="1"/>
            <p:nvPr/>
          </p:nvSpPr>
          <p:spPr>
            <a:xfrm>
              <a:off x="628438" y="2848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מטרה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 rot="5400000">
              <a:off x="-134665" y="933485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rgbClr val="A5F20C"/>
            </a:solidFill>
            <a:ln cap="flat" cmpd="sng" w="25400">
              <a:solidFill>
                <a:srgbClr val="A5F2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 txBox="1"/>
            <p:nvPr/>
          </p:nvSpPr>
          <p:spPr>
            <a:xfrm>
              <a:off x="1" y="1113039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iw-IL" sz="14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מכשול</a:t>
              </a:r>
              <a:endParaRPr b="1" i="0" sz="1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 rot="5400000">
              <a:off x="2022694" y="-595436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rgbClr val="A5F2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7"/>
            <p:cNvSpPr txBox="1"/>
            <p:nvPr/>
          </p:nvSpPr>
          <p:spPr>
            <a:xfrm>
              <a:off x="628438" y="82730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קשיים בדרך להשגת המטרה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 rot="5400000">
              <a:off x="-134665" y="1731075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rgbClr val="2DE71A"/>
            </a:solidFill>
            <a:ln cap="flat" cmpd="sng" w="25400">
              <a:solidFill>
                <a:srgbClr val="2DE71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7"/>
            <p:cNvSpPr txBox="1"/>
            <p:nvPr/>
          </p:nvSpPr>
          <p:spPr>
            <a:xfrm>
              <a:off x="1" y="1910629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iw-IL" sz="14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ההארה</a:t>
              </a:r>
              <a:r>
                <a:rPr b="0" i="0" lang="iw-IL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 rot="5400000">
              <a:off x="2022694" y="202153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rgbClr val="2DE71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7"/>
            <p:cNvSpPr txBox="1"/>
            <p:nvPr/>
          </p:nvSpPr>
          <p:spPr>
            <a:xfrm>
              <a:off x="628438" y="162489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הזדמנויות חדשות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 rot="5400000">
              <a:off x="-134665" y="2528665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rgbClr val="27DB7E"/>
            </a:solidFill>
            <a:ln cap="flat" cmpd="sng" w="25400">
              <a:solidFill>
                <a:srgbClr val="27DB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7"/>
            <p:cNvSpPr txBox="1"/>
            <p:nvPr/>
          </p:nvSpPr>
          <p:spPr>
            <a:xfrm>
              <a:off x="1" y="2708219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iw-IL" sz="14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תוכנית</a:t>
              </a:r>
              <a:endParaRPr b="1" i="0" sz="1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 rot="5400000">
              <a:off x="2022694" y="999743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rgbClr val="27DB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 txBox="1"/>
            <p:nvPr/>
          </p:nvSpPr>
          <p:spPr>
            <a:xfrm>
              <a:off x="628438" y="242248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הדרך למימוש ההזדמנות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 rot="5400000">
              <a:off x="-134665" y="3326255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rgbClr val="35C5CF"/>
            </a:solidFill>
            <a:ln cap="flat" cmpd="sng" w="25400">
              <a:solidFill>
                <a:srgbClr val="35C5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 txBox="1"/>
            <p:nvPr/>
          </p:nvSpPr>
          <p:spPr>
            <a:xfrm>
              <a:off x="1" y="3505809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iw-IL" sz="12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קונפליקט</a:t>
              </a:r>
              <a:endParaRPr b="1" i="0" sz="1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 rot="5400000">
              <a:off x="2022694" y="1797333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rgbClr val="35C5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 txBox="1"/>
            <p:nvPr/>
          </p:nvSpPr>
          <p:spPr>
            <a:xfrm>
              <a:off x="628438" y="322007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גורם לחיבור של הצופים לעלילה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 rot="5400000">
              <a:off x="-134665" y="4123845"/>
              <a:ext cx="897768" cy="628437"/>
            </a:xfrm>
            <a:prstGeom prst="chevron">
              <a:avLst>
                <a:gd fmla="val 50000" name="adj"/>
              </a:avLst>
            </a:prstGeom>
            <a:solidFill>
              <a:srgbClr val="4371C3"/>
            </a:solidFill>
            <a:ln cap="flat" cmpd="sng" w="25400">
              <a:solidFill>
                <a:srgbClr val="4371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 txBox="1"/>
            <p:nvPr/>
          </p:nvSpPr>
          <p:spPr>
            <a:xfrm>
              <a:off x="1" y="4303399"/>
              <a:ext cx="628437" cy="269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iw-IL" sz="1400" u="none" cap="none" strike="noStrik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הישגים</a:t>
              </a:r>
              <a:endParaRPr b="1" i="0" sz="1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 rot="5400000">
              <a:off x="2022694" y="2594923"/>
              <a:ext cx="583549" cy="33720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411"/>
              </a:schemeClr>
            </a:solidFill>
            <a:ln cap="flat" cmpd="sng" w="25400">
              <a:solidFill>
                <a:srgbClr val="4371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 txBox="1"/>
            <p:nvPr/>
          </p:nvSpPr>
          <p:spPr>
            <a:xfrm>
              <a:off x="628438" y="4017667"/>
              <a:ext cx="3343575" cy="526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28000" spcFirstLastPara="1" rIns="11425" wrap="square" tIns="11425">
              <a:noAutofit/>
            </a:bodyPr>
            <a:lstStyle/>
            <a:p>
              <a:pPr indent="-171450" lvl="1" marL="171450" marR="0" rtl="1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iw-IL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שינויים פנימיים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Funnel Scripts I Epiphany Bridge Script (SHORT Version) - YouTube" id="168" name="Google Shape;168;p7"/>
          <p:cNvPicPr preferRelativeResize="0"/>
          <p:nvPr/>
        </p:nvPicPr>
        <p:blipFill rotWithShape="1">
          <a:blip r:embed="rId3">
            <a:alphaModFix/>
          </a:blip>
          <a:srcRect b="0" l="0" r="13236" t="20163"/>
          <a:stretch/>
        </p:blipFill>
        <p:spPr>
          <a:xfrm>
            <a:off x="4913525" y="1861238"/>
            <a:ext cx="6506949" cy="336798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69" name="Google Shape;169;p7"/>
          <p:cNvSpPr/>
          <p:nvPr/>
        </p:nvSpPr>
        <p:spPr>
          <a:xfrm>
            <a:off x="5036344" y="2157413"/>
            <a:ext cx="864394" cy="378618"/>
          </a:xfrm>
          <a:prstGeom prst="rect">
            <a:avLst/>
          </a:prstGeom>
          <a:solidFill>
            <a:srgbClr val="FFC000">
              <a:alpha val="2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7"/>
          <p:cNvSpPr/>
          <p:nvPr/>
        </p:nvSpPr>
        <p:spPr>
          <a:xfrm>
            <a:off x="7186613" y="2346722"/>
            <a:ext cx="1121568" cy="378618"/>
          </a:xfrm>
          <a:prstGeom prst="rect">
            <a:avLst/>
          </a:prstGeom>
          <a:solidFill>
            <a:srgbClr val="2EE71C">
              <a:alpha val="2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7"/>
          <p:cNvSpPr/>
          <p:nvPr/>
        </p:nvSpPr>
        <p:spPr>
          <a:xfrm>
            <a:off x="8420099" y="3429000"/>
            <a:ext cx="581025" cy="378618"/>
          </a:xfrm>
          <a:prstGeom prst="rect">
            <a:avLst/>
          </a:prstGeom>
          <a:solidFill>
            <a:srgbClr val="29DB80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6353702" y="3243265"/>
            <a:ext cx="581025" cy="378618"/>
          </a:xfrm>
          <a:prstGeom prst="rect">
            <a:avLst/>
          </a:prstGeom>
          <a:solidFill>
            <a:srgbClr val="A7F30E">
              <a:alpha val="2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/>
          <p:nvPr/>
        </p:nvSpPr>
        <p:spPr>
          <a:xfrm>
            <a:off x="9301163" y="3950495"/>
            <a:ext cx="702468" cy="378618"/>
          </a:xfrm>
          <a:prstGeom prst="rect">
            <a:avLst/>
          </a:prstGeom>
          <a:solidFill>
            <a:srgbClr val="37C6CF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/>
          <p:nvPr/>
        </p:nvSpPr>
        <p:spPr>
          <a:xfrm>
            <a:off x="10065544" y="3166614"/>
            <a:ext cx="985837" cy="378618"/>
          </a:xfrm>
          <a:prstGeom prst="rect">
            <a:avLst/>
          </a:prstGeom>
          <a:solidFill>
            <a:srgbClr val="4472C4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7"/>
          <p:cNvSpPr/>
          <p:nvPr/>
        </p:nvSpPr>
        <p:spPr>
          <a:xfrm>
            <a:off x="10065543" y="4913144"/>
            <a:ext cx="985837" cy="378618"/>
          </a:xfrm>
          <a:prstGeom prst="rect">
            <a:avLst/>
          </a:prstGeom>
          <a:solidFill>
            <a:srgbClr val="4472C4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אלמנטים ל- storytelling  אפקטיבי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Google Shape;181;p8" title="ￗﾡￗﾘￗﾕￗﾨￗﾙￗﾘￗﾜￗﾙￗﾠￗﾒ ￗﾐￗﾤￗﾧￗﾘￗﾙￗﾑￗﾙ ￗﾞￗﾕￗﾨￗﾛￗﾑ ￗﾞￗﾩￗﾜￗﾕￗﾩￗﾔ ￗﾐￗﾜￗﾞￗﾠￗﾘￗﾙￗﾝ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3544" y="1521619"/>
            <a:ext cx="6096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8"/>
          <p:cNvSpPr/>
          <p:nvPr/>
        </p:nvSpPr>
        <p:spPr>
          <a:xfrm>
            <a:off x="963077" y="5373172"/>
            <a:ext cx="31506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https://youtu.be/_74ch292ORo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שלושת האלמנטים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9"/>
          <p:cNvSpPr/>
          <p:nvPr/>
        </p:nvSpPr>
        <p:spPr>
          <a:xfrm>
            <a:off x="1371601" y="2270761"/>
            <a:ext cx="2790306" cy="1327264"/>
          </a:xfrm>
          <a:prstGeom prst="flowChartTerminator">
            <a:avLst/>
          </a:prstGeom>
          <a:solidFill>
            <a:srgbClr val="37C6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PERSONAL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Telling</a:t>
            </a:r>
            <a:endParaRPr b="0" i="0" sz="24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7627621" y="2270761"/>
            <a:ext cx="2790306" cy="1327264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Telling</a:t>
            </a:r>
            <a:endParaRPr b="0" i="0" sz="1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9"/>
          <p:cNvSpPr/>
          <p:nvPr/>
        </p:nvSpPr>
        <p:spPr>
          <a:xfrm>
            <a:off x="4499611" y="2270761"/>
            <a:ext cx="2790306" cy="1327264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VISUAL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Telling</a:t>
            </a:r>
            <a:endParaRPr b="0" i="0" sz="24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91" name="Google Shape;19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25913" y="3758045"/>
            <a:ext cx="586740" cy="8037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DO, AFIMSC enable readiness through cloud-based visualization ..." id="192" name="Google Shape;192;p9"/>
          <p:cNvPicPr preferRelativeResize="0"/>
          <p:nvPr/>
        </p:nvPicPr>
        <p:blipFill rotWithShape="1">
          <a:blip r:embed="rId4">
            <a:alphaModFix/>
          </a:blip>
          <a:srcRect b="0" l="48153" r="0" t="0"/>
          <a:stretch/>
        </p:blipFill>
        <p:spPr>
          <a:xfrm>
            <a:off x="8679180" y="3832859"/>
            <a:ext cx="835568" cy="8058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ee Images : personal growth, sunset, nature, spiritual, coach ..." id="193" name="Google Shape;193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2665" y="3954780"/>
            <a:ext cx="1249174" cy="7400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"/>
          <p:cNvSpPr txBox="1"/>
          <p:nvPr>
            <p:ph type="title"/>
          </p:nvPr>
        </p:nvSpPr>
        <p:spPr>
          <a:xfrm>
            <a:off x="771527" y="305963"/>
            <a:ext cx="11058524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/>
          <a:p>
            <a:pPr indent="0" lvl="0" marL="536629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 sz="4400">
                <a:latin typeface="Arial"/>
                <a:ea typeface="Arial"/>
                <a:cs typeface="Arial"/>
                <a:sym typeface="Arial"/>
              </a:rPr>
              <a:t>מדוע  storytelling חשוב בעידן הדיגיטלי?</a:t>
            </a:r>
            <a:br>
              <a:rPr lang="iw-IL" sz="4400">
                <a:latin typeface="Arial"/>
                <a:ea typeface="Arial"/>
                <a:cs typeface="Arial"/>
                <a:sym typeface="Arial"/>
              </a:rPr>
            </a:br>
            <a:r>
              <a:rPr lang="iw-IL" sz="4000">
                <a:latin typeface="Arial"/>
                <a:ea typeface="Arial"/>
                <a:cs typeface="Arial"/>
                <a:sym typeface="Arial"/>
              </a:rPr>
              <a:t>אשלי פל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0"/>
          <p:cNvSpPr/>
          <p:nvPr/>
        </p:nvSpPr>
        <p:spPr>
          <a:xfrm>
            <a:off x="1405673" y="5316022"/>
            <a:ext cx="322274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https://youtu.be/mSi0kmqOBu4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10" title="Why storytelling is so powerful in the digital era | Ashley Fell | TEDxUniMelb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0" y="1714500"/>
            <a:ext cx="6096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2020-05-15T06:06:41Z</dcterms:created>
  <dc:creator>lesley salamon</dc:creator>
</cp:coreProperties>
</file>