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12192000"/>
  <p:notesSz cx="6858000" cy="9144000"/>
  <p:embeddedFontLst>
    <p:embeddedFont>
      <p:font typeface="Varela Round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20" roundtripDataSignature="AMtx7mhG9/jCeK3MknUmtkzXI1SCYPd8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VarelaRound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0" name="Google Shape;180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2" name="Google Shape;192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8" name="Google Shape;198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6" name="Google Shape;12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9" name="Google Shape;139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5" name="Google Shape;145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2" name="Google Shape;152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3" name="Google Shape;163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">
  <p:cSld name="שער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ctrTitle"/>
          </p:nvPr>
        </p:nvSpPr>
        <p:spPr>
          <a:xfrm>
            <a:off x="1" y="2693989"/>
            <a:ext cx="12192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6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6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6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Google Shape;21;p16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טקסט גדול-X2">
  <p:cSld name="5_טקסט גדול-X2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5"/>
          <p:cNvSpPr txBox="1"/>
          <p:nvPr>
            <p:ph type="ctrTitle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  <a:defRPr sz="32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5"/>
          <p:cNvSpPr/>
          <p:nvPr/>
        </p:nvSpPr>
        <p:spPr>
          <a:xfrm>
            <a:off x="-910416" y="6189198"/>
            <a:ext cx="3068595" cy="1189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25"/>
          <p:cNvSpPr/>
          <p:nvPr/>
        </p:nvSpPr>
        <p:spPr>
          <a:xfrm>
            <a:off x="10082352" y="8172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25"/>
          <p:cNvSpPr/>
          <p:nvPr/>
        </p:nvSpPr>
        <p:spPr>
          <a:xfrm>
            <a:off x="-2155687" y="6347804"/>
            <a:ext cx="5559136" cy="47051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25"/>
          <p:cNvSpPr txBox="1"/>
          <p:nvPr>
            <p:ph idx="1" type="body"/>
          </p:nvPr>
        </p:nvSpPr>
        <p:spPr>
          <a:xfrm>
            <a:off x="0" y="192531"/>
            <a:ext cx="12192000" cy="1009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rgbClr val="192A72"/>
              </a:buClr>
              <a:buSzPts val="4800"/>
              <a:buNone/>
              <a:defRPr sz="4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6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3" name="Google Shape;93;p26"/>
          <p:cNvSpPr/>
          <p:nvPr/>
        </p:nvSpPr>
        <p:spPr>
          <a:xfrm>
            <a:off x="8667715" y="66849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4" name="Google Shape;94;p26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5" name="Google Shape;95;p26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26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מונה">
  <p:cSld name="כותרת ותמונה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7"/>
          <p:cNvSpPr/>
          <p:nvPr>
            <p:ph idx="2" type="pic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27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7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7"/>
          <p:cNvSpPr/>
          <p:nvPr/>
        </p:nvSpPr>
        <p:spPr>
          <a:xfrm>
            <a:off x="11032901" y="950191"/>
            <a:ext cx="1159099" cy="347376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7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7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יעור שכבה ושם המורה">
  <p:cSld name="השיעור שכבה ושם המורה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7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7"/>
          <p:cNvSpPr txBox="1"/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/>
          <p:nvPr/>
        </p:nvSpPr>
        <p:spPr>
          <a:xfrm>
            <a:off x="7329949" y="6155858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7"/>
          <p:cNvSpPr/>
          <p:nvPr/>
        </p:nvSpPr>
        <p:spPr>
          <a:xfrm>
            <a:off x="9501144" y="5870968"/>
            <a:ext cx="3049656" cy="205899"/>
          </a:xfrm>
          <a:prstGeom prst="roundRect">
            <a:avLst>
              <a:gd fmla="val 50000" name="adj"/>
            </a:avLst>
          </a:prstGeom>
          <a:solidFill>
            <a:srgbClr val="BDE68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7"/>
          <p:cNvSpPr/>
          <p:nvPr/>
        </p:nvSpPr>
        <p:spPr>
          <a:xfrm>
            <a:off x="-501113" y="1636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7"/>
          <p:cNvSpPr txBox="1"/>
          <p:nvPr>
            <p:ph idx="1" type="subTitle"/>
          </p:nvPr>
        </p:nvSpPr>
        <p:spPr>
          <a:xfrm>
            <a:off x="1" y="2918492"/>
            <a:ext cx="12192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29" name="Google Shape;29;p17"/>
          <p:cNvSpPr txBox="1"/>
          <p:nvPr>
            <p:ph idx="2" type="body"/>
          </p:nvPr>
        </p:nvSpPr>
        <p:spPr>
          <a:xfrm>
            <a:off x="0" y="373482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7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כותרות ותוכן">
  <p:cSld name="2 כותרות ותוכן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8"/>
          <p:cNvSpPr txBox="1"/>
          <p:nvPr>
            <p:ph idx="1" type="body"/>
          </p:nvPr>
        </p:nvSpPr>
        <p:spPr>
          <a:xfrm>
            <a:off x="515275" y="1185681"/>
            <a:ext cx="8306992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  <a:defRPr b="1" sz="28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4" name="Google Shape;34;p18"/>
          <p:cNvSpPr txBox="1"/>
          <p:nvPr>
            <p:ph idx="2" type="body"/>
          </p:nvPr>
        </p:nvSpPr>
        <p:spPr>
          <a:xfrm>
            <a:off x="515273" y="1725682"/>
            <a:ext cx="8031963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5" name="Google Shape;35;p18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18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18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18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ק חדש">
  <p:cSld name="פרק חדש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9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192A72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19"/>
          <p:cNvSpPr txBox="1"/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" type="subTitle"/>
          </p:nvPr>
        </p:nvSpPr>
        <p:spPr>
          <a:xfrm>
            <a:off x="1" y="2918493"/>
            <a:ext cx="12192000" cy="64209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None/>
              <a:defRPr b="1" sz="32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3" name="Google Shape;43;p19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19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9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19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כותרת ושתי תמונות">
  <p:cSld name="1_כותרת ושתי תמונות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0"/>
          <p:cNvSpPr/>
          <p:nvPr>
            <p:ph idx="2" type="pic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  <a:noFill/>
          <a:ln>
            <a:noFill/>
          </a:ln>
        </p:spPr>
      </p:sp>
      <p:sp>
        <p:nvSpPr>
          <p:cNvPr id="49" name="Google Shape;49;p20"/>
          <p:cNvSpPr txBox="1"/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0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20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0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20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20"/>
          <p:cNvSpPr/>
          <p:nvPr>
            <p:ph idx="3" type="pic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שלוש תמונות">
  <p:cSld name="כותרת ושלוש תמונות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1"/>
          <p:cNvSpPr/>
          <p:nvPr>
            <p:ph idx="2" type="pic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  <a:noFill/>
          <a:ln>
            <a:noFill/>
          </a:ln>
        </p:spPr>
      </p:sp>
      <p:sp>
        <p:nvSpPr>
          <p:cNvPr id="57" name="Google Shape;57;p21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1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1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1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21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21"/>
          <p:cNvSpPr/>
          <p:nvPr>
            <p:ph idx="3" type="pic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21"/>
          <p:cNvSpPr/>
          <p:nvPr>
            <p:ph idx="4" type="pic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ארבע תמונות">
  <p:cSld name="כותרת וארבע תמונות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2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22"/>
          <p:cNvSpPr/>
          <p:nvPr/>
        </p:nvSpPr>
        <p:spPr>
          <a:xfrm>
            <a:off x="10171544" y="938558"/>
            <a:ext cx="2190882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2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22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22"/>
          <p:cNvSpPr/>
          <p:nvPr>
            <p:ph idx="2" type="pic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22"/>
          <p:cNvSpPr/>
          <p:nvPr>
            <p:ph idx="3" type="pic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2"/>
          <p:cNvSpPr/>
          <p:nvPr>
            <p:ph idx="4" type="pic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22"/>
          <p:cNvSpPr/>
          <p:nvPr>
            <p:ph idx="5" type="pic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>
  <p:cSld name="כותרת בלבד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b="1" i="0" sz="4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23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8" name="Google Shape;78;p23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4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b="1" sz="4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4"/>
          <p:cNvSpPr txBox="1"/>
          <p:nvPr>
            <p:ph idx="1" type="body"/>
          </p:nvPr>
        </p:nvSpPr>
        <p:spPr>
          <a:xfrm>
            <a:off x="515274" y="1195757"/>
            <a:ext cx="8031962" cy="46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4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3" name="Google Shape;83;p24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4" name="Google Shape;84;p24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hyperlink" Target="about:blank" TargetMode="External"/><Relationship Id="rId4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hyperlink" Target="about:blank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Relationship Id="rId4" Type="http://schemas.openxmlformats.org/officeDocument/2006/relationships/hyperlink" Target="about:blank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Relationship Id="rId4" Type="http://schemas.openxmlformats.org/officeDocument/2006/relationships/image" Target="../media/image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6096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 txBox="1"/>
          <p:nvPr>
            <p:ph type="ctrTitle"/>
          </p:nvPr>
        </p:nvSpPr>
        <p:spPr>
          <a:xfrm>
            <a:off x="1" y="1640677"/>
            <a:ext cx="12192000" cy="1260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1 -Storytelling</a:t>
            </a:r>
            <a:endParaRPr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"/>
          <p:cNvSpPr txBox="1"/>
          <p:nvPr>
            <p:ph idx="1" type="subTitle"/>
          </p:nvPr>
        </p:nvSpPr>
        <p:spPr>
          <a:xfrm>
            <a:off x="1" y="2826050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מקצוע: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"/>
          <p:cNvSpPr txBox="1"/>
          <p:nvPr>
            <p:ph idx="2" type="body"/>
          </p:nvPr>
        </p:nvSpPr>
        <p:spPr>
          <a:xfrm>
            <a:off x="1" y="3655861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שם המורה: לזלי סלמון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4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9150" y="202747"/>
            <a:ext cx="2095500" cy="126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ree Images : glass, decoration, food, produce, drink, ice cream ..." id="182" name="Google Shape;18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57600" y="1558160"/>
            <a:ext cx="3690571" cy="49271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2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שיווק בעזרת storytelling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2"/>
          <p:cNvSpPr/>
          <p:nvPr/>
        </p:nvSpPr>
        <p:spPr>
          <a:xfrm>
            <a:off x="4704049" y="6303481"/>
            <a:ext cx="30267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https://youtu.be/l-RG9bJHZ30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9" name="Google Shape;189;p12" title="McDonald's: Juliette the Doll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48000" y="1714500"/>
            <a:ext cx="6096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3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תרגול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3"/>
          <p:cNvSpPr txBox="1"/>
          <p:nvPr/>
        </p:nvSpPr>
        <p:spPr>
          <a:xfrm>
            <a:off x="1" y="1885444"/>
            <a:ext cx="10547926" cy="27238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arenR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מצאו 2 פרסומות בסגנוןstorytelling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arenR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השוו את הפרסומות שמצאתם עם פרסומות לאותו מוצר של אותה חברה בסגנון אחר.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arenR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רשמו מה שכנע אתכם בסיפור.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14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14"/>
          <p:cNvSpPr txBox="1"/>
          <p:nvPr/>
        </p:nvSpPr>
        <p:spPr>
          <a:xfrm>
            <a:off x="647340" y="3016112"/>
            <a:ext cx="11174412" cy="2618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rights@https://youtu.be/l-RG9bJHZ30.gov.il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4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נוהל 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מה נלמד היום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3"/>
          <p:cNvSpPr txBox="1"/>
          <p:nvPr>
            <p:ph idx="1" type="body"/>
          </p:nvPr>
        </p:nvSpPr>
        <p:spPr>
          <a:xfrm>
            <a:off x="412034" y="1846421"/>
            <a:ext cx="8537543" cy="1322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57200" lvl="0" marL="642957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מהו storytelling 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שימושים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טיפים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"/>
          <p:cNvSpPr txBox="1"/>
          <p:nvPr>
            <p:ph type="ctrTitle"/>
          </p:nvPr>
        </p:nvSpPr>
        <p:spPr>
          <a:xfrm>
            <a:off x="1" y="1640677"/>
            <a:ext cx="12192000" cy="1260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iw-IL">
                <a:latin typeface="Arial"/>
                <a:ea typeface="Arial"/>
                <a:cs typeface="Arial"/>
                <a:sym typeface="Arial"/>
              </a:rPr>
              <a:t>torytelling</a:t>
            </a:r>
            <a:endParaRPr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5" title="ￗﾡￗﾙￗﾤￗﾕￗﾨￗﾙ ￗﾢￗﾞￗﾙￗﾝ - ￗﾤￗﾪￗﾙￗﾗ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81350" y="1244600"/>
            <a:ext cx="5829300" cy="4368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5"/>
          <p:cNvSpPr/>
          <p:nvPr/>
        </p:nvSpPr>
        <p:spPr>
          <a:xfrm>
            <a:off x="905086" y="6072698"/>
            <a:ext cx="307045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https://youtu.be/QRRu5D3t-Xs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2138083" y="162585"/>
            <a:ext cx="6132893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rgbClr val="192A72"/>
                </a:solidFill>
                <a:latin typeface="Calibri"/>
                <a:ea typeface="Calibri"/>
                <a:cs typeface="Calibri"/>
                <a:sym typeface="Calibri"/>
              </a:rPr>
              <a:t>סיפורי</a:t>
            </a:r>
            <a:r>
              <a:rPr b="0" i="0" lang="iw-I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iw-IL" sz="2400" u="none" cap="none" strike="noStrike">
                <a:solidFill>
                  <a:srgbClr val="192A72"/>
                </a:solidFill>
                <a:latin typeface="Calibri"/>
                <a:ea typeface="Calibri"/>
                <a:cs typeface="Calibri"/>
                <a:sym typeface="Calibri"/>
              </a:rPr>
              <a:t>עמים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0163" y="1915228"/>
            <a:ext cx="4119797" cy="4138189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6"/>
          <p:cNvSpPr txBox="1"/>
          <p:nvPr/>
        </p:nvSpPr>
        <p:spPr>
          <a:xfrm>
            <a:off x="3843338" y="350044"/>
            <a:ext cx="328612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סטורי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teve Jobs PNG" id="141" name="Google Shape;141;p7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3803" r="3803" t="0"/>
          <a:stretch/>
        </p:blipFill>
        <p:spPr>
          <a:xfrm>
            <a:off x="1003793" y="1245715"/>
            <a:ext cx="5395321" cy="3638921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7"/>
          <p:cNvSpPr txBox="1"/>
          <p:nvPr/>
        </p:nvSpPr>
        <p:spPr>
          <a:xfrm>
            <a:off x="4614754" y="1488142"/>
            <a:ext cx="3736289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“The most powerful  person in the world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the </a:t>
            </a:r>
            <a:r>
              <a:rPr b="1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story teller</a:t>
            </a: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Steve Jobs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The power of words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" name="Google Shape;148;p8" title="The Power of Words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0" y="1714500"/>
            <a:ext cx="6096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8"/>
          <p:cNvSpPr/>
          <p:nvPr/>
        </p:nvSpPr>
        <p:spPr>
          <a:xfrm>
            <a:off x="828154" y="6070285"/>
            <a:ext cx="316791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https://youtu.be/Hzgzim5m7oU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חשיבות האמפתיה בסיפור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פשוט הצבע האדום ציור של לב אהבה מבריק | וקטורים לשימוש ציבורי" id="155" name="Google Shape;15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67772" y="2095146"/>
            <a:ext cx="2190750" cy="20859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צללית ראש גברית | וקטורים לשימוש ציבורי" id="156" name="Google Shape;156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72569" y="1944768"/>
            <a:ext cx="2143125" cy="2143125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9"/>
          <p:cNvSpPr txBox="1"/>
          <p:nvPr/>
        </p:nvSpPr>
        <p:spPr>
          <a:xfrm>
            <a:off x="7756161" y="1525755"/>
            <a:ext cx="180631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אמפתיה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9"/>
          <p:cNvSpPr txBox="1"/>
          <p:nvPr/>
        </p:nvSpPr>
        <p:spPr>
          <a:xfrm>
            <a:off x="1935799" y="1489620"/>
            <a:ext cx="1806315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סימפטיה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rgbClr val="555555"/>
                </a:solidFill>
                <a:latin typeface="Arial"/>
                <a:ea typeface="Arial"/>
                <a:cs typeface="Arial"/>
                <a:sym typeface="Arial"/>
              </a:rPr>
              <a:t>אהדה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9"/>
          <p:cNvSpPr/>
          <p:nvPr/>
        </p:nvSpPr>
        <p:spPr>
          <a:xfrm>
            <a:off x="479535" y="3981066"/>
            <a:ext cx="4112023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rgbClr val="555555"/>
                </a:solidFill>
                <a:latin typeface="Arial"/>
                <a:ea typeface="Arial"/>
                <a:cs typeface="Arial"/>
                <a:sym typeface="Arial"/>
              </a:rPr>
              <a:t> הרגשה שאתה משתף עם אדם אחר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9"/>
          <p:cNvSpPr/>
          <p:nvPr/>
        </p:nvSpPr>
        <p:spPr>
          <a:xfrm>
            <a:off x="6051770" y="4058722"/>
            <a:ext cx="445186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rgbClr val="555555"/>
                </a:solidFill>
                <a:latin typeface="Arial"/>
                <a:ea typeface="Arial"/>
                <a:cs typeface="Arial"/>
                <a:sym typeface="Arial"/>
              </a:rPr>
              <a:t>היכולת להבין את רגשותיו של אדם אחר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0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טיפים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6" name="Google Shape;166;p10"/>
          <p:cNvGrpSpPr/>
          <p:nvPr/>
        </p:nvGrpSpPr>
        <p:grpSpPr>
          <a:xfrm>
            <a:off x="3725333" y="719666"/>
            <a:ext cx="4741333" cy="5384800"/>
            <a:chOff x="1693333" y="0"/>
            <a:chExt cx="4741333" cy="5384800"/>
          </a:xfrm>
        </p:grpSpPr>
        <p:sp>
          <p:nvSpPr>
            <p:cNvPr id="167" name="Google Shape;167;p10"/>
            <p:cNvSpPr/>
            <p:nvPr/>
          </p:nvSpPr>
          <p:spPr>
            <a:xfrm>
              <a:off x="1872826" y="220133"/>
              <a:ext cx="4368800" cy="1517226"/>
            </a:xfrm>
            <a:prstGeom prst="ellipse">
              <a:avLst/>
            </a:prstGeom>
            <a:solidFill>
              <a:srgbClr val="D1E9C1">
                <a:alpha val="4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10"/>
            <p:cNvSpPr/>
            <p:nvPr/>
          </p:nvSpPr>
          <p:spPr>
            <a:xfrm>
              <a:off x="3640666" y="3935306"/>
              <a:ext cx="846666" cy="541866"/>
            </a:xfrm>
            <a:prstGeom prst="downArrow">
              <a:avLst>
                <a:gd fmla="val 50000" name="adj1"/>
                <a:gd fmla="val 50000" name="adj2"/>
              </a:avLst>
            </a:prstGeom>
            <a:gradFill>
              <a:gsLst>
                <a:gs pos="0">
                  <a:srgbClr val="B99990"/>
                </a:gs>
                <a:gs pos="80000">
                  <a:srgbClr val="F4CABD"/>
                </a:gs>
                <a:gs pos="100000">
                  <a:srgbClr val="F7CABD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30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10"/>
            <p:cNvSpPr/>
            <p:nvPr/>
          </p:nvSpPr>
          <p:spPr>
            <a:xfrm>
              <a:off x="2031999" y="4368800"/>
              <a:ext cx="4064000" cy="101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0"/>
            <p:cNvSpPr txBox="1"/>
            <p:nvPr/>
          </p:nvSpPr>
          <p:spPr>
            <a:xfrm>
              <a:off x="2031999" y="4368800"/>
              <a:ext cx="4064000" cy="101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6025" lIns="256025" spcFirstLastPara="1" rIns="256025" wrap="square" tIns="25602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b="0" i="0" lang="iw-IL" sz="3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סיפור מוצלח</a:t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0"/>
            <p:cNvSpPr/>
            <p:nvPr/>
          </p:nvSpPr>
          <p:spPr>
            <a:xfrm>
              <a:off x="3461173" y="1854538"/>
              <a:ext cx="1524000" cy="1524000"/>
            </a:xfrm>
            <a:prstGeom prst="ellipse">
              <a:avLst/>
            </a:prstGeom>
            <a:gradFill>
              <a:gsLst>
                <a:gs pos="0">
                  <a:srgbClr val="C2580F"/>
                </a:gs>
                <a:gs pos="80000">
                  <a:srgbClr val="FF7213"/>
                </a:gs>
                <a:gs pos="100000">
                  <a:srgbClr val="FF720E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30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0"/>
            <p:cNvSpPr txBox="1"/>
            <p:nvPr/>
          </p:nvSpPr>
          <p:spPr>
            <a:xfrm>
              <a:off x="3684358" y="2077723"/>
              <a:ext cx="1077630" cy="10776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iw-IL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מתח וציפייה</a:t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0"/>
            <p:cNvSpPr/>
            <p:nvPr/>
          </p:nvSpPr>
          <p:spPr>
            <a:xfrm>
              <a:off x="2370666" y="711200"/>
              <a:ext cx="1524000" cy="1524000"/>
            </a:xfrm>
            <a:prstGeom prst="ellipse">
              <a:avLst/>
            </a:prstGeom>
            <a:gradFill>
              <a:gsLst>
                <a:gs pos="0">
                  <a:srgbClr val="797979"/>
                </a:gs>
                <a:gs pos="80000">
                  <a:srgbClr val="9F9F9F"/>
                </a:gs>
                <a:gs pos="100000">
                  <a:srgbClr val="A0A0A0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30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10"/>
            <p:cNvSpPr txBox="1"/>
            <p:nvPr/>
          </p:nvSpPr>
          <p:spPr>
            <a:xfrm>
              <a:off x="2593851" y="934385"/>
              <a:ext cx="1077630" cy="10776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iw-IL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אמפתיה</a:t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10"/>
            <p:cNvSpPr/>
            <p:nvPr/>
          </p:nvSpPr>
          <p:spPr>
            <a:xfrm>
              <a:off x="3928533" y="342730"/>
              <a:ext cx="1524000" cy="1524000"/>
            </a:xfrm>
            <a:prstGeom prst="ellipse">
              <a:avLst/>
            </a:prstGeom>
            <a:gradFill>
              <a:gsLst>
                <a:gs pos="0">
                  <a:srgbClr val="D79B00"/>
                </a:gs>
                <a:gs pos="80000">
                  <a:srgbClr val="FFCB00"/>
                </a:gs>
                <a:gs pos="100000">
                  <a:srgbClr val="FFCF00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30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10"/>
            <p:cNvSpPr txBox="1"/>
            <p:nvPr/>
          </p:nvSpPr>
          <p:spPr>
            <a:xfrm>
              <a:off x="4151718" y="565915"/>
              <a:ext cx="1077630" cy="10776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iw-IL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סיפור אישי</a:t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0"/>
            <p:cNvSpPr/>
            <p:nvPr/>
          </p:nvSpPr>
          <p:spPr>
            <a:xfrm>
              <a:off x="1693333" y="0"/>
              <a:ext cx="4741333" cy="3793066"/>
            </a:xfrm>
            <a:custGeom>
              <a:rect b="b" l="l" r="r" t="t"/>
              <a:pathLst>
                <a:path extrusionOk="0" h="120000" w="120000">
                  <a:moveTo>
                    <a:pt x="584" y="34175"/>
                  </a:moveTo>
                  <a:lnTo>
                    <a:pt x="584" y="34175"/>
                  </a:lnTo>
                  <a:cubicBezTo>
                    <a:pt x="-2679" y="22567"/>
                    <a:pt x="7879" y="11072"/>
                    <a:pt x="27615" y="4745"/>
                  </a:cubicBezTo>
                  <a:cubicBezTo>
                    <a:pt x="47351" y="-1582"/>
                    <a:pt x="72649" y="-1582"/>
                    <a:pt x="92385" y="4745"/>
                  </a:cubicBezTo>
                  <a:cubicBezTo>
                    <a:pt x="112121" y="11072"/>
                    <a:pt x="122679" y="22567"/>
                    <a:pt x="119416" y="34175"/>
                  </a:cubicBezTo>
                  <a:lnTo>
                    <a:pt x="74854" y="113544"/>
                  </a:lnTo>
                  <a:cubicBezTo>
                    <a:pt x="73813" y="117246"/>
                    <a:pt x="67478" y="120000"/>
                    <a:pt x="60000" y="120000"/>
                  </a:cubicBezTo>
                  <a:cubicBezTo>
                    <a:pt x="52522" y="120000"/>
                    <a:pt x="46187" y="117246"/>
                    <a:pt x="45146" y="113544"/>
                  </a:cubicBezTo>
                  <a:close/>
                  <a:moveTo>
                    <a:pt x="4800" y="30000"/>
                  </a:moveTo>
                  <a:lnTo>
                    <a:pt x="4800" y="30000"/>
                  </a:lnTo>
                  <a:cubicBezTo>
                    <a:pt x="4800" y="43255"/>
                    <a:pt x="29514" y="54000"/>
                    <a:pt x="60000" y="54000"/>
                  </a:cubicBezTo>
                  <a:cubicBezTo>
                    <a:pt x="90486" y="54000"/>
                    <a:pt x="115200" y="43255"/>
                    <a:pt x="115200" y="30000"/>
                  </a:cubicBezTo>
                  <a:cubicBezTo>
                    <a:pt x="115200" y="16745"/>
                    <a:pt x="90486" y="6000"/>
                    <a:pt x="60000" y="6000"/>
                  </a:cubicBezTo>
                  <a:cubicBezTo>
                    <a:pt x="29514" y="6000"/>
                    <a:pt x="4800" y="16745"/>
                    <a:pt x="4800" y="30000"/>
                  </a:cubicBezTo>
                  <a:close/>
                </a:path>
              </a:pathLst>
            </a:custGeom>
            <a:solidFill>
              <a:schemeClr val="lt1">
                <a:alpha val="40000"/>
              </a:schemeClr>
            </a:solidFill>
            <a:ln cap="flat" cmpd="sng" w="9525">
              <a:solidFill>
                <a:srgbClr val="92CD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