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4"/>
  </p:notesMasterIdLst>
  <p:sldIdLst>
    <p:sldId id="256" r:id="rId2"/>
    <p:sldId id="258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0" r:id="rId12"/>
    <p:sldId id="267" r:id="rId13"/>
  </p:sldIdLst>
  <p:sldSz cx="9144000" cy="5143500" type="screen16x9"/>
  <p:notesSz cx="6858000" cy="9144000"/>
  <p:embeddedFontLst>
    <p:embeddedFont>
      <p:font typeface="Assistant" pitchFamily="2" charset="-79"/>
      <p:regular r:id="rId15"/>
      <p:bold r:id="rId16"/>
    </p:embeddedFont>
    <p:embeddedFont>
      <p:font typeface="Assistant ExtraBold" pitchFamily="2" charset="-79"/>
      <p:bold r:id="rId17"/>
    </p:embeddedFont>
    <p:embeddedFont>
      <p:font typeface="Assistant SemiBold" pitchFamily="2" charset="-79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Quattrocento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444"/>
    <a:srgbClr val="00B0F0"/>
    <a:srgbClr val="FFC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612209-9AF2-4752-9C6B-E50BF4B5A803}">
  <a:tblStyle styleId="{FF612209-9AF2-4752-9C6B-E50BF4B5A80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8BEE0B-80F3-46F9-B832-FFEBB0A49FDB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45" autoAdjust="0"/>
  </p:normalViewPr>
  <p:slideViewPr>
    <p:cSldViewPr snapToGrid="0">
      <p:cViewPr varScale="1">
        <p:scale>
          <a:sx n="118" d="100"/>
          <a:sy n="118" d="100"/>
        </p:scale>
        <p:origin x="11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3%D7%99%D7%A1%D7%A6%D7%99%D7%A4%D7%9C%D7%99%D7%A0%D7%9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דוגמ</a:t>
            </a:r>
            <a:r>
              <a:rPr lang="he-IL" dirty="0"/>
              <a:t>ה</a:t>
            </a:r>
            <a:r>
              <a:rPr lang="he-IL" b="0" dirty="0"/>
              <a:t> נוספת למדגם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נדרשים משאבים רבים שאף עלולים להזיק לכלל אוכלוסיית הפינגווינים האפריקאים כדי לחקור את כולם, ולכן בחרו רק 200 שנדגמו </a:t>
            </a:r>
            <a:r>
              <a:rPr lang="he-IL" b="0" dirty="0" err="1"/>
              <a:t>מביניהם</a:t>
            </a:r>
            <a:r>
              <a:rPr lang="he-IL" b="0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גם כאן יש </a:t>
            </a:r>
            <a:r>
              <a:rPr lang="he-IL" dirty="0"/>
              <a:t>לנהל </a:t>
            </a:r>
            <a:r>
              <a:rPr lang="he-IL" b="0" dirty="0"/>
              <a:t>דיון בכיתה – האם 200 הפינגווינים שנבחרו מייצגים את כלל אוכלוסיית הפינגווינים האפריקאי</a:t>
            </a:r>
            <a:r>
              <a:rPr lang="he-IL" dirty="0"/>
              <a:t>ם</a:t>
            </a:r>
            <a:r>
              <a:rPr lang="he-IL" b="0" dirty="0"/>
              <a:t>? ניתן להיעזר באינטרנט כדי ללמוד על הפינגווינים האפריקאים.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שאלה נוספת לדיון: כיצד הייתם מציעים לדגום את אוכלוסיי</a:t>
            </a:r>
            <a:r>
              <a:rPr lang="he-IL" dirty="0"/>
              <a:t>ת</a:t>
            </a:r>
            <a:r>
              <a:rPr lang="he-IL" b="0" dirty="0"/>
              <a:t> הפינגווינים האפריקאי</a:t>
            </a:r>
            <a:r>
              <a:rPr lang="he-IL" dirty="0"/>
              <a:t>ם</a:t>
            </a:r>
            <a:r>
              <a:rPr lang="he-IL" b="0" dirty="0"/>
              <a:t> בדרך שתייצג אותם טוב יותר?  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(כיוונים לתשובה</a:t>
            </a:r>
            <a:r>
              <a:rPr lang="he-IL" dirty="0"/>
              <a:t>:</a:t>
            </a:r>
            <a:r>
              <a:rPr lang="he-IL" b="0" dirty="0"/>
              <a:t> לפי ויקיפדיה </a:t>
            </a:r>
            <a:r>
              <a:rPr lang="he-IL" dirty="0"/>
              <a:t>הפינגווין האפריקאי </a:t>
            </a:r>
            <a:r>
              <a:rPr lang="he-IL" b="0" dirty="0"/>
              <a:t>חי ב-24 איים שונים. יכול להיות שמיקום האי יטה את תוצאות המחקר</a:t>
            </a:r>
            <a:r>
              <a:rPr lang="he-IL" dirty="0"/>
              <a:t>.</a:t>
            </a:r>
            <a:r>
              <a:rPr lang="he-IL" b="0" dirty="0"/>
              <a:t> לכן כדאי לדגום מספר פינגווינים בכל אי באופן יחסי לגודלם בכלל האוכלוסייה. 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כיוון נוסף לדוגמ</a:t>
            </a:r>
            <a:r>
              <a:rPr lang="he-IL" dirty="0"/>
              <a:t>ה</a:t>
            </a:r>
            <a:r>
              <a:rPr lang="he-IL" b="0" dirty="0"/>
              <a:t> לתשובה</a:t>
            </a:r>
            <a:r>
              <a:rPr lang="he-IL" dirty="0"/>
              <a:t>: </a:t>
            </a:r>
            <a:r>
              <a:rPr lang="he-IL" b="0" dirty="0"/>
              <a:t> גילאי הפינגווינים הנדגמים</a:t>
            </a:r>
            <a:r>
              <a:rPr lang="he-IL" dirty="0"/>
              <a:t> - </a:t>
            </a:r>
            <a:r>
              <a:rPr lang="he-IL" b="0" dirty="0"/>
              <a:t>יש לוודא שהפינגווינים נדגמים בהתאם לחלקם היחסי באוכלוסייה הכללית).</a:t>
            </a:r>
            <a:endParaRPr lang="he-IL" dirty="0"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112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b="0" dirty="0"/>
              <a:t>נלמד ונעמיק בנושא בחירת המדגם כך שייצג את כלל האוכלוסייה בהמשך פרק הסטטיסטיקה.</a:t>
            </a:r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he-IL" sz="900" dirty="0">
                <a:latin typeface="Quattrocento Sans"/>
                <a:ea typeface="Quattrocento Sans"/>
                <a:cs typeface="Quattrocento Sans"/>
                <a:sym typeface="Quattrocento Sans"/>
              </a:rPr>
              <a:t>בשיעור הבא נלמד על משתנים שמתארים את המידע שנאסף על האוכלוסייה או על המדגם </a:t>
            </a:r>
            <a:r>
              <a:rPr lang="he-IL" dirty="0">
                <a:latin typeface="Quattrocento Sans"/>
                <a:ea typeface="Quattrocento Sans"/>
                <a:cs typeface="Quattrocento Sans"/>
                <a:sym typeface="Quattrocento Sans"/>
              </a:rPr>
              <a:t>ש</a:t>
            </a:r>
            <a:r>
              <a:rPr lang="he-IL" sz="900" dirty="0">
                <a:latin typeface="Quattrocento Sans"/>
                <a:ea typeface="Quattrocento Sans"/>
                <a:cs typeface="Quattrocento Sans"/>
                <a:sym typeface="Quattrocento Sans"/>
              </a:rPr>
              <a:t>אנו חוקרים. 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he-IL" sz="900" dirty="0">
                <a:latin typeface="Quattrocento Sans"/>
                <a:ea typeface="Quattrocento Sans"/>
                <a:cs typeface="Quattrocento Sans"/>
                <a:sym typeface="Quattrocento Sans"/>
              </a:rPr>
              <a:t>כעת יש לבצע את תרגיל 1 באקסל: "מבוא לסטטיסטיקה לניתוח נתונים"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בכל שנייה נוצרת כמות בלתי נגמרת של נתונים חדשים הנאספים באמצעים אלקטרוניים.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המוח האנושי אינו יכול לתפוס ולהבין כזו מאסה של נתוני </a:t>
            </a:r>
            <a:r>
              <a:rPr lang="en-US" dirty="0"/>
              <a:t>BIG DATA, </a:t>
            </a:r>
            <a:r>
              <a:rPr lang="he-IL" dirty="0"/>
              <a:t>בטח שלא להפיק תובנות מהר הנתונים ההולך וגדל.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מנתחי הנתונים חייבים להשתמש בכלים שיאפשרו להם לנתח את הנתונים.</a:t>
            </a:r>
          </a:p>
        </p:txBody>
      </p:sp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יש לתת לתלמידים לחפש באינטרנט את ההגדרה של ויקיפדיה לסטטיסטיקה ולשתף את הכיתה בתוצאות.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לאחר שהתלמידים יציגו את הפתרון יש להסב את תשומת לבם </a:t>
            </a:r>
            <a:r>
              <a:rPr lang="he-IL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להגדרת הסטטיסטיקה לפי ויקיפדיה, שכל מילה ב</a:t>
            </a:r>
            <a:r>
              <a:rPr lang="he-IL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ה</a:t>
            </a:r>
            <a:r>
              <a:rPr lang="he-IL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ממחישה את חשיבותה למנתח הנתונים: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he-IL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סטטיסטיקה </a:t>
            </a:r>
            <a:r>
              <a:rPr lang="he-IL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היא </a:t>
            </a:r>
            <a:r>
              <a:rPr lang="he-IL" sz="900" b="0" i="0" u="sng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תחום</a:t>
            </a:r>
            <a:r>
              <a:rPr lang="he-IL" sz="900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he-IL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ידע הנוגע לאיסוף, עיבוד, ניתוח והצגת מסקנות מנתונים כמותיים". </a:t>
            </a: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נצפה כעת בסרט על כמות הנתונים בעולם והאתגר להבין אותם.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שם הסרט: "מצגת לסרטון ביג דאטה" 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i="0" dirty="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לאחר הצפייה בסרטון בקשו מהתלמידים שכל אחד מהם יפרסם פוסט ברשת החברתית.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לאחר פרסום הפוסט בקשו מהתלמידים </a:t>
            </a:r>
            <a:r>
              <a:rPr lang="he-IL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להקריא אותו </a:t>
            </a:r>
            <a:r>
              <a:rPr lang="he-IL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ולציין אם שיתפו תמונה </a:t>
            </a:r>
            <a:r>
              <a:rPr lang="he-IL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או</a:t>
            </a:r>
            <a:r>
              <a:rPr lang="he-IL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סרטון. לבסוף סכמו בכיתה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את </a:t>
            </a:r>
            <a:r>
              <a:rPr lang="he-IL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מספר </a:t>
            </a:r>
            <a:r>
              <a:rPr lang="he-IL" b="0" i="0" dirty="0" err="1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הפוסטים</a:t>
            </a:r>
            <a:r>
              <a:rPr lang="he-IL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התמונות והסרטים שהכיתה שיתפה לבדה באינטרנט בעשר דקות. הדגישו את היקף המידע שהכיתה העלתה לרשת. </a:t>
            </a:r>
            <a:endParaRPr lang="he-IL" b="0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714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b="0" dirty="0"/>
              <a:t>כל מחקר נתונים מתחיל בהגדרת האוכלוסייה שעליה יתבסס המחקר ושעליה נפעיל את הכלים הסטטיסטיים שנלמד.</a:t>
            </a:r>
            <a:endParaRPr lang="he-IL" dirty="0"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749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משימה בכיתה – האם תוכלו לחשוב על עוד דוגמאות לאוכלוסייה?</a:t>
            </a:r>
            <a:endParaRPr lang="he-IL" dirty="0"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0654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פתרון אפשרי לעוד דוגמאות לאוכלוסייה</a:t>
            </a:r>
            <a:endParaRPr lang="he-IL" dirty="0"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792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לאחר שהסברנו והבנו מהי אוכלוסייה, מושג חשוב נוסף בהגדרה הבסיסית של מחקר נתונים הוא "מדגם".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מדגם הוא חלק מהאוכלוסייה </a:t>
            </a:r>
            <a:r>
              <a:rPr lang="he-IL" dirty="0"/>
              <a:t>ש</a:t>
            </a:r>
            <a:r>
              <a:rPr lang="he-IL" b="0" dirty="0"/>
              <a:t>אנחנו רוצים לחקור.</a:t>
            </a:r>
            <a:endParaRPr lang="he-IL" dirty="0"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3355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לאחר שהסברנו והבנו מהי אוכלוסייה, מושג חשוב נוסף בהגדרה הבסיסית של מחקר נתונים הוא "מדגם".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מדגם הוא חלק מהאוכלוסייה </a:t>
            </a:r>
            <a:r>
              <a:rPr lang="he-IL" dirty="0"/>
              <a:t>ש</a:t>
            </a:r>
            <a:r>
              <a:rPr lang="he-IL" b="0" dirty="0"/>
              <a:t>אנחנו רוצים לחקור.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נדרשים משאבי זמן וכסף רבים מדי לקבלת מענה מכל </a:t>
            </a:r>
            <a:r>
              <a:rPr lang="he-IL" dirty="0"/>
              <a:t>אזרח </a:t>
            </a:r>
            <a:r>
              <a:rPr lang="he-IL" b="0" dirty="0"/>
              <a:t>בישראל על אופן הצבעתו בבחירות.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לכן, בתקופת הבחירות חברות החדשות וארגונים שונים מבצעים מדגמים רבים כדי לנסות לחזות את תוצאות הבחירות.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מדגם הבחירות אוסף מידע רק מחלק קטן מכלל אוכלוסיית </a:t>
            </a:r>
            <a:r>
              <a:rPr lang="he-IL" dirty="0"/>
              <a:t>אזרחי </a:t>
            </a:r>
            <a:r>
              <a:rPr lang="he-IL" b="0" dirty="0"/>
              <a:t>ישראל, ובעזרת ניתוח נתונים משמעותי ניתן לחזות באמצעותו את תוצאת הבחירות.  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יש לדון בכיתה: האם מדגמי הבחירות מצליחים לנבא את תוצאות הבחירות? האם לדעתכם מדגמי הבחירות משקפים ומייצגים את האוכלוסייה הכללית?</a:t>
            </a:r>
            <a:endParaRPr lang="he-IL" dirty="0"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220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 b="0" i="0" u="none" strike="noStrike" cap="none"/>
          </a:p>
        </p:txBody>
      </p:sp>
      <p:sp>
        <p:nvSpPr>
          <p:cNvPr id="15" name="Google Shape;15;p2"/>
          <p:cNvSpPr txBox="1"/>
          <p:nvPr/>
        </p:nvSpPr>
        <p:spPr>
          <a:xfrm>
            <a:off x="6720840" y="56673"/>
            <a:ext cx="2296215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Calibri"/>
                <a:cs typeface="Assistant ExtraBold"/>
                <a:sym typeface="Assistant ExtraBold"/>
              </a:rPr>
              <a:t>סטטיסטיקה</a:t>
            </a:r>
            <a:r>
              <a:rPr lang="he-IL" sz="1300" b="0" i="0" u="none" strike="noStrike" cap="none" baseline="0" dirty="0">
                <a:solidFill>
                  <a:srgbClr val="232752"/>
                </a:solidFill>
                <a:latin typeface="Assistant ExtraBold"/>
                <a:ea typeface="Calibri"/>
                <a:cs typeface="Assistant ExtraBold"/>
                <a:sym typeface="Assistant ExtraBold"/>
              </a:rPr>
              <a:t> ככלי לניתוח נתונים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6858000" y="441313"/>
            <a:ext cx="2090625" cy="3896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3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 descr="Google Shape;55;p13"/>
          <p:cNvPicPr preferRelativeResize="0"/>
          <p:nvPr/>
        </p:nvPicPr>
        <p:blipFill rotWithShape="1">
          <a:blip r:embed="rId3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/>
        </p:nvSpPr>
        <p:spPr>
          <a:xfrm>
            <a:off x="4844226" y="2036447"/>
            <a:ext cx="3601846" cy="127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סטטיסטיקה</a:t>
            </a:r>
            <a:br>
              <a:rPr lang="en-US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3600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ככלי לניתוח נתונים</a:t>
            </a:r>
            <a:endParaRPr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4" descr="Google Shape;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/>
          <p:nvPr/>
        </p:nvSpPr>
        <p:spPr>
          <a:xfrm>
            <a:off x="6728867" y="33410"/>
            <a:ext cx="2306877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7" y="788756"/>
            <a:ext cx="4314435" cy="34621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" name="Google Shape;53;p6"/>
          <p:cNvSpPr txBox="1"/>
          <p:nvPr/>
        </p:nvSpPr>
        <p:spPr>
          <a:xfrm>
            <a:off x="2000708" y="1221959"/>
            <a:ext cx="5142585" cy="15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20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 למדגם:</a:t>
            </a:r>
          </a:p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anose="00000500000000000000" pitchFamily="2" charset="-79"/>
                <a:ea typeface="Assistant ExtraBold"/>
                <a:cs typeface="Assistant" panose="00000500000000000000" pitchFamily="2" charset="-79"/>
                <a:sym typeface="Assistant ExtraBold"/>
              </a:rPr>
              <a:t>במחקר נתונים על אוכלוסיית </a:t>
            </a:r>
          </a:p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anose="00000500000000000000" pitchFamily="2" charset="-79"/>
                <a:ea typeface="Assistant ExtraBold"/>
                <a:cs typeface="Assistant" panose="00000500000000000000" pitchFamily="2" charset="-79"/>
                <a:sym typeface="Assistant ExtraBold"/>
              </a:rPr>
              <a:t>הפינגווינים </a:t>
            </a:r>
            <a:r>
              <a:rPr lang="he-IL" sz="2000" dirty="0" err="1">
                <a:solidFill>
                  <a:srgbClr val="232752"/>
                </a:solidFill>
                <a:latin typeface="Assistant" panose="00000500000000000000" pitchFamily="2" charset="-79"/>
                <a:ea typeface="Assistant ExtraBold"/>
                <a:cs typeface="Assistant" panose="00000500000000000000" pitchFamily="2" charset="-79"/>
                <a:sym typeface="Assistant ExtraBold"/>
              </a:rPr>
              <a:t>האפריקאיים</a:t>
            </a:r>
            <a:r>
              <a:rPr lang="he-IL" sz="2000" dirty="0">
                <a:solidFill>
                  <a:srgbClr val="232752"/>
                </a:solidFill>
                <a:latin typeface="Assistant" panose="00000500000000000000" pitchFamily="2" charset="-79"/>
                <a:ea typeface="Assistant ExtraBold"/>
                <a:cs typeface="Assistant" panose="00000500000000000000" pitchFamily="2" charset="-79"/>
                <a:sym typeface="Assistant ExtraBold"/>
              </a:rPr>
              <a:t>, </a:t>
            </a:r>
          </a:p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anose="00000500000000000000" pitchFamily="2" charset="-79"/>
                <a:ea typeface="Assistant ExtraBold"/>
                <a:cs typeface="Assistant" panose="00000500000000000000" pitchFamily="2" charset="-79"/>
                <a:sym typeface="Assistant ExtraBold"/>
              </a:rPr>
              <a:t>נדגמו 200 פינגווינים בחוף </a:t>
            </a:r>
            <a:r>
              <a:rPr lang="he-IL" sz="2000" dirty="0" err="1">
                <a:solidFill>
                  <a:srgbClr val="232752"/>
                </a:solidFill>
                <a:latin typeface="Assistant" panose="00000500000000000000" pitchFamily="2" charset="-79"/>
                <a:ea typeface="Assistant ExtraBold"/>
                <a:cs typeface="Assistant" panose="00000500000000000000" pitchFamily="2" charset="-79"/>
                <a:sym typeface="Assistant ExtraBold"/>
              </a:rPr>
              <a:t>בולדרס</a:t>
            </a:r>
            <a:endParaRPr sz="2000" i="0" u="none" strike="noStrike" cap="none" dirty="0">
              <a:solidFill>
                <a:srgbClr val="232752"/>
              </a:solidFill>
              <a:latin typeface="Assistant" panose="00000500000000000000" pitchFamily="2" charset="-79"/>
              <a:ea typeface="Assistant ExtraBold"/>
              <a:cs typeface="Assistant" panose="00000500000000000000" pitchFamily="2" charset="-79"/>
              <a:sym typeface="Assistant ExtraBold"/>
            </a:endParaRPr>
          </a:p>
        </p:txBody>
      </p:sp>
      <p:pic>
        <p:nvPicPr>
          <p:cNvPr id="7" name="Google Shape;81;p7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2370704" y="78604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98" y="2883531"/>
            <a:ext cx="5969203" cy="16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1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11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3804490" y="1144288"/>
            <a:ext cx="1610785" cy="76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22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לסיכום,</a:t>
            </a:r>
            <a:endParaRPr sz="22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1944486" y="1752982"/>
            <a:ext cx="5330791" cy="179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ctr" rtl="1">
              <a:lnSpc>
                <a:spcPct val="114000"/>
              </a:lnSpc>
              <a:spcBef>
                <a:spcPts val="1000"/>
              </a:spcBef>
              <a:buClr>
                <a:schemeClr val="dk1"/>
              </a:buClr>
              <a:buSzPts val="3600"/>
            </a:pPr>
            <a:r>
              <a:rPr lang="he-IL" sz="20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נשתמש במדגם כשיש אתגר להשתמש בכל האוכלוסייה כמו חוסר במשאבים להשיגם </a:t>
            </a:r>
            <a:br>
              <a:rPr lang="en-US" sz="20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</a:br>
            <a:r>
              <a:rPr lang="he-IL" sz="20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או סיכון מובנה לנחקרים.</a:t>
            </a:r>
          </a:p>
          <a:p>
            <a:pPr lvl="0" algn="ctr" rtl="1">
              <a:lnSpc>
                <a:spcPct val="114000"/>
              </a:lnSpc>
              <a:spcBef>
                <a:spcPts val="1000"/>
              </a:spcBef>
              <a:buClr>
                <a:schemeClr val="dk1"/>
              </a:buClr>
              <a:buSzPts val="3600"/>
            </a:pPr>
            <a:r>
              <a:rPr lang="he-IL" sz="2000" dirty="0">
                <a:solidFill>
                  <a:srgbClr val="232752"/>
                </a:solidFill>
                <a:latin typeface="Assistant SemiBold" panose="00000700000000000000" pitchFamily="2" charset="-79"/>
                <a:ea typeface="Assistant"/>
                <a:cs typeface="Assistant SemiBold" panose="00000700000000000000" pitchFamily="2" charset="-79"/>
                <a:sym typeface="Quattrocento Sans"/>
              </a:rPr>
              <a:t>על המדגם לייצג את האוכלוסייה ככל האפשר.</a:t>
            </a:r>
            <a:endParaRPr lang="he-IL" sz="2000" dirty="0">
              <a:solidFill>
                <a:srgbClr val="232752"/>
              </a:solidFill>
              <a:latin typeface="Assistant SemiBold" panose="00000700000000000000" pitchFamily="2" charset="-79"/>
              <a:ea typeface="Assistant"/>
              <a:cs typeface="Assistant SemiBold" panose="00000700000000000000" pitchFamily="2" charset="-79"/>
            </a:endParaRPr>
          </a:p>
        </p:txBody>
      </p:sp>
      <p:pic>
        <p:nvPicPr>
          <p:cNvPr id="95" name="Google Shape;95;p8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3209629" y="844221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64" y="1212224"/>
            <a:ext cx="472822" cy="4728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en-US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996091" y="2629764"/>
            <a:ext cx="7120087" cy="8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en-US" sz="4000" b="0" i="0" u="none" strike="noStrike" cap="none" dirty="0" err="1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</a:t>
            </a:r>
            <a:r>
              <a:rPr lang="en-US" sz="40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en-US" sz="4000" b="0" i="0" u="none" strike="noStrike" cap="none" dirty="0" err="1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</a:t>
            </a:r>
            <a:r>
              <a:rPr lang="en-US" sz="40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en-US" sz="4000" b="0" i="0" u="none" strike="noStrike" cap="none" dirty="0" err="1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לומדים</a:t>
            </a:r>
            <a:r>
              <a:rPr lang="he-IL" sz="40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בעיקר בידיים</a:t>
            </a:r>
            <a:endParaRPr dirty="0"/>
          </a:p>
        </p:txBody>
      </p:sp>
      <p:sp>
        <p:nvSpPr>
          <p:cNvPr id="200" name="Google Shape;200;p15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15"/>
          <p:cNvCxnSpPr/>
          <p:nvPr/>
        </p:nvCxnSpPr>
        <p:spPr>
          <a:xfrm>
            <a:off x="3923450" y="4587148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02" name="Google Shape;202;p15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5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5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en-US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05" name="Google Shape;205;p15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030554" y="4732305"/>
            <a:ext cx="3082893" cy="25391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1" anchor="t">
            <a:spAutoFit/>
          </a:bodyPr>
          <a:lstStyle/>
          <a:p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Shutterstock.com</a:t>
            </a:r>
          </a:p>
        </p:txBody>
      </p:sp>
      <p:pic>
        <p:nvPicPr>
          <p:cNvPr id="11" name="Google Shape;213;p12" descr="G-STAT | LinkedIn"/>
          <p:cNvPicPr preferRelativeResize="0"/>
          <p:nvPr/>
        </p:nvPicPr>
        <p:blipFill rotWithShape="1">
          <a:blip r:embed="rId6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3" name="Google Shape;53;p6"/>
          <p:cNvSpPr txBox="1"/>
          <p:nvPr/>
        </p:nvSpPr>
        <p:spPr>
          <a:xfrm>
            <a:off x="2853890" y="1043696"/>
            <a:ext cx="3436220" cy="70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20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מרוב עצים לא רואים את היער</a:t>
            </a:r>
            <a:endParaRPr sz="20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60" name="Google Shape;60;p6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5456129" y="29174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76" y="1965070"/>
            <a:ext cx="1800000" cy="1800000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pic>
        <p:nvPicPr>
          <p:cNvPr id="3" name="תמונה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1965070"/>
            <a:ext cx="1800000" cy="1800000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pic>
        <p:nvPicPr>
          <p:cNvPr id="4" name="תמונה 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24" y="1965070"/>
            <a:ext cx="1800000" cy="1800000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1348990" y="2082342"/>
            <a:ext cx="3811943" cy="69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ctr" rtl="1">
              <a:lnSpc>
                <a:spcPct val="114000"/>
              </a:lnSpc>
              <a:buClr>
                <a:schemeClr val="dk1"/>
              </a:buClr>
              <a:buSzPct val="100000"/>
            </a:pP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אחד הכלים החשובים ביותר למנתח נתונים לטובת הפקת תובנות מ-</a:t>
            </a:r>
            <a:r>
              <a:rPr lang="en-US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DATA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 הוא כלי </a:t>
            </a:r>
            <a:r>
              <a:rPr lang="he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הסטטיסטיקה</a:t>
            </a:r>
            <a:endParaRPr lang="he-IL" sz="1600" b="1" dirty="0">
              <a:solidFill>
                <a:srgbClr val="232752"/>
              </a:solidFill>
              <a:latin typeface="Assistant"/>
              <a:ea typeface="Assistant"/>
              <a:cs typeface="Assistant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46" y="1353676"/>
            <a:ext cx="2116870" cy="2716530"/>
          </a:xfrm>
          <a:prstGeom prst="rect">
            <a:avLst/>
          </a:prstGeom>
        </p:spPr>
      </p:pic>
      <p:sp>
        <p:nvSpPr>
          <p:cNvPr id="12" name="Google Shape;41;p5"/>
          <p:cNvSpPr txBox="1"/>
          <p:nvPr/>
        </p:nvSpPr>
        <p:spPr>
          <a:xfrm>
            <a:off x="1348990" y="2982112"/>
            <a:ext cx="3811943" cy="69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ctr" rtl="1">
              <a:lnSpc>
                <a:spcPct val="114000"/>
              </a:lnSpc>
              <a:buClr>
                <a:schemeClr val="dk1"/>
              </a:buClr>
              <a:buSzPct val="100000"/>
            </a:pPr>
            <a:r>
              <a:rPr lang="he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</a:rPr>
              <a:t>סטטיסטיקה מאפשרת למידה, העמקה </a:t>
            </a:r>
            <a:br>
              <a:rPr lang="en-US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</a:rPr>
            </a:br>
            <a:r>
              <a:rPr lang="he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</a:rPr>
              <a:t>והפקת תובנות מנתונים.</a:t>
            </a:r>
          </a:p>
        </p:txBody>
      </p:sp>
      <p:pic>
        <p:nvPicPr>
          <p:cNvPr id="13" name="Google Shape;156;p11" descr="Google Shape;6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4111644" y="998955"/>
            <a:ext cx="1186876" cy="709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7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703780" y="1801888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314" y="776687"/>
            <a:ext cx="6448424" cy="38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4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5395717" y="1833593"/>
            <a:ext cx="2017980" cy="69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כלל הפריטים או המקרים הרלוונטיים למחקר</a:t>
            </a:r>
            <a:endParaRPr sz="1600" dirty="0"/>
          </a:p>
        </p:txBody>
      </p:sp>
      <p:sp>
        <p:nvSpPr>
          <p:cNvPr id="70" name="Google Shape;70;p7"/>
          <p:cNvSpPr txBox="1"/>
          <p:nvPr/>
        </p:nvSpPr>
        <p:spPr>
          <a:xfrm>
            <a:off x="7450134" y="1295108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lang="en-US" sz="4200" b="0" i="0" u="none" strike="noStrike" cap="none" dirty="0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dirty="0"/>
          </a:p>
        </p:txBody>
      </p:sp>
      <p:sp>
        <p:nvSpPr>
          <p:cNvPr id="75" name="Google Shape;75;p7"/>
          <p:cNvSpPr txBox="1"/>
          <p:nvPr/>
        </p:nvSpPr>
        <p:spPr>
          <a:xfrm>
            <a:off x="5802911" y="1295108"/>
            <a:ext cx="1610785" cy="62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he-IL" sz="28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אוכלוסייה</a:t>
            </a:r>
            <a:endParaRPr sz="28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1" y="1172229"/>
            <a:ext cx="4683030" cy="26615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 contourW="12700">
            <a:bevelT w="63500" h="50800"/>
            <a:contourClr>
              <a:srgbClr val="FFC926"/>
            </a:contourClr>
          </a:sp3d>
        </p:spPr>
      </p:pic>
      <p:pic>
        <p:nvPicPr>
          <p:cNvPr id="19" name="Google Shape;81;p7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7096324" y="705575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39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5095793" y="2205801"/>
            <a:ext cx="2017980" cy="87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50000"/>
              </a:lnSpc>
              <a:buClr>
                <a:srgbClr val="232752"/>
              </a:buClr>
              <a:buSzPts val="1300"/>
            </a:pP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תושבי מדינת ישראל</a:t>
            </a:r>
          </a:p>
          <a:p>
            <a:pPr lvl="0" algn="r" rtl="1">
              <a:lnSpc>
                <a:spcPct val="150000"/>
              </a:lnSpc>
              <a:buClr>
                <a:srgbClr val="232752"/>
              </a:buClr>
              <a:buSzPts val="1300"/>
            </a:pPr>
            <a:r>
              <a:rPr lang="he-IL" sz="1600" dirty="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כלל המנויים לתיאטרון</a:t>
            </a:r>
            <a:endParaRPr sz="1600" dirty="0"/>
          </a:p>
        </p:txBody>
      </p:sp>
      <p:sp>
        <p:nvSpPr>
          <p:cNvPr id="75" name="Google Shape;75;p7"/>
          <p:cNvSpPr txBox="1"/>
          <p:nvPr/>
        </p:nvSpPr>
        <p:spPr>
          <a:xfrm>
            <a:off x="5682883" y="1325336"/>
            <a:ext cx="1730813" cy="100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he-IL" sz="28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דוגמאות לאוכלוסייה</a:t>
            </a:r>
            <a:endParaRPr sz="28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1" y="1329851"/>
            <a:ext cx="4683030" cy="247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 contourW="12700">
            <a:bevelT w="63500" h="50800"/>
            <a:contourClr>
              <a:srgbClr val="00B0F0"/>
            </a:contourClr>
          </a:sp3d>
        </p:spPr>
      </p:pic>
      <p:sp>
        <p:nvSpPr>
          <p:cNvPr id="8" name="Google Shape;71;p7"/>
          <p:cNvSpPr txBox="1"/>
          <p:nvPr/>
        </p:nvSpPr>
        <p:spPr>
          <a:xfrm>
            <a:off x="7451777" y="1295108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ssistant ExtraBold"/>
              <a:buNone/>
            </a:pPr>
            <a:r>
              <a:rPr lang="en-US" sz="42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dirty="0"/>
          </a:p>
        </p:txBody>
      </p:sp>
      <p:pic>
        <p:nvPicPr>
          <p:cNvPr id="9" name="Google Shape;155;p11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1853" y="2393209"/>
            <a:ext cx="203716" cy="20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5;p11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1853" y="2743120"/>
            <a:ext cx="203716" cy="20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1;p7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7096324" y="705575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89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5" name="Google Shape;75;p7"/>
          <p:cNvSpPr txBox="1"/>
          <p:nvPr/>
        </p:nvSpPr>
        <p:spPr>
          <a:xfrm>
            <a:off x="4980079" y="1325913"/>
            <a:ext cx="2433617" cy="100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he-IL" sz="28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דוגמאות נוספות לאוכלוסייה</a:t>
            </a:r>
            <a:endParaRPr sz="28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" name="Google Shape;72;p7"/>
          <p:cNvSpPr txBox="1"/>
          <p:nvPr/>
        </p:nvSpPr>
        <p:spPr>
          <a:xfrm>
            <a:off x="7451777" y="1295108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lang="en-US" sz="4200" b="0" i="0" u="none" strike="noStrike" cap="none" dirty="0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80" y="1343270"/>
            <a:ext cx="4022451" cy="26615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 contourW="12700">
            <a:bevelT w="63500" h="50800"/>
            <a:contourClr>
              <a:srgbClr val="444444"/>
            </a:contourClr>
          </a:sp3d>
        </p:spPr>
      </p:pic>
      <p:sp>
        <p:nvSpPr>
          <p:cNvPr id="13" name="Google Shape;69;p7"/>
          <p:cNvSpPr txBox="1"/>
          <p:nvPr/>
        </p:nvSpPr>
        <p:spPr>
          <a:xfrm>
            <a:off x="5095400" y="2205801"/>
            <a:ext cx="2017980" cy="161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50000"/>
              </a:lnSpc>
              <a:buClr>
                <a:srgbClr val="232752"/>
              </a:buClr>
              <a:buSzPts val="1300"/>
            </a:pP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תלמידי שכבת י"א</a:t>
            </a:r>
          </a:p>
          <a:p>
            <a:pPr lvl="0" algn="r" rtl="1">
              <a:lnSpc>
                <a:spcPct val="150000"/>
              </a:lnSpc>
              <a:buClr>
                <a:srgbClr val="232752"/>
              </a:buClr>
              <a:buSzPts val="1300"/>
            </a:pPr>
            <a:r>
              <a:rPr lang="he-IL" sz="1600" dirty="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כלל מוצרי הסופר</a:t>
            </a:r>
          </a:p>
          <a:p>
            <a:pPr lvl="0" algn="r" rtl="1">
              <a:lnSpc>
                <a:spcPct val="150000"/>
              </a:lnSpc>
              <a:buClr>
                <a:srgbClr val="232752"/>
              </a:buClr>
              <a:buSzPts val="1300"/>
            </a:pPr>
            <a:r>
              <a:rPr lang="he-IL" sz="1600" dirty="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כלל ספרי הספרייה</a:t>
            </a:r>
          </a:p>
          <a:p>
            <a:pPr lvl="0" algn="r" rtl="1">
              <a:lnSpc>
                <a:spcPct val="150000"/>
              </a:lnSpc>
              <a:buClr>
                <a:srgbClr val="232752"/>
              </a:buClr>
              <a:buSzPts val="1300"/>
            </a:pPr>
            <a:r>
              <a:rPr lang="he-IL" sz="1600" dirty="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עצי הקקטוס בעולם</a:t>
            </a:r>
            <a:endParaRPr sz="1600" dirty="0"/>
          </a:p>
        </p:txBody>
      </p:sp>
      <p:pic>
        <p:nvPicPr>
          <p:cNvPr id="14" name="Google Shape;155;p11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1460" y="2393209"/>
            <a:ext cx="203716" cy="20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5;p11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1460" y="2757495"/>
            <a:ext cx="203716" cy="20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5;p11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1460" y="3121781"/>
            <a:ext cx="203716" cy="20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5;p11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1460" y="3486067"/>
            <a:ext cx="203716" cy="20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1;p7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7096324" y="705575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5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9" name="Google Shape;41;p5"/>
          <p:cNvSpPr txBox="1"/>
          <p:nvPr/>
        </p:nvSpPr>
        <p:spPr>
          <a:xfrm>
            <a:off x="6122823" y="1965300"/>
            <a:ext cx="2388472" cy="119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ctr" rtl="1">
              <a:lnSpc>
                <a:spcPct val="114000"/>
              </a:lnSpc>
              <a:buClr>
                <a:schemeClr val="dk1"/>
              </a:buClr>
              <a:buSzPct val="100000"/>
            </a:pPr>
            <a:r>
              <a:rPr lang="he-IL" sz="2000" b="1" dirty="0">
                <a:solidFill>
                  <a:srgbClr val="232752"/>
                </a:solidFill>
                <a:latin typeface="Assistant"/>
                <a:ea typeface="Assistant"/>
                <a:cs typeface="Assistant"/>
              </a:rPr>
              <a:t>מדגם </a:t>
            </a:r>
            <a:r>
              <a:rPr lang="he-IL" sz="2000" dirty="0">
                <a:solidFill>
                  <a:srgbClr val="232752"/>
                </a:solidFill>
                <a:latin typeface="Assistant"/>
                <a:ea typeface="Assistant"/>
                <a:cs typeface="Assistant"/>
              </a:rPr>
              <a:t>הוא</a:t>
            </a:r>
          </a:p>
          <a:p>
            <a:pPr lvl="0" algn="ctr" rtl="1">
              <a:lnSpc>
                <a:spcPct val="114000"/>
              </a:lnSpc>
              <a:buClr>
                <a:schemeClr val="dk1"/>
              </a:buClr>
              <a:buSzPct val="100000"/>
            </a:pPr>
            <a:r>
              <a:rPr lang="he-IL" sz="2000" dirty="0">
                <a:solidFill>
                  <a:srgbClr val="232752"/>
                </a:solidFill>
                <a:latin typeface="Assistant"/>
                <a:ea typeface="Assistant"/>
                <a:cs typeface="Assistant"/>
              </a:rPr>
              <a:t>תת-קבוצה</a:t>
            </a:r>
          </a:p>
          <a:p>
            <a:pPr lvl="0" algn="ctr" rtl="1">
              <a:lnSpc>
                <a:spcPct val="114000"/>
              </a:lnSpc>
              <a:buClr>
                <a:schemeClr val="dk1"/>
              </a:buClr>
              <a:buSzPct val="100000"/>
            </a:pPr>
            <a:r>
              <a:rPr lang="he-IL" sz="2000" dirty="0">
                <a:solidFill>
                  <a:srgbClr val="232752"/>
                </a:solidFill>
                <a:latin typeface="Assistant"/>
                <a:ea typeface="Assistant"/>
                <a:cs typeface="Assistant"/>
              </a:rPr>
              <a:t>מתוך האוכלוסייה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15" y="1262329"/>
            <a:ext cx="2867558" cy="2867558"/>
          </a:xfrm>
          <a:prstGeom prst="rect">
            <a:avLst/>
          </a:prstGeom>
        </p:spPr>
      </p:pic>
      <p:pic>
        <p:nvPicPr>
          <p:cNvPr id="20" name="Google Shape;156;p11" descr="Google Shape;6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1383074" y="1108683"/>
            <a:ext cx="1186876" cy="709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65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" name="Google Shape;53;p6"/>
          <p:cNvSpPr txBox="1"/>
          <p:nvPr/>
        </p:nvSpPr>
        <p:spPr>
          <a:xfrm>
            <a:off x="2853890" y="932491"/>
            <a:ext cx="3436220" cy="84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20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 נוספת למדגם:</a:t>
            </a:r>
          </a:p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anose="00000500000000000000" pitchFamily="2" charset="-79"/>
                <a:ea typeface="Assistant ExtraBold"/>
                <a:cs typeface="Assistant" panose="00000500000000000000" pitchFamily="2" charset="-79"/>
                <a:sym typeface="Assistant ExtraBold"/>
              </a:rPr>
              <a:t>מדגם בחירות</a:t>
            </a:r>
            <a:endParaRPr sz="2000" i="0" u="none" strike="noStrike" cap="none" dirty="0">
              <a:solidFill>
                <a:srgbClr val="232752"/>
              </a:solidFill>
              <a:latin typeface="Assistant" panose="00000500000000000000" pitchFamily="2" charset="-79"/>
              <a:ea typeface="Assistant ExtraBold"/>
              <a:cs typeface="Assistant" panose="00000500000000000000" pitchFamily="2" charset="-79"/>
              <a:sym typeface="Assistant ExtraBold"/>
            </a:endParaRPr>
          </a:p>
        </p:txBody>
      </p:sp>
      <p:pic>
        <p:nvPicPr>
          <p:cNvPr id="7" name="Google Shape;81;p7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2480432" y="632425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86" y="1772660"/>
            <a:ext cx="4332884" cy="26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9203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654</Words>
  <Application>Microsoft Office PowerPoint</Application>
  <PresentationFormat>‫הצגה על המסך (16:9)</PresentationFormat>
  <Paragraphs>80</Paragraphs>
  <Slides>12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9" baseType="lpstr">
      <vt:lpstr>Quattrocento Sans</vt:lpstr>
      <vt:lpstr>Assistant ExtraBold</vt:lpstr>
      <vt:lpstr>Assistant SemiBold</vt:lpstr>
      <vt:lpstr>Assistant</vt:lpstr>
      <vt:lpstr>Calibri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ציפי לנקין</dc:creator>
  <cp:lastModifiedBy>ציפי לנקין</cp:lastModifiedBy>
  <cp:revision>23</cp:revision>
  <dcterms:modified xsi:type="dcterms:W3CDTF">2023-05-01T08:01:47Z</dcterms:modified>
</cp:coreProperties>
</file>