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bsNTsDXSJFMKSLDA8ereR6J/5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10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1371600" y="2978122"/>
            <a:ext cx="9840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מיון תוצאות השאילתה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2485505" y="4156364"/>
            <a:ext cx="872700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Microsoft SQL Server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761404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52993"/>
            <a:ext cx="10682654" cy="1938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ניתן למיין את תוצאות השאילתה </a:t>
            </a:r>
            <a:b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על פי ערכי עמודה אחת או יותר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540327" y="1594557"/>
            <a:ext cx="10897000" cy="337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1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מיון תוצאות השאילתה על פי הערכים בעמודות הנדרשות ובסדר הרצוי</a:t>
            </a:r>
            <a:endParaRPr b="0" i="0" sz="51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מיון הנתונים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4"/>
          <p:cNvCxnSpPr/>
          <p:nvPr/>
        </p:nvCxnSpPr>
        <p:spPr>
          <a:xfrm rot="10800000">
            <a:off x="4206240" y="1138039"/>
            <a:ext cx="7231087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6" name="Google Shape;116;p4"/>
          <p:cNvSpPr/>
          <p:nvPr/>
        </p:nvSpPr>
        <p:spPr>
          <a:xfrm>
            <a:off x="612938" y="2094925"/>
            <a:ext cx="8071440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column_name(s)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i="1" sz="2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order</a:t>
            </a:r>
            <a:r>
              <a:rPr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lang="en-US" sz="28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by</a:t>
            </a:r>
            <a:r>
              <a:rPr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column1 </a:t>
            </a:r>
            <a:r>
              <a:rPr lang="en-US" sz="28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asc</a:t>
            </a:r>
            <a:r>
              <a:rPr i="1"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 column2 </a:t>
            </a:r>
            <a:r>
              <a:rPr lang="en-US" sz="28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desc</a:t>
            </a:r>
            <a:r>
              <a:rPr i="1" lang="en-US" sz="2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 ...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lang="en-US" sz="540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מיון הנתונים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5"/>
          <p:cNvCxnSpPr/>
          <p:nvPr/>
        </p:nvCxnSpPr>
        <p:spPr>
          <a:xfrm rot="10800000">
            <a:off x="4206240" y="1138039"/>
            <a:ext cx="7231087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23" name="Google Shape;123;p5"/>
          <p:cNvSpPr/>
          <p:nvPr/>
        </p:nvSpPr>
        <p:spPr>
          <a:xfrm>
            <a:off x="612938" y="1595021"/>
            <a:ext cx="6981398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column_name(s)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i="1" sz="2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condition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group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by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column_name(s)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having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condition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order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by</a:t>
            </a:r>
            <a:r>
              <a:rPr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column1 </a:t>
            </a: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asc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 column2 </a:t>
            </a:r>
            <a:r>
              <a:rPr lang="en-US" sz="2400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desc</a:t>
            </a:r>
            <a:r>
              <a:rPr i="1" lang="en-US" sz="24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 ...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lang="en-US" sz="320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סדר מיון הנתונים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9" name="Google Shape;129;p6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6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1" name="Google Shape;131;p6"/>
          <p:cNvSpPr txBox="1"/>
          <p:nvPr/>
        </p:nvSpPr>
        <p:spPr>
          <a:xfrm>
            <a:off x="2076452" y="2079446"/>
            <a:ext cx="8136253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ASC – סדר עולה (ברירת מחדל)</a:t>
            </a:r>
            <a:br>
              <a:rPr lang="en-US" sz="24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lang="en-US" sz="2400">
                <a:solidFill>
                  <a:srgbClr val="A5A5A5"/>
                </a:solidFill>
                <a:latin typeface="Miriam"/>
                <a:ea typeface="Miriam"/>
                <a:cs typeface="Miriam"/>
                <a:sym typeface="Miriam"/>
              </a:rPr>
              <a:t>הערך הנמוך ביותר יהיה ראשון והערך הגבוה ביותר יהיה אחרון</a:t>
            </a:r>
            <a:endParaRPr sz="2400">
              <a:solidFill>
                <a:srgbClr val="A5A5A5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1205345" y="3631227"/>
            <a:ext cx="7813561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DESC – סדר יורד</a:t>
            </a:r>
            <a:br>
              <a:rPr lang="en-US" sz="24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lang="en-US" sz="2400">
                <a:solidFill>
                  <a:srgbClr val="A5A5A5"/>
                </a:solidFill>
                <a:latin typeface="Miriam"/>
                <a:ea typeface="Miriam"/>
                <a:cs typeface="Miriam"/>
                <a:sym typeface="Miriam"/>
              </a:rPr>
              <a:t>הערך הגבוה ביותר יהיה ראשון והערך הנמוך ביותר אחרון</a:t>
            </a:r>
            <a:endParaRPr/>
          </a:p>
        </p:txBody>
      </p:sp>
      <p:sp>
        <p:nvSpPr>
          <p:cNvPr id="133" name="Google Shape;133;p6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6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lang="en-US" sz="320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7"/>
          <p:cNvSpPr txBox="1"/>
          <p:nvPr/>
        </p:nvSpPr>
        <p:spPr>
          <a:xfrm>
            <a:off x="4587388" y="5392693"/>
            <a:ext cx="3017224" cy="1261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lang="en-US" sz="44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/>
          </a:p>
        </p:txBody>
      </p:sp>
      <p:pic>
        <p:nvPicPr>
          <p:cNvPr descr="A picture containing orange&#10;&#10;Description automatically generated" id="141" name="Google Shape;14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" y="4862944"/>
            <a:ext cx="1857895" cy="185789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7"/>
          <p:cNvSpPr txBox="1"/>
          <p:nvPr/>
        </p:nvSpPr>
        <p:spPr>
          <a:xfrm>
            <a:off x="996633" y="959793"/>
            <a:ext cx="10583592" cy="107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כתבו את השאילתות הבאות המתבססות על מסד הנתונים Northwind.</a:t>
            </a:r>
            <a:b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היעזרו בסרטון, ובאינטרנט על מנת למצוא את התנאים ופונקציה המתאימה</a:t>
            </a:r>
            <a:endParaRPr/>
          </a:p>
        </p:txBody>
      </p:sp>
      <p:cxnSp>
        <p:nvCxnSpPr>
          <p:cNvPr id="143" name="Google Shape;143;p7"/>
          <p:cNvCxnSpPr/>
          <p:nvPr/>
        </p:nvCxnSpPr>
        <p:spPr>
          <a:xfrm>
            <a:off x="10918659" y="248827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7"/>
          <p:cNvCxnSpPr/>
          <p:nvPr/>
        </p:nvCxnSpPr>
        <p:spPr>
          <a:xfrm>
            <a:off x="10918659" y="3983062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7"/>
          <p:cNvSpPr txBox="1"/>
          <p:nvPr/>
        </p:nvSpPr>
        <p:spPr>
          <a:xfrm>
            <a:off x="342900" y="4014451"/>
            <a:ext cx="10360467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כתבו שאילתה המציגה את מספר ההזמנה, קוד הלקוח, תאריך ההזמנה (OrderDate), תאריך השילוח (ShippedDate) וכמות הימים שעברה בין תאריך ההזמנה לבין תאריך השילוח מתוך טבלת כותרת הזמנה (Orders).</a:t>
            </a:r>
            <a:b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הציגו רק הזמנות שההפרש בין התאריכים גבוה מ-7 ימים, ומיינו את התוצאות לפי הפרש הימים בסדר יורד.</a:t>
            </a:r>
            <a:endParaRPr sz="1800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1546169" y="2669126"/>
            <a:ext cx="9157197" cy="6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הציגו את רשימת הלקוחות מטבלת כותרת הזמנה (Orders), וכמות ההזמנות לכל לקוח.</a:t>
            </a:r>
            <a:b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lang="en-US" sz="1800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מיינו את התוצאות לפי סדר יורד של כמות ההזמנות ללקוח</a:t>
            </a:r>
            <a:endParaRPr/>
          </a:p>
        </p:txBody>
      </p:sp>
      <p:sp>
        <p:nvSpPr>
          <p:cNvPr id="147" name="Google Shape;147;p7"/>
          <p:cNvSpPr txBox="1"/>
          <p:nvPr/>
        </p:nvSpPr>
        <p:spPr>
          <a:xfrm>
            <a:off x="10983797" y="243823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10983797" y="3933025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