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3" r:id="rId4"/>
    <p:sldId id="274" r:id="rId5"/>
    <p:sldId id="282" r:id="rId6"/>
    <p:sldId id="281" r:id="rId7"/>
    <p:sldId id="283" r:id="rId8"/>
    <p:sldId id="284" r:id="rId9"/>
    <p:sldId id="285" r:id="rId10"/>
    <p:sldId id="275" r:id="rId11"/>
    <p:sldId id="271" r:id="rId12"/>
  </p:sldIdLst>
  <p:sldSz cx="9144000" cy="5143500" type="screen16x9"/>
  <p:notesSz cx="6858000" cy="9144000"/>
  <p:embeddedFontLst>
    <p:embeddedFont>
      <p:font typeface="Assistant" pitchFamily="2" charset="-79"/>
      <p:regular r:id="rId14"/>
      <p:bold r:id="rId15"/>
    </p:embeddedFont>
    <p:embeddedFont>
      <p:font typeface="Assistant ExtraBold" pitchFamily="2" charset="-79"/>
      <p:bold r:id="rId16"/>
    </p:embeddedFont>
    <p:embeddedFont>
      <p:font typeface="Assistant SemiBold" pitchFamily="2" charset="-79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Quattrocento Sans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jWCNetZug8LR1oBCDLz02lraI6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F3F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3BAC32B-140A-4F51-818E-A169065974CD}">
  <a:tblStyle styleId="{A3BAC32B-140A-4F51-818E-A169065974CD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1H>
      <a:tcTxStyle/>
      <a:tcStyle>
        <a:tcBdr/>
      </a:tcStyle>
    </a:band1H>
    <a:band2H>
      <a:tcTxStyle b="off" i="off"/>
      <a:tcStyle>
        <a:tcBdr/>
        <a:fill>
          <a:solidFill>
            <a:srgbClr val="FFFFFF"/>
          </a:solidFill>
        </a:fill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CF1DEA2-2FB3-4DB7-9487-264ABC45CB27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CDD4EA"/>
          </a:solidFill>
        </a:fill>
      </a:tcStyle>
    </a:wholeTbl>
    <a:band1H>
      <a:tcTxStyle/>
      <a:tcStyle>
        <a:tcBdr/>
      </a:tcStyle>
    </a:band1H>
    <a:band2H>
      <a:tcTxStyle b="off" i="off"/>
      <a:tcStyle>
        <a:tcBdr/>
        <a:fill>
          <a:solidFill>
            <a:srgbClr val="E8EBF5"/>
          </a:solidFill>
        </a:fill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770" autoAdjust="0"/>
  </p:normalViewPr>
  <p:slideViewPr>
    <p:cSldViewPr snapToGrid="0">
      <p:cViewPr varScale="1">
        <p:scale>
          <a:sx n="111" d="100"/>
          <a:sy n="111" d="100"/>
        </p:scale>
        <p:origin x="13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סיכום הכללים שנלמדו על קבלת החלטות לסגמנטציה של אוכלוסיית מחקר / מדגם מחקר: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כלל 1 ( פילוח לפי מטרת מחקר הנתונים) וכלל 2 (</a:t>
            </a:r>
            <a:r>
              <a:rPr lang="he-IL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יש מספיק תצפיות לכל תת</a:t>
            </a:r>
            <a:r>
              <a:rPr lang="he-IL" dirty="0">
                <a:latin typeface="Quattrocento Sans"/>
                <a:ea typeface="Quattrocento Sans"/>
                <a:cs typeface="Quattrocento Sans"/>
                <a:sym typeface="Quattrocento Sans"/>
              </a:rPr>
              <a:t>-</a:t>
            </a:r>
            <a:r>
              <a:rPr lang="he-IL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אוכלוסייה </a:t>
            </a:r>
            <a:r>
              <a:rPr lang="he-IL" dirty="0">
                <a:latin typeface="Quattrocento Sans"/>
                <a:ea typeface="Quattrocento Sans"/>
                <a:cs typeface="Quattrocento Sans"/>
                <a:sym typeface="Quattrocento Sans"/>
              </a:rPr>
              <a:t>כדי</a:t>
            </a:r>
            <a:r>
              <a:rPr lang="he-IL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לבסס מסקנות על נתונים)</a:t>
            </a: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חייבים להתקיים. כל כלל נוסף שמתקיים </a:t>
            </a:r>
            <a:r>
              <a:rPr lang="he-IL" b="1" dirty="0"/>
              <a:t>מחזק</a:t>
            </a:r>
            <a:r>
              <a:rPr lang="he-IL" dirty="0"/>
              <a:t> את הצורך בסגמנטציה.</a:t>
            </a:r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3484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יש לחלק את הכיתה לקבוצות כך שבכל קבוצה יהיו שלושה-ארבעה תלמידים.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על כל קבוצה למצוא נושא שמעניין אותה ולהגדיר את כלל התוצרים המבוקשים שבהגדרת הבעיה בהתאם לנלמד.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לבסוף, על כל קבוצה להציג את הנושא שבחרה ואת התוצרים המבוקשים הרלוונטיים לנושא שבחרה שיש להשיג בשלב הגדרת הבעיה.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יש להקפיד ולבחון שכל קבוצה אכן משתפת בהגדרת משתנה מוסבר, הגדרת אוכלוסייה/ מדגם למחקר, הגדרת סגמנטציה והגדרת לוחות זמנים להפקת התובנות. </a:t>
            </a:r>
          </a:p>
        </p:txBody>
      </p:sp>
      <p:sp>
        <p:nvSpPr>
          <p:cNvPr id="272" name="Google Shape;27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השיעור שלנו, כמו השיעור הקודם, יעסוק בהגדרת הבעיה. כלומר אנו עדיין בשלב הראשון של מחזור הנתונים.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בשיעור הקודם הסברנו שבשלב הגדרת הבעיה אנו למעשה מגדירים את כלל הגדרות הבסיס שאנו צריכים כדי ליישם את מחזור הנתונים כנדרש.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אחת ההגדרות שהוזכרו הייתה הסגמנטציה - אחד הנושאים החשובים ביותר בניתוח נתונים - ונרחיב עליה היום.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הערה: לא בכל מחקר נתונים נחלק לסגמנטים. תפקיד מנתח הנתונים הוא תפקיד אנליטי ועליו לחשוב בשלב הגדרת הבעיה אם נדרשת חלוקה לסגמנטים או לא.</a:t>
            </a:r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9232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נבין מהי סגמנטציה וחשיבותה דרך דוגמה קצרה: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מנתח נתונים בחן איזה ז'אנר סרט הוא האהוב ביותר מבין: דרמה, קומדיה והרפתקאות.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לשם כך הוא אסף תצפיות מ-10,000 אנשים וקיבל את התוצאות שבטבלה לעיל.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בהתאם לתוצאות ניתן לראות ש"דרמה" היא הז'אנר שנמצא השכיח ביותר בקרב התשובות ומכאן שהוא הכי אהוב מבין סוגי הז'אנרים שנבחנו.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2917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מנתח הנתונים החליט להעמיק בבדיקה ופילח את תוצאות האנשים לפי סגמנטציה של גיל: נוער, מבוגרים וגיל שלישי (לא היו תצפיות של ילדים בני פחות מ-12).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מנתח הנתונים הופתע לראות שברוב המוחלט של התצפיות (נוער ומבוגרים) הז'אנר השכיח ביותר הוא לא דרמה כלל.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בסגמנט נוער נמצא שקומדיה היא הז'אנר האהוב ביותר, בעוד בסגמנט מבוגרים הרפתקאות הוא הז'אנר האהוב ביותר.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לכן אי פילוח (סגמנטציה) נכון של האוכלוסייה בחקר נתונים עלול לגרור תובנות לא נכונות או לא מדויקות מהנתונים!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כעת נלמד על כללים שיעזרו לנו להחליט אם לחלק אוכלוסיית מחקר או מדגם מחקר לסגמנטים.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1314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dirty="0"/>
              <a:t>כללים והכוונות בקבלת החלטות לסגמנטציה של אוכלוסיית מחקר/ מדגם מחקר</a:t>
            </a: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b="1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0" dirty="0"/>
              <a:t>כלל 1 – פילוח בהתאם למטרת מחקר הנתונים. </a:t>
            </a:r>
            <a:r>
              <a:rPr lang="he-IL" b="1" dirty="0"/>
              <a:t>הערה חשובה – כלל זה חייב להתקיים!</a:t>
            </a: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b="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0" dirty="0"/>
              <a:t>קופת חולים החליטה לחקור את הקשר שבין תזונה למשקל כדי לבסס המלצות לתזונה </a:t>
            </a:r>
            <a:r>
              <a:rPr lang="he-IL" dirty="0"/>
              <a:t>ל</a:t>
            </a:r>
            <a:r>
              <a:rPr lang="he-IL" b="0" dirty="0"/>
              <a:t>גברים ונשים.</a:t>
            </a: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0" dirty="0"/>
              <a:t>מובן שהמלצות אלה אמורות להיות שונות לגברים ולנשים</a:t>
            </a:r>
            <a:r>
              <a:rPr lang="he-IL" dirty="0"/>
              <a:t>,</a:t>
            </a:r>
            <a:r>
              <a:rPr lang="he-IL" b="0" dirty="0"/>
              <a:t> ויהיה הגיוני לבצע את המחקר תוך הפרד</a:t>
            </a:r>
            <a:r>
              <a:rPr lang="he-IL" dirty="0"/>
              <a:t>ת</a:t>
            </a:r>
            <a:r>
              <a:rPr lang="he-IL" b="0" dirty="0"/>
              <a:t> הנתונים לנשים ולגברים בהתאם. </a:t>
            </a:r>
            <a:endParaRPr lang="he-IL" dirty="0"/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2028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dirty="0"/>
              <a:t>כללים והכוונות בקבלת החלטות ל</a:t>
            </a:r>
            <a:r>
              <a:rPr lang="he-IL" b="1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2"/>
                  </a:ext>
                </a:extLst>
              </a:rPr>
              <a:t>סגמנטצי</a:t>
            </a:r>
            <a:r>
              <a:rPr lang="he-IL" b="1" dirty="0"/>
              <a:t>ה של אוכלוסיית מחקר/ מדגם מחקר</a:t>
            </a: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b="1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0" dirty="0"/>
              <a:t>כלל 2 – </a:t>
            </a:r>
            <a:r>
              <a:rPr lang="he-IL" b="1" dirty="0"/>
              <a:t>חייב להתקיים - </a:t>
            </a:r>
            <a:r>
              <a:rPr lang="he-IL" b="0" dirty="0"/>
              <a:t>יש מספיק תצפיות לכל תת</a:t>
            </a:r>
            <a:r>
              <a:rPr lang="he-IL" dirty="0"/>
              <a:t>-</a:t>
            </a:r>
            <a:r>
              <a:rPr lang="he-IL" b="0" dirty="0"/>
              <a:t>אוכלוסייה </a:t>
            </a:r>
            <a:r>
              <a:rPr lang="he-IL" dirty="0"/>
              <a:t>כדי</a:t>
            </a:r>
            <a:r>
              <a:rPr lang="he-IL" b="0" dirty="0"/>
              <a:t> לבסס מסקנות על נתונים.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0" dirty="0"/>
              <a:t>לשם כך נצטרך לפחות 150 תצפיות לכל אוכלוסייה </a:t>
            </a:r>
            <a:r>
              <a:rPr lang="he-IL" dirty="0"/>
              <a:t>כדי</a:t>
            </a:r>
            <a:r>
              <a:rPr lang="he-IL" b="0" dirty="0"/>
              <a:t> שנוכל לבסס מסקנות מובהקות.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0" dirty="0"/>
              <a:t>בדוגמ</a:t>
            </a:r>
            <a:r>
              <a:rPr lang="he-IL" dirty="0"/>
              <a:t>ה</a:t>
            </a:r>
            <a:r>
              <a:rPr lang="he-IL" b="0" dirty="0"/>
              <a:t> שלנו יש 500 לכל סגמנט (לקוחות קיימים/ חדשים), שזה יותר מ-150 תצפיות ונוכל לבסס מסקנות על בסיס חלוקה זו.</a:t>
            </a:r>
            <a:endParaRPr lang="he-IL" dirty="0"/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5692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dirty="0"/>
              <a:t>כללים והכוונות בקבלת החלטות לסגמנטציה של אוכלוסיית מחקר/ מדגם מחקר</a:t>
            </a: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b="1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0" dirty="0"/>
              <a:t>כלל 3 – מחזק את ההחלטה לפלח את אוכלוסיית המחקר -  המשתנים מתפלגים / מתנהגים אחרת רק בגלל משתנה חיצוני / אקסוגני המבטא תת</a:t>
            </a:r>
            <a:r>
              <a:rPr lang="he-IL" dirty="0"/>
              <a:t>-</a:t>
            </a:r>
            <a:r>
              <a:rPr lang="he-IL" b="0" dirty="0"/>
              <a:t>אוכלוסייה ב</a:t>
            </a:r>
            <a:r>
              <a:rPr lang="he-IL" dirty="0"/>
              <a:t>אוכלוסיית המחקר / מדגם המחקר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b="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900" b="0" dirty="0"/>
              <a:t>לדוגמ</a:t>
            </a:r>
            <a:r>
              <a:rPr lang="he-IL" sz="900" dirty="0"/>
              <a:t>ה</a:t>
            </a:r>
            <a:r>
              <a:rPr lang="he-IL" sz="900" b="0" dirty="0"/>
              <a:t>, לקוחות קיימים בחברת הסלולר מתנהגים אחרת מלקוחות חדשים במשתנה מוסבר בשם "שביעות רצון משירות החברה"</a:t>
            </a:r>
            <a:r>
              <a:rPr lang="he-IL" sz="900" dirty="0"/>
              <a:t>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900" dirty="0"/>
              <a:t>מפני שהשירות שמקבלים לקוחות קיימים כולל טיפול בחיובים ובתקלות ואילו לקוחות חדשים מקבלים שירות מינימלי, שמתבטא בעיקר בשיווק המוצר החדש שקנו.</a:t>
            </a:r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7642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he-IL" b="1" dirty="0"/>
              <a:t>כללים והכוונות בקבלת החלטות לסגמנטציה של אוכלוסיית מחקר/ מדגם מחקר</a:t>
            </a: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b="1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0" dirty="0"/>
              <a:t>כלל 4 – מחזק את ההחלטה לפלח את אוכלוסיית המחקר -  יש משתנים אחרים / נוספים רק </a:t>
            </a:r>
            <a:r>
              <a:rPr lang="he-IL" dirty="0"/>
              <a:t>לגבי </a:t>
            </a:r>
            <a:r>
              <a:rPr lang="he-IL" b="0" dirty="0"/>
              <a:t>חלק מהאוכלוסייה, והיא בעלת מאפיין משותף.</a:t>
            </a: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b="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0" dirty="0"/>
              <a:t>לדוגמ</a:t>
            </a:r>
            <a:r>
              <a:rPr lang="he-IL" dirty="0"/>
              <a:t>ה</a:t>
            </a:r>
            <a:r>
              <a:rPr lang="he-IL" b="0" dirty="0"/>
              <a:t>, בחברת הסלולר יש הרבה יותר מידע ומשתנים שנאספו על לקוחות קיימים מאשר על לקוחות חדשים. למשל </a:t>
            </a:r>
            <a:r>
              <a:rPr lang="he-IL" dirty="0"/>
              <a:t>ה</a:t>
            </a:r>
            <a:r>
              <a:rPr lang="he-IL" b="0" dirty="0"/>
              <a:t>משתנה "סך חיובים ב-12 החודשים האחרונים".</a:t>
            </a:r>
            <a:endParaRPr lang="he-IL" dirty="0"/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3329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4" descr="Google Shape;7;p1"/>
          <p:cNvPicPr preferRelativeResize="0"/>
          <p:nvPr/>
        </p:nvPicPr>
        <p:blipFill rotWithShape="1">
          <a:blip r:embed="rId2">
            <a:alphaModFix/>
          </a:blip>
          <a:srcRect l="4362" t="19277" r="4569" b="25722"/>
          <a:stretch/>
        </p:blipFill>
        <p:spPr>
          <a:xfrm>
            <a:off x="8062575" y="4413899"/>
            <a:ext cx="875052" cy="5284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4"/>
          <p:cNvSpPr/>
          <p:nvPr/>
        </p:nvSpPr>
        <p:spPr>
          <a:xfrm>
            <a:off x="-1" y="5051375"/>
            <a:ext cx="9144002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4"/>
          <p:cNvSpPr/>
          <p:nvPr/>
        </p:nvSpPr>
        <p:spPr>
          <a:xfrm>
            <a:off x="-2700" y="2696"/>
            <a:ext cx="3561603" cy="19950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14" descr="Google Shape;13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51193">
            <a:off x="255009" y="4496940"/>
            <a:ext cx="511994" cy="30604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 b="0" i="0" u="none" strike="noStrike" cap="none"/>
          </a:p>
        </p:txBody>
      </p:sp>
      <p:sp>
        <p:nvSpPr>
          <p:cNvPr id="15" name="Google Shape;15;p14"/>
          <p:cNvSpPr txBox="1"/>
          <p:nvPr/>
        </p:nvSpPr>
        <p:spPr>
          <a:xfrm>
            <a:off x="7379493" y="56674"/>
            <a:ext cx="1637561" cy="384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 ExtraBold"/>
              <a:buNone/>
            </a:pPr>
            <a:r>
              <a:rPr lang="he-IL" sz="13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סגמנטציה (פילוח)</a:t>
            </a:r>
            <a:endParaRPr sz="1200" b="0" i="0" u="none" strike="noStrike" cap="none" dirty="0">
              <a:solidFill>
                <a:srgbClr val="2327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14"/>
          <p:cNvCxnSpPr>
            <a:cxnSpLocks/>
          </p:cNvCxnSpPr>
          <p:nvPr/>
        </p:nvCxnSpPr>
        <p:spPr>
          <a:xfrm>
            <a:off x="7729538" y="445210"/>
            <a:ext cx="1219087" cy="0"/>
          </a:xfrm>
          <a:prstGeom prst="straightConnector1">
            <a:avLst/>
          </a:prstGeom>
          <a:noFill/>
          <a:ln w="9525" cap="flat" cmpd="sng">
            <a:solidFill>
              <a:srgbClr val="918D8E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/>
          <p:nvPr/>
        </p:nvSpPr>
        <p:spPr>
          <a:xfrm>
            <a:off x="0" y="5051375"/>
            <a:ext cx="9144000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5"/>
          <p:cNvSpPr/>
          <p:nvPr/>
        </p:nvSpPr>
        <p:spPr>
          <a:xfrm>
            <a:off x="-2699" y="2696"/>
            <a:ext cx="3561602" cy="199504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5"/>
          <p:cNvSpPr txBox="1"/>
          <p:nvPr/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21" name="Google Shape;21;p15" descr="Google Shape;7;p1"/>
          <p:cNvPicPr preferRelativeResize="0"/>
          <p:nvPr/>
        </p:nvPicPr>
        <p:blipFill rotWithShape="1">
          <a:blip r:embed="rId2">
            <a:alphaModFix/>
          </a:blip>
          <a:srcRect l="4362" t="19277" r="4569" b="25722"/>
          <a:stretch/>
        </p:blipFill>
        <p:spPr>
          <a:xfrm>
            <a:off x="8062575" y="4413899"/>
            <a:ext cx="875052" cy="528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5" descr="Google Shape;13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51193">
            <a:off x="255009" y="4496940"/>
            <a:ext cx="511994" cy="306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>
            <a:lvl1pPr marL="457200" marR="0" lvl="0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sldNum" idx="12"/>
          </p:nvPr>
        </p:nvSpPr>
        <p:spPr>
          <a:xfrm>
            <a:off x="628650" y="4812657"/>
            <a:ext cx="197143" cy="18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illustrations/search/challenge/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9.png"/><Relationship Id="rId5" Type="http://schemas.openxmlformats.org/officeDocument/2006/relationships/image" Target="../media/image17.png"/><Relationship Id="rId10" Type="http://schemas.openxmlformats.org/officeDocument/2006/relationships/image" Target="../media/image11.png"/><Relationship Id="rId4" Type="http://schemas.openxmlformats.org/officeDocument/2006/relationships/image" Target="../media/image1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1" descr="Google Shape;55;p13"/>
          <p:cNvPicPr preferRelativeResize="0"/>
          <p:nvPr/>
        </p:nvPicPr>
        <p:blipFill rotWithShape="1">
          <a:blip r:embed="rId3">
            <a:alphaModFix/>
          </a:blip>
          <a:srcRect l="4362" t="19277" r="4571" b="25722"/>
          <a:stretch/>
        </p:blipFill>
        <p:spPr>
          <a:xfrm>
            <a:off x="6779769" y="477672"/>
            <a:ext cx="1666303" cy="1006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" descr="Google Shape;6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173668">
            <a:off x="5132420" y="1276313"/>
            <a:ext cx="302879" cy="6684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"/>
          <p:cNvSpPr txBox="1"/>
          <p:nvPr/>
        </p:nvSpPr>
        <p:spPr>
          <a:xfrm>
            <a:off x="4882551" y="2036447"/>
            <a:ext cx="3563521" cy="1279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02777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3600"/>
              <a:buFont typeface="Assistant ExtraBold"/>
              <a:buNone/>
            </a:pPr>
            <a:r>
              <a:rPr lang="he-IL" sz="3600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סגמנטציה (פילוח)</a:t>
            </a:r>
            <a:br>
              <a:rPr lang="en-US" sz="36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</a:br>
            <a:r>
              <a:rPr lang="en-US" sz="3600" b="0" i="0" u="none" strike="noStrike" cap="none" dirty="0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</a:t>
            </a:r>
            <a:r>
              <a:rPr lang="he-IL" sz="3600" b="0" i="0" u="none" strike="noStrike" cap="none" dirty="0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חזור הנתונים</a:t>
            </a:r>
            <a:endParaRPr lang="he-IL" sz="1200" b="0" i="0" u="none" strike="noStrike" cap="none" dirty="0">
              <a:solidFill>
                <a:srgbClr val="00ACE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1"/>
          <p:cNvSpPr/>
          <p:nvPr/>
        </p:nvSpPr>
        <p:spPr>
          <a:xfrm>
            <a:off x="34755" y="4400441"/>
            <a:ext cx="8937972" cy="6219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" name="Google Shape;31;p1" descr="Google Shape;62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2133876">
            <a:off x="7680410" y="3831199"/>
            <a:ext cx="837786" cy="500777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"/>
          <p:cNvSpPr/>
          <p:nvPr/>
        </p:nvSpPr>
        <p:spPr>
          <a:xfrm>
            <a:off x="7450453" y="33410"/>
            <a:ext cx="1585291" cy="5157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26413CA5-75F1-4E37-BC83-414BE59529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258" y="914473"/>
            <a:ext cx="3622483" cy="361443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fontScale="700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10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46" name="Google Shape;82;p3">
            <a:extLst>
              <a:ext uri="{FF2B5EF4-FFF2-40B4-BE49-F238E27FC236}">
                <a16:creationId xmlns:a16="http://schemas.microsoft.com/office/drawing/2014/main" id="{2EC07694-414A-472C-8BB7-E166B2F14C40}"/>
              </a:ext>
            </a:extLst>
          </p:cNvPr>
          <p:cNvSpPr/>
          <p:nvPr/>
        </p:nvSpPr>
        <p:spPr>
          <a:xfrm>
            <a:off x="3942908" y="471225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63" name="Google Shape;96;p3" descr="Google Shape;143;p15">
            <a:extLst>
              <a:ext uri="{FF2B5EF4-FFF2-40B4-BE49-F238E27FC236}">
                <a16:creationId xmlns:a16="http://schemas.microsoft.com/office/drawing/2014/main" id="{8E63E265-9B29-4076-8FC8-C11B5209F2C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2276" y="653950"/>
            <a:ext cx="352632" cy="3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105;p3">
            <a:extLst>
              <a:ext uri="{FF2B5EF4-FFF2-40B4-BE49-F238E27FC236}">
                <a16:creationId xmlns:a16="http://schemas.microsoft.com/office/drawing/2014/main" id="{9E91A57C-FD3B-4FAF-B3B4-FB4B12B0D82B}"/>
              </a:ext>
            </a:extLst>
          </p:cNvPr>
          <p:cNvSpPr txBox="1"/>
          <p:nvPr/>
        </p:nvSpPr>
        <p:spPr>
          <a:xfrm>
            <a:off x="4091713" y="953232"/>
            <a:ext cx="1093801" cy="346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ssistant"/>
              <a:buNone/>
            </a:pPr>
            <a:r>
              <a:rPr lang="iw-IL" sz="1050" b="1" i="0" u="none" strike="noStrike" cap="non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הגדרת הבעיה</a:t>
            </a:r>
            <a:endParaRPr sz="1050" b="1" i="0" u="none" strike="noStrike" cap="none">
              <a:solidFill>
                <a:srgbClr val="FFFFFF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5" name="Google Shape;73;p4">
            <a:extLst>
              <a:ext uri="{FF2B5EF4-FFF2-40B4-BE49-F238E27FC236}">
                <a16:creationId xmlns:a16="http://schemas.microsoft.com/office/drawing/2014/main" id="{11E809CE-C4BA-4A00-AB21-86174CB7A6E6}"/>
              </a:ext>
            </a:extLst>
          </p:cNvPr>
          <p:cNvSpPr txBox="1"/>
          <p:nvPr/>
        </p:nvSpPr>
        <p:spPr>
          <a:xfrm>
            <a:off x="7469862" y="1598730"/>
            <a:ext cx="773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88095"/>
              </a:lnSpc>
              <a:spcBef>
                <a:spcPts val="0"/>
              </a:spcBef>
              <a:spcAft>
                <a:spcPts val="0"/>
              </a:spcAft>
              <a:buClr>
                <a:srgbClr val="FEC224"/>
              </a:buClr>
              <a:buSzPts val="4200"/>
              <a:buFont typeface="Assistant ExtraBold"/>
              <a:buNone/>
            </a:pPr>
            <a:r>
              <a:rPr lang="en-US" sz="4200" b="0" i="0" u="none" strike="noStrike" cap="none" dirty="0">
                <a:solidFill>
                  <a:srgbClr val="FEC224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01</a:t>
            </a:r>
            <a:endParaRPr dirty="0"/>
          </a:p>
        </p:txBody>
      </p:sp>
      <p:sp>
        <p:nvSpPr>
          <p:cNvPr id="16" name="Google Shape;74;p4">
            <a:extLst>
              <a:ext uri="{FF2B5EF4-FFF2-40B4-BE49-F238E27FC236}">
                <a16:creationId xmlns:a16="http://schemas.microsoft.com/office/drawing/2014/main" id="{2A2A587D-B4E2-4FAC-8BEB-9AF0530BDAF4}"/>
              </a:ext>
            </a:extLst>
          </p:cNvPr>
          <p:cNvSpPr txBox="1"/>
          <p:nvPr/>
        </p:nvSpPr>
        <p:spPr>
          <a:xfrm>
            <a:off x="7469862" y="3234319"/>
            <a:ext cx="773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88095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200"/>
              <a:buFont typeface="Assistant ExtraBold"/>
              <a:buNone/>
            </a:pPr>
            <a:r>
              <a:rPr lang="en-US" sz="42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02</a:t>
            </a:r>
            <a:endParaRPr dirty="0"/>
          </a:p>
        </p:txBody>
      </p:sp>
      <p:sp>
        <p:nvSpPr>
          <p:cNvPr id="17" name="Google Shape;75;p4">
            <a:extLst>
              <a:ext uri="{FF2B5EF4-FFF2-40B4-BE49-F238E27FC236}">
                <a16:creationId xmlns:a16="http://schemas.microsoft.com/office/drawing/2014/main" id="{C32CAE5F-8385-4DE8-8215-5BD182E3EA00}"/>
              </a:ext>
            </a:extLst>
          </p:cNvPr>
          <p:cNvSpPr txBox="1"/>
          <p:nvPr/>
        </p:nvSpPr>
        <p:spPr>
          <a:xfrm>
            <a:off x="3318013" y="1598730"/>
            <a:ext cx="773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88095"/>
              </a:lnSpc>
              <a:spcBef>
                <a:spcPts val="0"/>
              </a:spcBef>
              <a:spcAft>
                <a:spcPts val="0"/>
              </a:spcAft>
              <a:buClr>
                <a:srgbClr val="918D8E"/>
              </a:buClr>
              <a:buSzPts val="4200"/>
              <a:buFont typeface="Assistant ExtraBold"/>
              <a:buNone/>
            </a:pPr>
            <a:r>
              <a:rPr lang="en-US" sz="4200" b="0" i="0" u="none" strike="noStrike" cap="none">
                <a:solidFill>
                  <a:srgbClr val="918D8E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03</a:t>
            </a:r>
            <a:endParaRPr/>
          </a:p>
        </p:txBody>
      </p:sp>
      <p:sp>
        <p:nvSpPr>
          <p:cNvPr id="18" name="Google Shape;76;p4">
            <a:extLst>
              <a:ext uri="{FF2B5EF4-FFF2-40B4-BE49-F238E27FC236}">
                <a16:creationId xmlns:a16="http://schemas.microsoft.com/office/drawing/2014/main" id="{B55D8E81-730A-4C90-8480-524B98ADCA85}"/>
              </a:ext>
            </a:extLst>
          </p:cNvPr>
          <p:cNvSpPr txBox="1"/>
          <p:nvPr/>
        </p:nvSpPr>
        <p:spPr>
          <a:xfrm>
            <a:off x="3318013" y="3234319"/>
            <a:ext cx="773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88095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4200"/>
              <a:buFont typeface="Assistant ExtraBold"/>
              <a:buNone/>
            </a:pPr>
            <a:r>
              <a:rPr lang="en-US" sz="4200" b="0" i="0" u="none" strike="noStrike" cap="non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04</a:t>
            </a:r>
            <a:endParaRPr/>
          </a:p>
        </p:txBody>
      </p:sp>
      <p:sp>
        <p:nvSpPr>
          <p:cNvPr id="20" name="Google Shape;78;p4">
            <a:extLst>
              <a:ext uri="{FF2B5EF4-FFF2-40B4-BE49-F238E27FC236}">
                <a16:creationId xmlns:a16="http://schemas.microsoft.com/office/drawing/2014/main" id="{98A17AA9-E6FE-4763-827A-AF4A552E6A3B}"/>
              </a:ext>
            </a:extLst>
          </p:cNvPr>
          <p:cNvSpPr txBox="1"/>
          <p:nvPr/>
        </p:nvSpPr>
        <p:spPr>
          <a:xfrm>
            <a:off x="5110230" y="1682425"/>
            <a:ext cx="2359632" cy="384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lvl="0" algn="r" rtl="1">
              <a:lnSpc>
                <a:spcPct val="114000"/>
              </a:lnSpc>
            </a:pPr>
            <a:r>
              <a:rPr lang="he-IL" b="1" dirty="0">
                <a:solidFill>
                  <a:srgbClr val="232752"/>
                </a:solidFill>
                <a:latin typeface="Assistant"/>
                <a:cs typeface="Assistant"/>
                <a:sym typeface="Quattrocento Sans"/>
              </a:rPr>
              <a:t>פילוח לפי מטרת מחקר נתונים</a:t>
            </a:r>
            <a:endParaRPr lang="he-IL" b="1" dirty="0">
              <a:solidFill>
                <a:srgbClr val="232752"/>
              </a:solidFill>
              <a:latin typeface="Assistant"/>
              <a:cs typeface="Assistant"/>
            </a:endParaRPr>
          </a:p>
        </p:txBody>
      </p:sp>
      <p:sp>
        <p:nvSpPr>
          <p:cNvPr id="25" name="Google Shape;78;p4">
            <a:extLst>
              <a:ext uri="{FF2B5EF4-FFF2-40B4-BE49-F238E27FC236}">
                <a16:creationId xmlns:a16="http://schemas.microsoft.com/office/drawing/2014/main" id="{BC075796-B521-47DB-BB68-592DFF60C833}"/>
              </a:ext>
            </a:extLst>
          </p:cNvPr>
          <p:cNvSpPr txBox="1"/>
          <p:nvPr/>
        </p:nvSpPr>
        <p:spPr>
          <a:xfrm>
            <a:off x="1000833" y="1682425"/>
            <a:ext cx="2359632" cy="875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lvl="0" algn="r" rtl="1">
              <a:lnSpc>
                <a:spcPct val="114000"/>
              </a:lnSpc>
            </a:pPr>
            <a:r>
              <a:rPr lang="he-IL" b="1" dirty="0">
                <a:solidFill>
                  <a:srgbClr val="232752"/>
                </a:solidFill>
                <a:latin typeface="Assistant"/>
                <a:cs typeface="Assistant"/>
                <a:sym typeface="Quattrocento Sans"/>
              </a:rPr>
              <a:t>יש משתנים אחרים / נוספים רק לחלק מהאוכלוסייה, והיא בעלת מאפיין משותף</a:t>
            </a:r>
            <a:endParaRPr lang="he-IL" b="1" dirty="0">
              <a:solidFill>
                <a:srgbClr val="232752"/>
              </a:solidFill>
              <a:latin typeface="Assistant"/>
              <a:cs typeface="Assistant"/>
            </a:endParaRPr>
          </a:p>
        </p:txBody>
      </p:sp>
      <p:sp>
        <p:nvSpPr>
          <p:cNvPr id="26" name="Google Shape;78;p4">
            <a:extLst>
              <a:ext uri="{FF2B5EF4-FFF2-40B4-BE49-F238E27FC236}">
                <a16:creationId xmlns:a16="http://schemas.microsoft.com/office/drawing/2014/main" id="{C9F21ABE-4BA1-4DCC-8410-861DFCDDF6C0}"/>
              </a:ext>
            </a:extLst>
          </p:cNvPr>
          <p:cNvSpPr txBox="1"/>
          <p:nvPr/>
        </p:nvSpPr>
        <p:spPr>
          <a:xfrm>
            <a:off x="4692770" y="3348617"/>
            <a:ext cx="2777092" cy="62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lvl="0" algn="r" rtl="1">
              <a:lnSpc>
                <a:spcPct val="114000"/>
              </a:lnSpc>
            </a:pPr>
            <a:r>
              <a:rPr lang="he-IL" b="1" dirty="0">
                <a:solidFill>
                  <a:srgbClr val="232752"/>
                </a:solidFill>
                <a:latin typeface="Assistant"/>
                <a:cs typeface="Assistant"/>
                <a:sym typeface="Quattrocento Sans"/>
              </a:rPr>
              <a:t>יש מספיק תצפיות לכל תת-אוכלוסייה כדי לבסס מסקנות על נתונים</a:t>
            </a:r>
            <a:endParaRPr lang="he-IL" b="1" dirty="0">
              <a:solidFill>
                <a:srgbClr val="232752"/>
              </a:solidFill>
              <a:latin typeface="Assistant"/>
              <a:cs typeface="Assistant"/>
            </a:endParaRPr>
          </a:p>
        </p:txBody>
      </p:sp>
      <p:sp>
        <p:nvSpPr>
          <p:cNvPr id="27" name="Google Shape;78;p4">
            <a:extLst>
              <a:ext uri="{FF2B5EF4-FFF2-40B4-BE49-F238E27FC236}">
                <a16:creationId xmlns:a16="http://schemas.microsoft.com/office/drawing/2014/main" id="{0428CAD8-8FD6-43D7-8EBC-88F9A98D7670}"/>
              </a:ext>
            </a:extLst>
          </p:cNvPr>
          <p:cNvSpPr txBox="1"/>
          <p:nvPr/>
        </p:nvSpPr>
        <p:spPr>
          <a:xfrm>
            <a:off x="836762" y="3348617"/>
            <a:ext cx="2523703" cy="62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lvl="0" algn="r" rtl="1">
              <a:lnSpc>
                <a:spcPct val="114000"/>
              </a:lnSpc>
            </a:pPr>
            <a:r>
              <a:rPr lang="he-IL" b="1" dirty="0">
                <a:solidFill>
                  <a:srgbClr val="232752"/>
                </a:solidFill>
                <a:latin typeface="Assistant"/>
                <a:cs typeface="Assistant"/>
                <a:sym typeface="Quattrocento Sans"/>
              </a:rPr>
              <a:t>המשתנים מתפלגים / מתנהגים אחרת רק בגלל משתנה חיצוני</a:t>
            </a:r>
            <a:endParaRPr lang="he-IL" b="1" dirty="0">
              <a:solidFill>
                <a:srgbClr val="232752"/>
              </a:solidFill>
              <a:latin typeface="Assistant"/>
              <a:cs typeface="Assistant"/>
            </a:endParaRPr>
          </a:p>
        </p:txBody>
      </p:sp>
    </p:spTree>
    <p:extLst>
      <p:ext uri="{BB962C8B-B14F-4D97-AF65-F5344CB8AC3E}">
        <p14:creationId xmlns:p14="http://schemas.microsoft.com/office/powerpoint/2010/main" val="4124025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2"/>
          <p:cNvSpPr txBox="1"/>
          <p:nvPr/>
        </p:nvSpPr>
        <p:spPr>
          <a:xfrm>
            <a:off x="-628652" y="955187"/>
            <a:ext cx="10322723" cy="2087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500"/>
              <a:buFont typeface="Assistant ExtraBold"/>
              <a:buNone/>
            </a:pPr>
            <a:r>
              <a:rPr lang="en-US" sz="11500" b="0" i="0" u="none" strike="noStrike" cap="none">
                <a:solidFill>
                  <a:srgbClr val="F2F2F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HANDS-ON</a:t>
            </a:r>
            <a:endParaRPr/>
          </a:p>
        </p:txBody>
      </p:sp>
      <p:sp>
        <p:nvSpPr>
          <p:cNvPr id="275" name="Google Shape;275;p12"/>
          <p:cNvSpPr txBox="1"/>
          <p:nvPr/>
        </p:nvSpPr>
        <p:spPr>
          <a:xfrm>
            <a:off x="1095350" y="2629764"/>
            <a:ext cx="6873300" cy="735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CE6"/>
              </a:buClr>
              <a:buSzPts val="4000"/>
              <a:buFont typeface="Assistant ExtraBold"/>
              <a:buNone/>
            </a:pPr>
            <a:r>
              <a:rPr lang="en-US" sz="4000" b="0" i="0" u="none" strike="noStrike" cap="none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ניתוח נתונים לומדים</a:t>
            </a:r>
            <a:endParaRPr/>
          </a:p>
        </p:txBody>
      </p:sp>
      <p:sp>
        <p:nvSpPr>
          <p:cNvPr id="276" name="Google Shape;276;p12"/>
          <p:cNvSpPr/>
          <p:nvPr/>
        </p:nvSpPr>
        <p:spPr>
          <a:xfrm>
            <a:off x="-5125" y="5051375"/>
            <a:ext cx="9144001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7" name="Google Shape;277;p12"/>
          <p:cNvCxnSpPr/>
          <p:nvPr/>
        </p:nvCxnSpPr>
        <p:spPr>
          <a:xfrm>
            <a:off x="3923450" y="4537270"/>
            <a:ext cx="1217102" cy="3"/>
          </a:xfrm>
          <a:prstGeom prst="straightConnector1">
            <a:avLst/>
          </a:prstGeom>
          <a:noFill/>
          <a:ln w="28575" cap="flat" cmpd="sng">
            <a:solidFill>
              <a:srgbClr val="918D8E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278" name="Google Shape;278;p12" descr="Google Shape;43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843806">
            <a:off x="677122" y="482124"/>
            <a:ext cx="428727" cy="946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2" descr="Google Shape;440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133876">
            <a:off x="7538791" y="537309"/>
            <a:ext cx="1117045" cy="667702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2"/>
          <p:cNvSpPr txBox="1"/>
          <p:nvPr/>
        </p:nvSpPr>
        <p:spPr>
          <a:xfrm>
            <a:off x="1090225" y="3041269"/>
            <a:ext cx="6873300" cy="1071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5400"/>
              <a:buFont typeface="Assistant ExtraBold"/>
              <a:buNone/>
            </a:pPr>
            <a:r>
              <a:rPr lang="en-US" sz="5400" b="0" i="0" u="none" strike="noStrike" cap="non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HANDS-ON</a:t>
            </a:r>
            <a:endParaRPr/>
          </a:p>
        </p:txBody>
      </p:sp>
      <p:pic>
        <p:nvPicPr>
          <p:cNvPr id="281" name="Google Shape;281;p12" descr="Google Shape;442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2250" y="862573"/>
            <a:ext cx="1929253" cy="155342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7528DD-E036-4D60-8217-6F8D06EEB7D9}"/>
              </a:ext>
            </a:extLst>
          </p:cNvPr>
          <p:cNvSpPr txBox="1"/>
          <p:nvPr/>
        </p:nvSpPr>
        <p:spPr>
          <a:xfrm>
            <a:off x="797368" y="4553065"/>
            <a:ext cx="6616931" cy="50013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1" anchor="t">
            <a:spAutoFit/>
          </a:bodyPr>
          <a:lstStyle/>
          <a:p>
            <a:pPr algn="ctr" rtl="1"/>
            <a:r>
              <a:rPr lang="he-IL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כל התמונות במצגת נלקחו מאתר </a:t>
            </a:r>
            <a:r>
              <a:rPr lang="en-US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. </a:t>
            </a:r>
            <a:r>
              <a:rPr lang="en-US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Quattrocento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https://pixabay.com/illustrations/search/challenge/</a:t>
            </a:r>
            <a:endParaRPr lang="he-IL" dirty="0">
              <a:solidFill>
                <a:srgbClr val="918D8E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ctr" rtl="1"/>
            <a:r>
              <a:rPr lang="he-IL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Quattrocento Sans"/>
              </a:rPr>
              <a:t>כלל דמויות המדענים במצגת נלקחו מחברת </a:t>
            </a:r>
            <a:r>
              <a:rPr lang="en-US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Quattrocento Sans"/>
              </a:rPr>
              <a:t>G-STAT</a:t>
            </a:r>
          </a:p>
        </p:txBody>
      </p:sp>
      <p:pic>
        <p:nvPicPr>
          <p:cNvPr id="11" name="Google Shape;213;p12" descr="G-STAT | LinkedIn">
            <a:extLst>
              <a:ext uri="{FF2B5EF4-FFF2-40B4-BE49-F238E27FC236}">
                <a16:creationId xmlns:a16="http://schemas.microsoft.com/office/drawing/2014/main" id="{3A3D1C5D-D862-4249-B6CA-5922895B276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t="13054" b="17014"/>
          <a:stretch/>
        </p:blipFill>
        <p:spPr>
          <a:xfrm>
            <a:off x="7225555" y="4511839"/>
            <a:ext cx="737969" cy="51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2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1" name="Google Shape;35;p2">
            <a:extLst>
              <a:ext uri="{FF2B5EF4-FFF2-40B4-BE49-F238E27FC236}">
                <a16:creationId xmlns:a16="http://schemas.microsoft.com/office/drawing/2014/main" id="{C01B6FE5-C586-4B84-8172-CA3F92263FDC}"/>
              </a:ext>
            </a:extLst>
          </p:cNvPr>
          <p:cNvSpPr/>
          <p:nvPr/>
        </p:nvSpPr>
        <p:spPr>
          <a:xfrm>
            <a:off x="1473150" y="952065"/>
            <a:ext cx="6077701" cy="3154501"/>
          </a:xfrm>
          <a:prstGeom prst="ellipse">
            <a:avLst/>
          </a:prstGeom>
          <a:noFill/>
          <a:ln w="19050" cap="flat" cmpd="sng">
            <a:solidFill>
              <a:srgbClr val="BFBFB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12" name="Google Shape;36;p2" descr="Google Shape;69;p14">
            <a:extLst>
              <a:ext uri="{FF2B5EF4-FFF2-40B4-BE49-F238E27FC236}">
                <a16:creationId xmlns:a16="http://schemas.microsoft.com/office/drawing/2014/main" id="{B6BBA83B-FC1F-4247-843F-AEC58A9FC97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6244" y="2192070"/>
            <a:ext cx="450136" cy="4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37;p2">
            <a:extLst>
              <a:ext uri="{FF2B5EF4-FFF2-40B4-BE49-F238E27FC236}">
                <a16:creationId xmlns:a16="http://schemas.microsoft.com/office/drawing/2014/main" id="{895AA0F5-FDB9-48F1-B233-D7BEB223041E}"/>
              </a:ext>
            </a:extLst>
          </p:cNvPr>
          <p:cNvSpPr/>
          <p:nvPr/>
        </p:nvSpPr>
        <p:spPr>
          <a:xfrm>
            <a:off x="3917245" y="2129769"/>
            <a:ext cx="1391400" cy="917701"/>
          </a:xfrm>
          <a:prstGeom prst="roundRect">
            <a:avLst>
              <a:gd name="adj" fmla="val 10318"/>
            </a:avLst>
          </a:prstGeom>
          <a:solidFill>
            <a:srgbClr val="FFFFFF"/>
          </a:solidFill>
          <a:ln w="9525" cap="flat" cmpd="sng">
            <a:solidFill>
              <a:srgbClr val="918D8E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4" name="Google Shape;38;p2">
            <a:extLst>
              <a:ext uri="{FF2B5EF4-FFF2-40B4-BE49-F238E27FC236}">
                <a16:creationId xmlns:a16="http://schemas.microsoft.com/office/drawing/2014/main" id="{0BE95B58-4496-4CA4-90B5-41700E103E79}"/>
              </a:ext>
            </a:extLst>
          </p:cNvPr>
          <p:cNvSpPr/>
          <p:nvPr/>
        </p:nvSpPr>
        <p:spPr>
          <a:xfrm>
            <a:off x="5637200" y="3242398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E0A31D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CE6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15" name="Google Shape;40;p2" descr="Google Shape;74;p14">
            <a:extLst>
              <a:ext uri="{FF2B5EF4-FFF2-40B4-BE49-F238E27FC236}">
                <a16:creationId xmlns:a16="http://schemas.microsoft.com/office/drawing/2014/main" id="{8FD56D46-180C-4102-885B-B6961158F83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78096" y="3402014"/>
            <a:ext cx="309415" cy="28007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41;p2">
            <a:extLst>
              <a:ext uri="{FF2B5EF4-FFF2-40B4-BE49-F238E27FC236}">
                <a16:creationId xmlns:a16="http://schemas.microsoft.com/office/drawing/2014/main" id="{BE65E3C9-C54F-426F-A52B-DD70097011D8}"/>
              </a:ext>
            </a:extLst>
          </p:cNvPr>
          <p:cNvSpPr/>
          <p:nvPr/>
        </p:nvSpPr>
        <p:spPr>
          <a:xfrm>
            <a:off x="6643045" y="2007478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FEC2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7" name="Google Shape;42;p2">
            <a:extLst>
              <a:ext uri="{FF2B5EF4-FFF2-40B4-BE49-F238E27FC236}">
                <a16:creationId xmlns:a16="http://schemas.microsoft.com/office/drawing/2014/main" id="{8F97612C-8D64-429B-AC79-C1C62A858BA8}"/>
              </a:ext>
            </a:extLst>
          </p:cNvPr>
          <p:cNvSpPr/>
          <p:nvPr/>
        </p:nvSpPr>
        <p:spPr>
          <a:xfrm>
            <a:off x="5637255" y="792514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918D8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ACE6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8" name="Google Shape;43;p2">
            <a:extLst>
              <a:ext uri="{FF2B5EF4-FFF2-40B4-BE49-F238E27FC236}">
                <a16:creationId xmlns:a16="http://schemas.microsoft.com/office/drawing/2014/main" id="{2A1C087D-7284-409E-8121-A28A21C43982}"/>
              </a:ext>
            </a:extLst>
          </p:cNvPr>
          <p:cNvSpPr/>
          <p:nvPr/>
        </p:nvSpPr>
        <p:spPr>
          <a:xfrm>
            <a:off x="3942908" y="471225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B7B7B7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9" name="Google Shape;44;p2">
            <a:extLst>
              <a:ext uri="{FF2B5EF4-FFF2-40B4-BE49-F238E27FC236}">
                <a16:creationId xmlns:a16="http://schemas.microsoft.com/office/drawing/2014/main" id="{B8D047E9-364E-4418-A26C-C79DC792FF81}"/>
              </a:ext>
            </a:extLst>
          </p:cNvPr>
          <p:cNvSpPr/>
          <p:nvPr/>
        </p:nvSpPr>
        <p:spPr>
          <a:xfrm>
            <a:off x="2164970" y="827904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027EAA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0" name="Google Shape;45;p2">
            <a:extLst>
              <a:ext uri="{FF2B5EF4-FFF2-40B4-BE49-F238E27FC236}">
                <a16:creationId xmlns:a16="http://schemas.microsoft.com/office/drawing/2014/main" id="{3C1BEC41-6B9E-4650-AFD7-CA5DCD6A758F}"/>
              </a:ext>
            </a:extLst>
          </p:cNvPr>
          <p:cNvSpPr/>
          <p:nvPr/>
        </p:nvSpPr>
        <p:spPr>
          <a:xfrm>
            <a:off x="1109562" y="2035125"/>
            <a:ext cx="1391401" cy="917700"/>
          </a:xfrm>
          <a:prstGeom prst="roundRect">
            <a:avLst>
              <a:gd name="adj" fmla="val 10318"/>
            </a:avLst>
          </a:prstGeom>
          <a:solidFill>
            <a:srgbClr val="00ACE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B7A9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1" name="Google Shape;46;p2">
            <a:extLst>
              <a:ext uri="{FF2B5EF4-FFF2-40B4-BE49-F238E27FC236}">
                <a16:creationId xmlns:a16="http://schemas.microsoft.com/office/drawing/2014/main" id="{905BD189-5D26-4F41-A0E5-B5FF0EC9BD07}"/>
              </a:ext>
            </a:extLst>
          </p:cNvPr>
          <p:cNvSpPr/>
          <p:nvPr/>
        </p:nvSpPr>
        <p:spPr>
          <a:xfrm>
            <a:off x="2164982" y="3242386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68C1E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2" name="Google Shape;47;p2">
            <a:extLst>
              <a:ext uri="{FF2B5EF4-FFF2-40B4-BE49-F238E27FC236}">
                <a16:creationId xmlns:a16="http://schemas.microsoft.com/office/drawing/2014/main" id="{1E884490-58DB-4FC3-9C3F-55FA825C29CE}"/>
              </a:ext>
            </a:extLst>
          </p:cNvPr>
          <p:cNvSpPr/>
          <p:nvPr/>
        </p:nvSpPr>
        <p:spPr>
          <a:xfrm>
            <a:off x="3942922" y="3754558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AE7F1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grpSp>
        <p:nvGrpSpPr>
          <p:cNvPr id="23" name="Google Shape;48;p2">
            <a:extLst>
              <a:ext uri="{FF2B5EF4-FFF2-40B4-BE49-F238E27FC236}">
                <a16:creationId xmlns:a16="http://schemas.microsoft.com/office/drawing/2014/main" id="{F4771859-CD3E-4AA1-B7C1-60DA459C3302}"/>
              </a:ext>
            </a:extLst>
          </p:cNvPr>
          <p:cNvGrpSpPr/>
          <p:nvPr/>
        </p:nvGrpSpPr>
        <p:grpSpPr>
          <a:xfrm>
            <a:off x="1258369" y="953232"/>
            <a:ext cx="6627332" cy="3714642"/>
            <a:chOff x="1258369" y="953232"/>
            <a:chExt cx="6627332" cy="3714642"/>
          </a:xfrm>
        </p:grpSpPr>
        <p:sp>
          <p:nvSpPr>
            <p:cNvPr id="24" name="Google Shape;49;p2">
              <a:extLst>
                <a:ext uri="{FF2B5EF4-FFF2-40B4-BE49-F238E27FC236}">
                  <a16:creationId xmlns:a16="http://schemas.microsoft.com/office/drawing/2014/main" id="{3833EDFE-582F-4D8F-8690-641729392FAC}"/>
                </a:ext>
              </a:extLst>
            </p:cNvPr>
            <p:cNvSpPr txBox="1"/>
            <p:nvPr/>
          </p:nvSpPr>
          <p:spPr>
            <a:xfrm>
              <a:off x="5786006" y="3651410"/>
              <a:ext cx="1093801" cy="5077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t" anchorCtr="0">
              <a:sp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50"/>
                <a:buFont typeface="Assistant"/>
                <a:buNone/>
              </a:pPr>
              <a:r>
                <a:rPr lang="iw-IL" sz="1050" b="1" i="0" u="none" strike="noStrike" cap="none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ניקוי ואינטגרציה</a:t>
              </a:r>
              <a:endParaRPr sz="1050" b="1" i="0" u="none" strike="noStrike" cap="non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50"/>
                <a:buFont typeface="Assistant"/>
                <a:buNone/>
              </a:pPr>
              <a:r>
                <a:rPr lang="iw-IL" sz="1050" b="1" i="0" u="none" strike="noStrike" cap="none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של נתונים</a:t>
              </a:r>
              <a:endParaRPr sz="1050" b="1" i="0" u="none" strike="noStrike" cap="non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25" name="Google Shape;50;p2">
              <a:extLst>
                <a:ext uri="{FF2B5EF4-FFF2-40B4-BE49-F238E27FC236}">
                  <a16:creationId xmlns:a16="http://schemas.microsoft.com/office/drawing/2014/main" id="{3B820433-DBD0-49A5-9013-E5CA453D35E1}"/>
                </a:ext>
              </a:extLst>
            </p:cNvPr>
            <p:cNvSpPr txBox="1"/>
            <p:nvPr/>
          </p:nvSpPr>
          <p:spPr>
            <a:xfrm>
              <a:off x="6791900" y="2393583"/>
              <a:ext cx="1093801" cy="5077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t" anchorCtr="0">
              <a:sp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Assistant"/>
                <a:buNone/>
              </a:pPr>
              <a:r>
                <a:rPr lang="iw-IL" sz="1050" b="1" i="0" u="none" strike="noStrike" cap="non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אחזור ואחסון נתונים</a:t>
              </a:r>
              <a:endParaRPr sz="1050" b="1" i="0" u="none" strike="noStrike" cap="non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26" name="Google Shape;51;p2">
              <a:extLst>
                <a:ext uri="{FF2B5EF4-FFF2-40B4-BE49-F238E27FC236}">
                  <a16:creationId xmlns:a16="http://schemas.microsoft.com/office/drawing/2014/main" id="{725FD197-568A-43B0-AF4B-6ECD7381DF48}"/>
                </a:ext>
              </a:extLst>
            </p:cNvPr>
            <p:cNvSpPr txBox="1"/>
            <p:nvPr/>
          </p:nvSpPr>
          <p:spPr>
            <a:xfrm>
              <a:off x="5786061" y="1201527"/>
              <a:ext cx="1093801" cy="5077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t" anchorCtr="0">
              <a:sp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Assistant"/>
                <a:buNone/>
              </a:pPr>
              <a:r>
                <a:rPr lang="iw-IL" sz="1050" b="1" i="0" u="none" strike="noStrike" cap="non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איתור וזיהוי </a:t>
              </a:r>
              <a:br>
                <a:rPr lang="iw-IL" sz="1050" b="1" i="0" u="none" strike="noStrike" cap="non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</a:br>
              <a:r>
                <a:rPr lang="iw-IL" sz="1050" b="1" i="0" u="none" strike="noStrike" cap="non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מקורות נתונים</a:t>
              </a:r>
              <a:endParaRPr sz="1050" b="1" i="0" u="none" strike="noStrike" cap="non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27" name="Google Shape;52;p2">
              <a:extLst>
                <a:ext uri="{FF2B5EF4-FFF2-40B4-BE49-F238E27FC236}">
                  <a16:creationId xmlns:a16="http://schemas.microsoft.com/office/drawing/2014/main" id="{3FAE2764-7E59-4C00-9A3D-BB0DF564CBE1}"/>
                </a:ext>
              </a:extLst>
            </p:cNvPr>
            <p:cNvSpPr txBox="1"/>
            <p:nvPr/>
          </p:nvSpPr>
          <p:spPr>
            <a:xfrm>
              <a:off x="4091713" y="953232"/>
              <a:ext cx="1093801" cy="3462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t" anchorCtr="0">
              <a:sp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Assistant"/>
                <a:buNone/>
              </a:pPr>
              <a:r>
                <a:rPr lang="iw-IL" sz="1050" b="1" i="0" u="none" strike="noStrike" cap="non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הגדרת הבעיה</a:t>
              </a:r>
              <a:endParaRPr sz="1050" b="1" i="0" u="none" strike="noStrike" cap="non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28" name="Google Shape;53;p2">
              <a:extLst>
                <a:ext uri="{FF2B5EF4-FFF2-40B4-BE49-F238E27FC236}">
                  <a16:creationId xmlns:a16="http://schemas.microsoft.com/office/drawing/2014/main" id="{BE0A5E74-37F7-45E1-8664-41D400F977CC}"/>
                </a:ext>
              </a:extLst>
            </p:cNvPr>
            <p:cNvSpPr txBox="1"/>
            <p:nvPr/>
          </p:nvSpPr>
          <p:spPr>
            <a:xfrm>
              <a:off x="2313776" y="1319478"/>
              <a:ext cx="1093801" cy="3462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t" anchorCtr="0">
              <a:sp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Assistant"/>
                <a:buNone/>
              </a:pPr>
              <a:r>
                <a:rPr lang="iw-IL" sz="1050" b="1" i="0" u="none" strike="noStrike" cap="non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משוב</a:t>
              </a:r>
              <a:endParaRPr sz="1050" b="1" i="0" u="none" strike="noStrike" cap="non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29" name="Google Shape;54;p2">
              <a:extLst>
                <a:ext uri="{FF2B5EF4-FFF2-40B4-BE49-F238E27FC236}">
                  <a16:creationId xmlns:a16="http://schemas.microsoft.com/office/drawing/2014/main" id="{8538BE33-F4E4-459C-BD83-D83DDFD33A37}"/>
                </a:ext>
              </a:extLst>
            </p:cNvPr>
            <p:cNvSpPr txBox="1"/>
            <p:nvPr/>
          </p:nvSpPr>
          <p:spPr>
            <a:xfrm>
              <a:off x="1258369" y="2483156"/>
              <a:ext cx="1093801" cy="3462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t" anchorCtr="0">
              <a:sp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Assistant"/>
                <a:buNone/>
              </a:pPr>
              <a:r>
                <a:rPr lang="iw-IL" sz="1050" b="1" i="0" u="none" strike="noStrike" cap="non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קבלת החלטות</a:t>
              </a:r>
              <a:endParaRPr sz="1050" b="1" i="0" u="none" strike="noStrike" cap="non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30" name="Google Shape;55;p2">
              <a:extLst>
                <a:ext uri="{FF2B5EF4-FFF2-40B4-BE49-F238E27FC236}">
                  <a16:creationId xmlns:a16="http://schemas.microsoft.com/office/drawing/2014/main" id="{594CF8B4-4EA2-47C5-A313-3B3B6CC21106}"/>
                </a:ext>
              </a:extLst>
            </p:cNvPr>
            <p:cNvSpPr txBox="1"/>
            <p:nvPr/>
          </p:nvSpPr>
          <p:spPr>
            <a:xfrm>
              <a:off x="2313789" y="3700738"/>
              <a:ext cx="1093801" cy="3462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t" anchorCtr="0">
              <a:sp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Assistant"/>
                <a:buNone/>
              </a:pPr>
              <a:r>
                <a:rPr lang="iw-IL" sz="1050" b="1" i="0" u="none" strike="noStrike" cap="non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פרזנטציה</a:t>
              </a:r>
              <a:endParaRPr sz="1050" b="1" i="0" u="none" strike="noStrike" cap="non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31" name="Google Shape;56;p2">
              <a:extLst>
                <a:ext uri="{FF2B5EF4-FFF2-40B4-BE49-F238E27FC236}">
                  <a16:creationId xmlns:a16="http://schemas.microsoft.com/office/drawing/2014/main" id="{0EA8905A-EA43-46B8-B99C-FE1B27E58963}"/>
                </a:ext>
              </a:extLst>
            </p:cNvPr>
            <p:cNvSpPr txBox="1"/>
            <p:nvPr/>
          </p:nvSpPr>
          <p:spPr>
            <a:xfrm>
              <a:off x="3936205" y="4160075"/>
              <a:ext cx="1400176" cy="5077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t" anchorCtr="0">
              <a:sp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Assistant"/>
                <a:buNone/>
              </a:pPr>
              <a:r>
                <a:rPr lang="iw-IL" sz="1050" b="1" i="0" u="none" strike="noStrike" cap="none" dirty="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עיבוד</a:t>
              </a:r>
              <a:r>
                <a:rPr lang="he-IL" sz="1050" b="1" dirty="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, </a:t>
              </a:r>
              <a:r>
                <a:rPr lang="iw-IL" sz="1050" b="1" i="0" u="none" strike="noStrike" cap="none" dirty="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ניתוח נתונים וויזואליזציה</a:t>
              </a:r>
              <a:endParaRPr sz="1050" b="1" i="0" u="none" strike="noStrike" cap="none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sp>
        <p:nvSpPr>
          <p:cNvPr id="32" name="Google Shape;57;p2">
            <a:extLst>
              <a:ext uri="{FF2B5EF4-FFF2-40B4-BE49-F238E27FC236}">
                <a16:creationId xmlns:a16="http://schemas.microsoft.com/office/drawing/2014/main" id="{FABC05FD-FB95-4254-B562-138509B7D141}"/>
              </a:ext>
            </a:extLst>
          </p:cNvPr>
          <p:cNvSpPr txBox="1"/>
          <p:nvPr/>
        </p:nvSpPr>
        <p:spPr>
          <a:xfrm>
            <a:off x="4066147" y="2329994"/>
            <a:ext cx="10938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200"/>
              <a:buFont typeface="Assistant ExtraBold"/>
              <a:buNone/>
            </a:pPr>
            <a:r>
              <a:rPr lang="iw-IL" sz="1200" b="0" i="0" u="none" strike="noStrike" cap="non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אינפואתיקה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200"/>
              <a:buFont typeface="Assistant ExtraBold"/>
              <a:buNone/>
            </a:pPr>
            <a:r>
              <a:rPr lang="iw-IL" sz="1200" b="0" i="0" u="none" strike="noStrike" cap="non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וניהול ידע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58;p2" descr="Google Shape;91;p14">
            <a:extLst>
              <a:ext uri="{FF2B5EF4-FFF2-40B4-BE49-F238E27FC236}">
                <a16:creationId xmlns:a16="http://schemas.microsoft.com/office/drawing/2014/main" id="{CA13765E-0E3E-4ACB-87A0-6F1780A06C1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84087" y="2144184"/>
            <a:ext cx="309419" cy="280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59;p2" descr="Google Shape;92;p14">
            <a:extLst>
              <a:ext uri="{FF2B5EF4-FFF2-40B4-BE49-F238E27FC236}">
                <a16:creationId xmlns:a16="http://schemas.microsoft.com/office/drawing/2014/main" id="{C6BE4EA5-BA48-4128-A6E7-D4242649DE5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56623" y="924473"/>
            <a:ext cx="352650" cy="319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60;p2" descr="Google Shape;93;p14">
            <a:extLst>
              <a:ext uri="{FF2B5EF4-FFF2-40B4-BE49-F238E27FC236}">
                <a16:creationId xmlns:a16="http://schemas.microsoft.com/office/drawing/2014/main" id="{D8C028CF-ED86-4CF8-B2A3-806374F0C342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62276" y="653950"/>
            <a:ext cx="352632" cy="3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61;p2" descr="Google Shape;94;p14">
            <a:extLst>
              <a:ext uri="{FF2B5EF4-FFF2-40B4-BE49-F238E27FC236}">
                <a16:creationId xmlns:a16="http://schemas.microsoft.com/office/drawing/2014/main" id="{32E9322A-B3BC-4F1D-A27F-A4A043815EB8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672981" y="952070"/>
            <a:ext cx="375370" cy="339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62;p2" descr="Google Shape;95;p14">
            <a:extLst>
              <a:ext uri="{FF2B5EF4-FFF2-40B4-BE49-F238E27FC236}">
                <a16:creationId xmlns:a16="http://schemas.microsoft.com/office/drawing/2014/main" id="{2D39B49D-E0B0-488F-B798-FF22AAD7CD9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645578" y="2185853"/>
            <a:ext cx="319221" cy="288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64;p2" descr="Google Shape;98;p14">
            <a:extLst>
              <a:ext uri="{FF2B5EF4-FFF2-40B4-BE49-F238E27FC236}">
                <a16:creationId xmlns:a16="http://schemas.microsoft.com/office/drawing/2014/main" id="{5F37163D-D96E-4AD7-B5B5-F758646FA44D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631864" y="1867847"/>
            <a:ext cx="1128479" cy="1056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65;p2" descr="Google Shape;99;p14">
            <a:extLst>
              <a:ext uri="{FF2B5EF4-FFF2-40B4-BE49-F238E27FC236}">
                <a16:creationId xmlns:a16="http://schemas.microsoft.com/office/drawing/2014/main" id="{AA372C88-C470-49A6-89D4-E74F76659708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598938" y="2544231"/>
            <a:ext cx="1093658" cy="77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68;p2" descr="תמונה 3">
            <a:extLst>
              <a:ext uri="{FF2B5EF4-FFF2-40B4-BE49-F238E27FC236}">
                <a16:creationId xmlns:a16="http://schemas.microsoft.com/office/drawing/2014/main" id="{6F560C94-2D8E-4344-8280-98D01401CAAB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679405" y="3390141"/>
            <a:ext cx="330672" cy="319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69;p2" descr="תמונה 169">
            <a:extLst>
              <a:ext uri="{FF2B5EF4-FFF2-40B4-BE49-F238E27FC236}">
                <a16:creationId xmlns:a16="http://schemas.microsoft.com/office/drawing/2014/main" id="{DF576A96-0D73-442C-B135-0F4CF8DE1D91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462277" y="3863355"/>
            <a:ext cx="352663" cy="3192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3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39" name="Google Shape;74;p3" descr="Google Shape;91;p14">
            <a:extLst>
              <a:ext uri="{FF2B5EF4-FFF2-40B4-BE49-F238E27FC236}">
                <a16:creationId xmlns:a16="http://schemas.microsoft.com/office/drawing/2014/main" id="{6D50657B-B873-4721-A2B7-FA7BFD14389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4087" y="2144184"/>
            <a:ext cx="309419" cy="280084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75;p3">
            <a:extLst>
              <a:ext uri="{FF2B5EF4-FFF2-40B4-BE49-F238E27FC236}">
                <a16:creationId xmlns:a16="http://schemas.microsoft.com/office/drawing/2014/main" id="{E45E6935-DAD5-45D6-BF3E-2AEE51EAC61B}"/>
              </a:ext>
            </a:extLst>
          </p:cNvPr>
          <p:cNvSpPr/>
          <p:nvPr/>
        </p:nvSpPr>
        <p:spPr>
          <a:xfrm>
            <a:off x="3917245" y="2129769"/>
            <a:ext cx="1391400" cy="917701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 w="9525" cap="flat" cmpd="sng">
            <a:solidFill>
              <a:srgbClr val="D9D9D9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41" name="Google Shape;76;p3" descr="Google Shape;136;p15">
            <a:extLst>
              <a:ext uri="{FF2B5EF4-FFF2-40B4-BE49-F238E27FC236}">
                <a16:creationId xmlns:a16="http://schemas.microsoft.com/office/drawing/2014/main" id="{F4E2E4F6-15A6-4B8C-85F8-532A46A83D1A}"/>
              </a:ext>
            </a:extLst>
          </p:cNvPr>
          <p:cNvPicPr preferRelativeResize="0"/>
          <p:nvPr/>
        </p:nvPicPr>
        <p:blipFill rotWithShape="1">
          <a:blip r:embed="rId4">
            <a:alphaModFix amt="30000"/>
          </a:blip>
          <a:srcRect/>
          <a:stretch/>
        </p:blipFill>
        <p:spPr>
          <a:xfrm>
            <a:off x="4631864" y="1867847"/>
            <a:ext cx="1128479" cy="1056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77;p3" descr="Google Shape;137;p15">
            <a:extLst>
              <a:ext uri="{FF2B5EF4-FFF2-40B4-BE49-F238E27FC236}">
                <a16:creationId xmlns:a16="http://schemas.microsoft.com/office/drawing/2014/main" id="{2C4BFA59-0457-46E5-8565-19F6F4E38833}"/>
              </a:ext>
            </a:extLst>
          </p:cNvPr>
          <p:cNvPicPr preferRelativeResize="0"/>
          <p:nvPr/>
        </p:nvPicPr>
        <p:blipFill rotWithShape="1">
          <a:blip r:embed="rId5">
            <a:alphaModFix amt="30000"/>
          </a:blip>
          <a:srcRect/>
          <a:stretch/>
        </p:blipFill>
        <p:spPr>
          <a:xfrm>
            <a:off x="3598938" y="2544231"/>
            <a:ext cx="1093658" cy="77265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78;p3">
            <a:extLst>
              <a:ext uri="{FF2B5EF4-FFF2-40B4-BE49-F238E27FC236}">
                <a16:creationId xmlns:a16="http://schemas.microsoft.com/office/drawing/2014/main" id="{B256008D-F1F8-4653-A1FF-A9A0FE96E83C}"/>
              </a:ext>
            </a:extLst>
          </p:cNvPr>
          <p:cNvSpPr txBox="1"/>
          <p:nvPr/>
        </p:nvSpPr>
        <p:spPr>
          <a:xfrm>
            <a:off x="4066147" y="2329994"/>
            <a:ext cx="10938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CDCDCD"/>
              </a:buClr>
              <a:buSzPts val="1200"/>
              <a:buFont typeface="Assistant ExtraBold"/>
              <a:buNone/>
            </a:pPr>
            <a:r>
              <a:rPr lang="iw-IL" sz="1200" b="0" i="0" u="none" strike="noStrike" cap="none">
                <a:solidFill>
                  <a:srgbClr val="CDCDCD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אינפואתיקה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CDCDCD"/>
              </a:buClr>
              <a:buSzPts val="1200"/>
              <a:buFont typeface="Assistant ExtraBold"/>
              <a:buNone/>
            </a:pPr>
            <a:r>
              <a:rPr lang="iw-IL" sz="1200" b="0" i="0" u="none" strike="noStrike" cap="none">
                <a:solidFill>
                  <a:srgbClr val="CDCDCD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וניהול ידע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79;p3">
            <a:extLst>
              <a:ext uri="{FF2B5EF4-FFF2-40B4-BE49-F238E27FC236}">
                <a16:creationId xmlns:a16="http://schemas.microsoft.com/office/drawing/2014/main" id="{6F7C4DB4-704B-437F-BA88-02E2582A1FF3}"/>
              </a:ext>
            </a:extLst>
          </p:cNvPr>
          <p:cNvSpPr/>
          <p:nvPr/>
        </p:nvSpPr>
        <p:spPr>
          <a:xfrm>
            <a:off x="1533150" y="889065"/>
            <a:ext cx="6077700" cy="3154500"/>
          </a:xfrm>
          <a:prstGeom prst="ellipse">
            <a:avLst/>
          </a:prstGeom>
          <a:noFill/>
          <a:ln w="19050" cap="flat" cmpd="sng">
            <a:solidFill>
              <a:srgbClr val="918D8E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45" name="Google Shape;80;p3" descr="Google Shape;108;p15">
            <a:extLst>
              <a:ext uri="{FF2B5EF4-FFF2-40B4-BE49-F238E27FC236}">
                <a16:creationId xmlns:a16="http://schemas.microsoft.com/office/drawing/2014/main" id="{B3AC733E-42D1-44EC-BAAA-44E3122DB9DA}"/>
              </a:ext>
            </a:extLst>
          </p:cNvPr>
          <p:cNvPicPr preferRelativeResize="0"/>
          <p:nvPr/>
        </p:nvPicPr>
        <p:blipFill rotWithShape="1">
          <a:blip r:embed="rId6">
            <a:alphaModFix amt="30000"/>
          </a:blip>
          <a:srcRect/>
          <a:stretch/>
        </p:blipFill>
        <p:spPr>
          <a:xfrm>
            <a:off x="3676244" y="2192070"/>
            <a:ext cx="450136" cy="4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82;p3">
            <a:extLst>
              <a:ext uri="{FF2B5EF4-FFF2-40B4-BE49-F238E27FC236}">
                <a16:creationId xmlns:a16="http://schemas.microsoft.com/office/drawing/2014/main" id="{2EC07694-414A-472C-8BB7-E166B2F14C40}"/>
              </a:ext>
            </a:extLst>
          </p:cNvPr>
          <p:cNvSpPr/>
          <p:nvPr/>
        </p:nvSpPr>
        <p:spPr>
          <a:xfrm>
            <a:off x="3942908" y="471225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1" name="Google Shape;83;p3">
            <a:extLst>
              <a:ext uri="{FF2B5EF4-FFF2-40B4-BE49-F238E27FC236}">
                <a16:creationId xmlns:a16="http://schemas.microsoft.com/office/drawing/2014/main" id="{914BF54A-2ED8-4391-BA62-0690A32A4606}"/>
              </a:ext>
            </a:extLst>
          </p:cNvPr>
          <p:cNvSpPr/>
          <p:nvPr/>
        </p:nvSpPr>
        <p:spPr>
          <a:xfrm>
            <a:off x="5637200" y="3242398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52" name="Google Shape;84;p3" descr="Google Shape;116;p15">
            <a:extLst>
              <a:ext uri="{FF2B5EF4-FFF2-40B4-BE49-F238E27FC236}">
                <a16:creationId xmlns:a16="http://schemas.microsoft.com/office/drawing/2014/main" id="{F7DD7926-F880-4824-834E-3C0A7ECDF54A}"/>
              </a:ext>
            </a:extLst>
          </p:cNvPr>
          <p:cNvPicPr preferRelativeResize="0"/>
          <p:nvPr/>
        </p:nvPicPr>
        <p:blipFill rotWithShape="1">
          <a:blip r:embed="rId7">
            <a:alphaModFix amt="40000"/>
          </a:blip>
          <a:srcRect/>
          <a:stretch/>
        </p:blipFill>
        <p:spPr>
          <a:xfrm>
            <a:off x="6178096" y="3402014"/>
            <a:ext cx="309415" cy="280077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85;p3">
            <a:extLst>
              <a:ext uri="{FF2B5EF4-FFF2-40B4-BE49-F238E27FC236}">
                <a16:creationId xmlns:a16="http://schemas.microsoft.com/office/drawing/2014/main" id="{6769758C-6D1D-4A73-8BFE-B64F119ECF2E}"/>
              </a:ext>
            </a:extLst>
          </p:cNvPr>
          <p:cNvSpPr/>
          <p:nvPr/>
        </p:nvSpPr>
        <p:spPr>
          <a:xfrm>
            <a:off x="6643045" y="2007478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4" name="Google Shape;86;p3">
            <a:extLst>
              <a:ext uri="{FF2B5EF4-FFF2-40B4-BE49-F238E27FC236}">
                <a16:creationId xmlns:a16="http://schemas.microsoft.com/office/drawing/2014/main" id="{2F144D64-3336-422E-96E4-81C331851199}"/>
              </a:ext>
            </a:extLst>
          </p:cNvPr>
          <p:cNvSpPr/>
          <p:nvPr/>
        </p:nvSpPr>
        <p:spPr>
          <a:xfrm>
            <a:off x="5637255" y="792514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5" name="Google Shape;87;p3">
            <a:extLst>
              <a:ext uri="{FF2B5EF4-FFF2-40B4-BE49-F238E27FC236}">
                <a16:creationId xmlns:a16="http://schemas.microsoft.com/office/drawing/2014/main" id="{36627861-2F7E-4385-80EB-CB429846A70C}"/>
              </a:ext>
            </a:extLst>
          </p:cNvPr>
          <p:cNvSpPr/>
          <p:nvPr/>
        </p:nvSpPr>
        <p:spPr>
          <a:xfrm>
            <a:off x="2164970" y="827904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6" name="Google Shape;88;p3">
            <a:extLst>
              <a:ext uri="{FF2B5EF4-FFF2-40B4-BE49-F238E27FC236}">
                <a16:creationId xmlns:a16="http://schemas.microsoft.com/office/drawing/2014/main" id="{C08D9483-5794-4D6B-A653-2C897B3C48C8}"/>
              </a:ext>
            </a:extLst>
          </p:cNvPr>
          <p:cNvSpPr/>
          <p:nvPr/>
        </p:nvSpPr>
        <p:spPr>
          <a:xfrm>
            <a:off x="1109562" y="2035125"/>
            <a:ext cx="1391401" cy="917700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7" name="Google Shape;89;p3">
            <a:extLst>
              <a:ext uri="{FF2B5EF4-FFF2-40B4-BE49-F238E27FC236}">
                <a16:creationId xmlns:a16="http://schemas.microsoft.com/office/drawing/2014/main" id="{D54A50E4-117B-446F-8566-4A6615A6316B}"/>
              </a:ext>
            </a:extLst>
          </p:cNvPr>
          <p:cNvSpPr/>
          <p:nvPr/>
        </p:nvSpPr>
        <p:spPr>
          <a:xfrm>
            <a:off x="2164982" y="3242386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8" name="Google Shape;90;p3">
            <a:extLst>
              <a:ext uri="{FF2B5EF4-FFF2-40B4-BE49-F238E27FC236}">
                <a16:creationId xmlns:a16="http://schemas.microsoft.com/office/drawing/2014/main" id="{1D6789DA-9131-43C8-A502-FEFC5F5BE1BA}"/>
              </a:ext>
            </a:extLst>
          </p:cNvPr>
          <p:cNvSpPr/>
          <p:nvPr/>
        </p:nvSpPr>
        <p:spPr>
          <a:xfrm>
            <a:off x="3942922" y="3754558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59" name="Google Shape;91;p3" descr="Google Shape;130;p15">
            <a:extLst>
              <a:ext uri="{FF2B5EF4-FFF2-40B4-BE49-F238E27FC236}">
                <a16:creationId xmlns:a16="http://schemas.microsoft.com/office/drawing/2014/main" id="{04F07304-FC45-44D8-84EF-82B76FA33D3B}"/>
              </a:ext>
            </a:extLst>
          </p:cNvPr>
          <p:cNvPicPr preferRelativeResize="0"/>
          <p:nvPr/>
        </p:nvPicPr>
        <p:blipFill rotWithShape="1">
          <a:blip r:embed="rId3">
            <a:alphaModFix amt="30000"/>
          </a:blip>
          <a:srcRect/>
          <a:stretch/>
        </p:blipFill>
        <p:spPr>
          <a:xfrm>
            <a:off x="7184087" y="2155755"/>
            <a:ext cx="309419" cy="280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92;p3" descr="Google Shape;131;p15">
            <a:extLst>
              <a:ext uri="{FF2B5EF4-FFF2-40B4-BE49-F238E27FC236}">
                <a16:creationId xmlns:a16="http://schemas.microsoft.com/office/drawing/2014/main" id="{A098A204-FA77-4D4C-B8FC-34EF308D5C96}"/>
              </a:ext>
            </a:extLst>
          </p:cNvPr>
          <p:cNvPicPr preferRelativeResize="0"/>
          <p:nvPr/>
        </p:nvPicPr>
        <p:blipFill rotWithShape="1">
          <a:blip r:embed="rId8">
            <a:alphaModFix amt="30000"/>
          </a:blip>
          <a:srcRect/>
          <a:stretch/>
        </p:blipFill>
        <p:spPr>
          <a:xfrm>
            <a:off x="6156623" y="924473"/>
            <a:ext cx="352650" cy="319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93;p3" descr="Google Shape;132;p15">
            <a:extLst>
              <a:ext uri="{FF2B5EF4-FFF2-40B4-BE49-F238E27FC236}">
                <a16:creationId xmlns:a16="http://schemas.microsoft.com/office/drawing/2014/main" id="{F3882C94-CAD1-4896-8C3D-982D2039E960}"/>
              </a:ext>
            </a:extLst>
          </p:cNvPr>
          <p:cNvPicPr preferRelativeResize="0"/>
          <p:nvPr/>
        </p:nvPicPr>
        <p:blipFill rotWithShape="1">
          <a:blip r:embed="rId9">
            <a:alphaModFix amt="30000"/>
          </a:blip>
          <a:srcRect/>
          <a:stretch/>
        </p:blipFill>
        <p:spPr>
          <a:xfrm>
            <a:off x="2672981" y="952070"/>
            <a:ext cx="375370" cy="339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94;p3" descr="Google Shape;133;p15">
            <a:extLst>
              <a:ext uri="{FF2B5EF4-FFF2-40B4-BE49-F238E27FC236}">
                <a16:creationId xmlns:a16="http://schemas.microsoft.com/office/drawing/2014/main" id="{2605D778-A796-408C-BF8F-E5182DEF382A}"/>
              </a:ext>
            </a:extLst>
          </p:cNvPr>
          <p:cNvPicPr preferRelativeResize="0"/>
          <p:nvPr/>
        </p:nvPicPr>
        <p:blipFill rotWithShape="1">
          <a:blip r:embed="rId10">
            <a:alphaModFix amt="30000"/>
          </a:blip>
          <a:srcRect/>
          <a:stretch/>
        </p:blipFill>
        <p:spPr>
          <a:xfrm>
            <a:off x="1645578" y="2185853"/>
            <a:ext cx="319221" cy="288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96;p3" descr="Google Shape;143;p15">
            <a:extLst>
              <a:ext uri="{FF2B5EF4-FFF2-40B4-BE49-F238E27FC236}">
                <a16:creationId xmlns:a16="http://schemas.microsoft.com/office/drawing/2014/main" id="{8E63E265-9B29-4076-8FC8-C11B5209F2C8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462276" y="653950"/>
            <a:ext cx="352632" cy="3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97;p3" descr="תמונה 2">
            <a:extLst>
              <a:ext uri="{FF2B5EF4-FFF2-40B4-BE49-F238E27FC236}">
                <a16:creationId xmlns:a16="http://schemas.microsoft.com/office/drawing/2014/main" id="{3130510E-02E4-4B26-8546-E7EAFCCFDEB2}"/>
              </a:ext>
            </a:extLst>
          </p:cNvPr>
          <p:cNvPicPr preferRelativeResize="0"/>
          <p:nvPr/>
        </p:nvPicPr>
        <p:blipFill rotWithShape="1">
          <a:blip r:embed="rId12">
            <a:alphaModFix amt="30000"/>
          </a:blip>
          <a:srcRect/>
          <a:stretch/>
        </p:blipFill>
        <p:spPr>
          <a:xfrm>
            <a:off x="2679405" y="3390141"/>
            <a:ext cx="330672" cy="319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100;p3" descr="תמונה 169">
            <a:extLst>
              <a:ext uri="{FF2B5EF4-FFF2-40B4-BE49-F238E27FC236}">
                <a16:creationId xmlns:a16="http://schemas.microsoft.com/office/drawing/2014/main" id="{DAD305BF-7E9A-49EC-BD04-C9BAB1BF9057}"/>
              </a:ext>
            </a:extLst>
          </p:cNvPr>
          <p:cNvPicPr preferRelativeResize="0"/>
          <p:nvPr/>
        </p:nvPicPr>
        <p:blipFill rotWithShape="1">
          <a:blip r:embed="rId13">
            <a:alphaModFix amt="30415"/>
          </a:blip>
          <a:srcRect/>
          <a:stretch/>
        </p:blipFill>
        <p:spPr>
          <a:xfrm>
            <a:off x="4462277" y="3863354"/>
            <a:ext cx="352663" cy="3192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" name="Google Shape;101;p3">
            <a:extLst>
              <a:ext uri="{FF2B5EF4-FFF2-40B4-BE49-F238E27FC236}">
                <a16:creationId xmlns:a16="http://schemas.microsoft.com/office/drawing/2014/main" id="{E801B697-2593-4652-BEB6-78C8407635C8}"/>
              </a:ext>
            </a:extLst>
          </p:cNvPr>
          <p:cNvGrpSpPr/>
          <p:nvPr/>
        </p:nvGrpSpPr>
        <p:grpSpPr>
          <a:xfrm>
            <a:off x="1258369" y="953232"/>
            <a:ext cx="6627332" cy="3714642"/>
            <a:chOff x="1258369" y="953232"/>
            <a:chExt cx="6627332" cy="3714642"/>
          </a:xfrm>
        </p:grpSpPr>
        <p:sp>
          <p:nvSpPr>
            <p:cNvPr id="67" name="Google Shape;102;p3">
              <a:extLst>
                <a:ext uri="{FF2B5EF4-FFF2-40B4-BE49-F238E27FC236}">
                  <a16:creationId xmlns:a16="http://schemas.microsoft.com/office/drawing/2014/main" id="{E1B2BD15-350F-4889-A834-745CC6C537DF}"/>
                </a:ext>
              </a:extLst>
            </p:cNvPr>
            <p:cNvSpPr txBox="1"/>
            <p:nvPr/>
          </p:nvSpPr>
          <p:spPr>
            <a:xfrm>
              <a:off x="5786006" y="3651410"/>
              <a:ext cx="1093801" cy="5077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t" anchorCtr="0">
              <a:sp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7B7B7"/>
                </a:buClr>
                <a:buSzPts val="1050"/>
                <a:buFont typeface="Assistant"/>
                <a:buNone/>
              </a:pPr>
              <a:r>
                <a:rPr lang="iw-IL" sz="1050" b="1" i="0" u="none" strike="noStrike" cap="none">
                  <a:solidFill>
                    <a:srgbClr val="B7B7B7"/>
                  </a:solidFill>
                  <a:latin typeface="Assistant"/>
                  <a:ea typeface="Assistant"/>
                  <a:cs typeface="Assistant"/>
                  <a:sym typeface="Assistant"/>
                </a:rPr>
                <a:t>ניקוי ואינטגרציה</a:t>
              </a:r>
              <a:endParaRPr sz="1050" b="1" i="0" u="none" strike="noStrike" cap="none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7B7B7"/>
                </a:buClr>
                <a:buSzPts val="1050"/>
                <a:buFont typeface="Assistant"/>
                <a:buNone/>
              </a:pPr>
              <a:r>
                <a:rPr lang="iw-IL" sz="1050" b="1" i="0" u="none" strike="noStrike" cap="none">
                  <a:solidFill>
                    <a:srgbClr val="B7B7B7"/>
                  </a:solidFill>
                  <a:latin typeface="Assistant"/>
                  <a:ea typeface="Assistant"/>
                  <a:cs typeface="Assistant"/>
                  <a:sym typeface="Assistant"/>
                </a:rPr>
                <a:t>של נתונים</a:t>
              </a:r>
              <a:endParaRPr sz="1050" b="1" i="0" u="none" strike="noStrike" cap="none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68" name="Google Shape;103;p3">
              <a:extLst>
                <a:ext uri="{FF2B5EF4-FFF2-40B4-BE49-F238E27FC236}">
                  <a16:creationId xmlns:a16="http://schemas.microsoft.com/office/drawing/2014/main" id="{2A62203C-883A-47EB-AFE1-5A1FB3ACC7C9}"/>
                </a:ext>
              </a:extLst>
            </p:cNvPr>
            <p:cNvSpPr txBox="1"/>
            <p:nvPr/>
          </p:nvSpPr>
          <p:spPr>
            <a:xfrm>
              <a:off x="6791900" y="2393583"/>
              <a:ext cx="1093801" cy="5077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t" anchorCtr="0">
              <a:sp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7B7B7"/>
                </a:buClr>
                <a:buSzPts val="1050"/>
                <a:buFont typeface="Assistant"/>
                <a:buNone/>
              </a:pPr>
              <a:r>
                <a:rPr lang="iw-IL" sz="1050" b="1" i="0" u="none" strike="noStrike" cap="none">
                  <a:solidFill>
                    <a:srgbClr val="B7B7B7"/>
                  </a:solidFill>
                  <a:latin typeface="Assistant"/>
                  <a:ea typeface="Assistant"/>
                  <a:cs typeface="Assistant"/>
                  <a:sym typeface="Assistant"/>
                </a:rPr>
                <a:t>אחזור ואחסון נתונים</a:t>
              </a:r>
              <a:endParaRPr sz="1050" b="1" i="0" u="none" strike="noStrike" cap="none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69" name="Google Shape;104;p3">
              <a:extLst>
                <a:ext uri="{FF2B5EF4-FFF2-40B4-BE49-F238E27FC236}">
                  <a16:creationId xmlns:a16="http://schemas.microsoft.com/office/drawing/2014/main" id="{E40F50FB-596A-481E-8B5A-5CCB85A8E304}"/>
                </a:ext>
              </a:extLst>
            </p:cNvPr>
            <p:cNvSpPr txBox="1"/>
            <p:nvPr/>
          </p:nvSpPr>
          <p:spPr>
            <a:xfrm>
              <a:off x="5786061" y="1201527"/>
              <a:ext cx="1093801" cy="5077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t" anchorCtr="0">
              <a:sp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7B7B7"/>
                </a:buClr>
                <a:buSzPts val="1050"/>
                <a:buFont typeface="Assistant"/>
                <a:buNone/>
              </a:pPr>
              <a:r>
                <a:rPr lang="iw-IL" sz="1050" b="1" i="0" u="none" strike="noStrike" cap="none">
                  <a:solidFill>
                    <a:srgbClr val="B7B7B7"/>
                  </a:solidFill>
                  <a:latin typeface="Assistant"/>
                  <a:ea typeface="Assistant"/>
                  <a:cs typeface="Assistant"/>
                  <a:sym typeface="Assistant"/>
                </a:rPr>
                <a:t>איתור וזיהוי </a:t>
              </a:r>
              <a:br>
                <a:rPr lang="iw-IL" sz="1050" b="1" i="0" u="none" strike="noStrike" cap="none">
                  <a:solidFill>
                    <a:srgbClr val="B7B7B7"/>
                  </a:solidFill>
                  <a:latin typeface="Assistant"/>
                  <a:ea typeface="Assistant"/>
                  <a:cs typeface="Assistant"/>
                  <a:sym typeface="Assistant"/>
                </a:rPr>
              </a:br>
              <a:r>
                <a:rPr lang="iw-IL" sz="1050" b="1" i="0" u="none" strike="noStrike" cap="none">
                  <a:solidFill>
                    <a:srgbClr val="B7B7B7"/>
                  </a:solidFill>
                  <a:latin typeface="Assistant"/>
                  <a:ea typeface="Assistant"/>
                  <a:cs typeface="Assistant"/>
                  <a:sym typeface="Assistant"/>
                </a:rPr>
                <a:t>מקורות נתונים</a:t>
              </a:r>
              <a:endParaRPr sz="1050" b="1" i="0" u="none" strike="noStrike" cap="none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70" name="Google Shape;105;p3">
              <a:extLst>
                <a:ext uri="{FF2B5EF4-FFF2-40B4-BE49-F238E27FC236}">
                  <a16:creationId xmlns:a16="http://schemas.microsoft.com/office/drawing/2014/main" id="{9E91A57C-FD3B-4FAF-B3B4-FB4B12B0D82B}"/>
                </a:ext>
              </a:extLst>
            </p:cNvPr>
            <p:cNvSpPr txBox="1"/>
            <p:nvPr/>
          </p:nvSpPr>
          <p:spPr>
            <a:xfrm>
              <a:off x="4091713" y="953232"/>
              <a:ext cx="1093801" cy="3462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t" anchorCtr="0">
              <a:sp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Assistant"/>
                <a:buNone/>
              </a:pPr>
              <a:r>
                <a:rPr lang="iw-IL" sz="1050" b="1" i="0" u="none" strike="noStrike" cap="non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הגדרת הבעיה</a:t>
              </a:r>
              <a:endParaRPr sz="1050" b="1" i="0" u="none" strike="noStrike" cap="non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71" name="Google Shape;106;p3">
              <a:extLst>
                <a:ext uri="{FF2B5EF4-FFF2-40B4-BE49-F238E27FC236}">
                  <a16:creationId xmlns:a16="http://schemas.microsoft.com/office/drawing/2014/main" id="{36A87F28-ADB3-4DEF-99E0-F6A4183707B0}"/>
                </a:ext>
              </a:extLst>
            </p:cNvPr>
            <p:cNvSpPr txBox="1"/>
            <p:nvPr/>
          </p:nvSpPr>
          <p:spPr>
            <a:xfrm>
              <a:off x="2313776" y="1319478"/>
              <a:ext cx="1093801" cy="3462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t" anchorCtr="0">
              <a:sp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7B7B7"/>
                </a:buClr>
                <a:buSzPts val="1050"/>
                <a:buFont typeface="Assistant"/>
                <a:buNone/>
              </a:pPr>
              <a:r>
                <a:rPr lang="iw-IL" sz="1050" b="1" i="0" u="none" strike="noStrike" cap="none">
                  <a:solidFill>
                    <a:srgbClr val="B7B7B7"/>
                  </a:solidFill>
                  <a:latin typeface="Assistant"/>
                  <a:ea typeface="Assistant"/>
                  <a:cs typeface="Assistant"/>
                  <a:sym typeface="Assistant"/>
                </a:rPr>
                <a:t>משוב</a:t>
              </a:r>
              <a:endParaRPr sz="1050" b="1" i="0" u="none" strike="noStrike" cap="none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72" name="Google Shape;107;p3">
              <a:extLst>
                <a:ext uri="{FF2B5EF4-FFF2-40B4-BE49-F238E27FC236}">
                  <a16:creationId xmlns:a16="http://schemas.microsoft.com/office/drawing/2014/main" id="{3D2C763F-4025-4C2D-B44B-A89A018F5C1E}"/>
                </a:ext>
              </a:extLst>
            </p:cNvPr>
            <p:cNvSpPr txBox="1"/>
            <p:nvPr/>
          </p:nvSpPr>
          <p:spPr>
            <a:xfrm>
              <a:off x="1258369" y="2483156"/>
              <a:ext cx="1093801" cy="3462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t" anchorCtr="0">
              <a:sp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7B7B7"/>
                </a:buClr>
                <a:buSzPts val="1050"/>
                <a:buFont typeface="Assistant"/>
                <a:buNone/>
              </a:pPr>
              <a:r>
                <a:rPr lang="iw-IL" sz="1050" b="1" i="0" u="none" strike="noStrike" cap="none">
                  <a:solidFill>
                    <a:srgbClr val="B7B7B7"/>
                  </a:solidFill>
                  <a:latin typeface="Assistant"/>
                  <a:ea typeface="Assistant"/>
                  <a:cs typeface="Assistant"/>
                  <a:sym typeface="Assistant"/>
                </a:rPr>
                <a:t>קבלת החלטות</a:t>
              </a:r>
              <a:endParaRPr sz="1050" b="1" i="0" u="none" strike="noStrike" cap="none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73" name="Google Shape;108;p3">
              <a:extLst>
                <a:ext uri="{FF2B5EF4-FFF2-40B4-BE49-F238E27FC236}">
                  <a16:creationId xmlns:a16="http://schemas.microsoft.com/office/drawing/2014/main" id="{20394538-CCBC-44A5-9CDC-C441E9E21589}"/>
                </a:ext>
              </a:extLst>
            </p:cNvPr>
            <p:cNvSpPr txBox="1"/>
            <p:nvPr/>
          </p:nvSpPr>
          <p:spPr>
            <a:xfrm>
              <a:off x="2313789" y="3700738"/>
              <a:ext cx="1093801" cy="3462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t" anchorCtr="0">
              <a:sp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7B7B7"/>
                </a:buClr>
                <a:buSzPts val="1050"/>
                <a:buFont typeface="Assistant"/>
                <a:buNone/>
              </a:pPr>
              <a:r>
                <a:rPr lang="iw-IL" sz="1050" b="1" i="0" u="none" strike="noStrike" cap="none">
                  <a:solidFill>
                    <a:srgbClr val="B7B7B7"/>
                  </a:solidFill>
                  <a:latin typeface="Assistant"/>
                  <a:ea typeface="Assistant"/>
                  <a:cs typeface="Assistant"/>
                  <a:sym typeface="Assistant"/>
                </a:rPr>
                <a:t>פרזנטציה</a:t>
              </a:r>
              <a:endParaRPr sz="1050" b="1" i="0" u="none" strike="noStrike" cap="none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74" name="Google Shape;109;p3">
              <a:extLst>
                <a:ext uri="{FF2B5EF4-FFF2-40B4-BE49-F238E27FC236}">
                  <a16:creationId xmlns:a16="http://schemas.microsoft.com/office/drawing/2014/main" id="{5B6C8ADF-5576-4ADF-A414-B0520C37F7B0}"/>
                </a:ext>
              </a:extLst>
            </p:cNvPr>
            <p:cNvSpPr txBox="1"/>
            <p:nvPr/>
          </p:nvSpPr>
          <p:spPr>
            <a:xfrm>
              <a:off x="3936205" y="4160075"/>
              <a:ext cx="1400176" cy="5077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t" anchorCtr="0">
              <a:sp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7B7B7"/>
                </a:buClr>
                <a:buSzPts val="1050"/>
                <a:buFont typeface="Assistant"/>
                <a:buNone/>
              </a:pPr>
              <a:r>
                <a:rPr lang="iw-IL" sz="1050" b="1" i="0" u="none" strike="noStrike" cap="none">
                  <a:solidFill>
                    <a:srgbClr val="B7B7B7"/>
                  </a:solidFill>
                  <a:latin typeface="Assistant"/>
                  <a:ea typeface="Assistant"/>
                  <a:cs typeface="Assistant"/>
                  <a:sym typeface="Assistant"/>
                </a:rPr>
                <a:t>עיבוד, ניתוח נתונים וויזואליזציה</a:t>
              </a:r>
              <a:endParaRPr sz="1050" b="1" i="0" u="none" strike="noStrike" cap="none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1078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4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46" name="Google Shape;82;p3">
            <a:extLst>
              <a:ext uri="{FF2B5EF4-FFF2-40B4-BE49-F238E27FC236}">
                <a16:creationId xmlns:a16="http://schemas.microsoft.com/office/drawing/2014/main" id="{2EC07694-414A-472C-8BB7-E166B2F14C40}"/>
              </a:ext>
            </a:extLst>
          </p:cNvPr>
          <p:cNvSpPr/>
          <p:nvPr/>
        </p:nvSpPr>
        <p:spPr>
          <a:xfrm>
            <a:off x="3942908" y="471225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63" name="Google Shape;96;p3" descr="Google Shape;143;p15">
            <a:extLst>
              <a:ext uri="{FF2B5EF4-FFF2-40B4-BE49-F238E27FC236}">
                <a16:creationId xmlns:a16="http://schemas.microsoft.com/office/drawing/2014/main" id="{8E63E265-9B29-4076-8FC8-C11B5209F2C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2276" y="653950"/>
            <a:ext cx="352632" cy="3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105;p3">
            <a:extLst>
              <a:ext uri="{FF2B5EF4-FFF2-40B4-BE49-F238E27FC236}">
                <a16:creationId xmlns:a16="http://schemas.microsoft.com/office/drawing/2014/main" id="{9E91A57C-FD3B-4FAF-B3B4-FB4B12B0D82B}"/>
              </a:ext>
            </a:extLst>
          </p:cNvPr>
          <p:cNvSpPr txBox="1"/>
          <p:nvPr/>
        </p:nvSpPr>
        <p:spPr>
          <a:xfrm>
            <a:off x="4091713" y="953232"/>
            <a:ext cx="1093801" cy="346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ssistant"/>
              <a:buNone/>
            </a:pPr>
            <a:r>
              <a:rPr lang="iw-IL" sz="1050" b="1" i="0" u="none" strike="noStrike" cap="non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הגדרת הבעיה</a:t>
            </a:r>
            <a:endParaRPr sz="1050" b="1" i="0" u="none" strike="noStrike" cap="none">
              <a:solidFill>
                <a:srgbClr val="FFFFFF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graphicFrame>
        <p:nvGraphicFramePr>
          <p:cNvPr id="14" name="Google Shape;113;p6">
            <a:extLst>
              <a:ext uri="{FF2B5EF4-FFF2-40B4-BE49-F238E27FC236}">
                <a16:creationId xmlns:a16="http://schemas.microsoft.com/office/drawing/2014/main" id="{4307BBFE-79DE-4D8A-A107-7469872BCD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8993770"/>
              </p:ext>
            </p:extLst>
          </p:nvPr>
        </p:nvGraphicFramePr>
        <p:xfrm>
          <a:off x="1938413" y="2278575"/>
          <a:ext cx="6494202" cy="1296000"/>
        </p:xfrm>
        <a:graphic>
          <a:graphicData uri="http://schemas.openxmlformats.org/drawingml/2006/table">
            <a:tbl>
              <a:tblPr rtl="1" firstRow="1" firstCol="1">
                <a:noFill/>
                <a:tableStyleId>{A3BAC32B-140A-4F51-818E-A169065974CD}</a:tableStyleId>
              </a:tblPr>
              <a:tblGrid>
                <a:gridCol w="1082367">
                  <a:extLst>
                    <a:ext uri="{9D8B030D-6E8A-4147-A177-3AD203B41FA5}">
                      <a16:colId xmlns:a16="http://schemas.microsoft.com/office/drawing/2014/main" val="3460931599"/>
                    </a:ext>
                  </a:extLst>
                </a:gridCol>
                <a:gridCol w="1082367">
                  <a:extLst>
                    <a:ext uri="{9D8B030D-6E8A-4147-A177-3AD203B41FA5}">
                      <a16:colId xmlns:a16="http://schemas.microsoft.com/office/drawing/2014/main" val="2031814902"/>
                    </a:ext>
                  </a:extLst>
                </a:gridCol>
                <a:gridCol w="1082367">
                  <a:extLst>
                    <a:ext uri="{9D8B030D-6E8A-4147-A177-3AD203B41FA5}">
                      <a16:colId xmlns:a16="http://schemas.microsoft.com/office/drawing/2014/main" val="1207359178"/>
                    </a:ext>
                  </a:extLst>
                </a:gridCol>
                <a:gridCol w="1082367">
                  <a:extLst>
                    <a:ext uri="{9D8B030D-6E8A-4147-A177-3AD203B41FA5}">
                      <a16:colId xmlns:a16="http://schemas.microsoft.com/office/drawing/2014/main" val="1071089066"/>
                    </a:ext>
                  </a:extLst>
                </a:gridCol>
                <a:gridCol w="1082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600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lang="he-IL" sz="1400" b="1" i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Quattrocento Sans"/>
                          <a:cs typeface="Assistant"/>
                          <a:sym typeface="Quattrocento Sans"/>
                        </a:rPr>
                        <a:t>ז'אנר סרט שכיח</a:t>
                      </a:r>
                      <a:endParaRPr lang="he-IL" sz="1400" b="1" i="0" u="none" strike="noStrike" cap="none" dirty="0">
                        <a:solidFill>
                          <a:srgbClr val="232752"/>
                        </a:solidFill>
                        <a:latin typeface="Assistant"/>
                        <a:ea typeface="Calibri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lang="he-IL" sz="1400" b="1" i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Quattrocento Sans"/>
                          <a:cs typeface="Assistant"/>
                          <a:sym typeface="Quattrocento Sans"/>
                        </a:rPr>
                        <a:t>מספר האנשים שהכי אוהבים הרפתקאות</a:t>
                      </a:r>
                      <a:endParaRPr lang="he-IL" sz="1400" b="1" i="0" u="none" strike="noStrike" cap="none" dirty="0">
                        <a:solidFill>
                          <a:srgbClr val="232752"/>
                        </a:solidFill>
                        <a:latin typeface="Assistant"/>
                        <a:ea typeface="Calibri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lang="he-IL" sz="1400" b="1" i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Quattrocento Sans"/>
                          <a:cs typeface="Assistant"/>
                          <a:sym typeface="Quattrocento Sans"/>
                        </a:rPr>
                        <a:t>מספר האנשים שהכי אוהבים קומדיה</a:t>
                      </a:r>
                      <a:endParaRPr lang="he-IL" sz="1400" b="1" i="0" u="none" strike="noStrike" cap="none" dirty="0">
                        <a:solidFill>
                          <a:srgbClr val="232752"/>
                        </a:solidFill>
                        <a:latin typeface="Assistant"/>
                        <a:ea typeface="Calibri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lang="he-IL" sz="1400" b="1" i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Quattrocento Sans"/>
                          <a:cs typeface="Assistant"/>
                          <a:sym typeface="Quattrocento Sans"/>
                        </a:rPr>
                        <a:t>מספר האנשים שהכי אוהבים דרמה</a:t>
                      </a:r>
                      <a:endParaRPr lang="he-IL" sz="1400" b="1" i="0" u="none" strike="noStrike" cap="none" dirty="0">
                        <a:solidFill>
                          <a:srgbClr val="232752"/>
                        </a:solidFill>
                        <a:latin typeface="Assistant"/>
                        <a:ea typeface="Calibri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lang="he-IL" sz="1400" b="1" i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Quattrocento Sans"/>
                          <a:cs typeface="Assistant"/>
                          <a:sym typeface="Quattrocento Sans"/>
                        </a:rPr>
                        <a:t>גיל ממוצע</a:t>
                      </a:r>
                      <a:endParaRPr lang="he-IL" sz="1400" b="1" i="0" u="none" strike="noStrike" cap="none" dirty="0">
                        <a:solidFill>
                          <a:srgbClr val="232752"/>
                        </a:solidFill>
                        <a:latin typeface="Assistant"/>
                        <a:ea typeface="Calibri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lang="he-IL" sz="1400" b="1" i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Quattrocento Sans"/>
                          <a:cs typeface="Assistant"/>
                          <a:sym typeface="Quattrocento Sans"/>
                        </a:rPr>
                        <a:t>מספר</a:t>
                      </a:r>
                      <a:br>
                        <a:rPr lang="en-US" sz="1400" b="1" i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Quattrocento Sans"/>
                          <a:cs typeface="Assistant"/>
                          <a:sym typeface="Quattrocento Sans"/>
                        </a:rPr>
                      </a:br>
                      <a:r>
                        <a:rPr lang="he-IL" sz="1400" b="1" i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Quattrocento Sans"/>
                          <a:cs typeface="Assistant"/>
                          <a:sym typeface="Quattrocento Sans"/>
                        </a:rPr>
                        <a:t>האנשים</a:t>
                      </a:r>
                      <a:endParaRPr lang="he-IL" sz="1400" b="1" i="0" u="none" strike="noStrike" cap="none" dirty="0">
                        <a:solidFill>
                          <a:srgbClr val="232752"/>
                        </a:solidFill>
                        <a:latin typeface="Assistant"/>
                        <a:ea typeface="Calibri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דרמה</a:t>
                      </a:r>
                      <a:endParaRPr sz="1400" b="0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2,500</a:t>
                      </a:r>
                      <a:endParaRPr sz="1400" b="0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3,500</a:t>
                      </a:r>
                      <a:endParaRPr sz="1400" b="0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4,000</a:t>
                      </a:r>
                      <a:endParaRPr sz="1400" b="0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40</a:t>
                      </a:r>
                      <a:endParaRPr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10,000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" name="תמונה 15">
            <a:extLst>
              <a:ext uri="{FF2B5EF4-FFF2-40B4-BE49-F238E27FC236}">
                <a16:creationId xmlns:a16="http://schemas.microsoft.com/office/drawing/2014/main" id="{B52ABBDD-0EA2-4289-A9DF-EBF75934B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643" y="1949928"/>
            <a:ext cx="1586905" cy="213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13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5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46" name="Google Shape;82;p3">
            <a:extLst>
              <a:ext uri="{FF2B5EF4-FFF2-40B4-BE49-F238E27FC236}">
                <a16:creationId xmlns:a16="http://schemas.microsoft.com/office/drawing/2014/main" id="{2EC07694-414A-472C-8BB7-E166B2F14C40}"/>
              </a:ext>
            </a:extLst>
          </p:cNvPr>
          <p:cNvSpPr/>
          <p:nvPr/>
        </p:nvSpPr>
        <p:spPr>
          <a:xfrm>
            <a:off x="3942908" y="471225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63" name="Google Shape;96;p3" descr="Google Shape;143;p15">
            <a:extLst>
              <a:ext uri="{FF2B5EF4-FFF2-40B4-BE49-F238E27FC236}">
                <a16:creationId xmlns:a16="http://schemas.microsoft.com/office/drawing/2014/main" id="{8E63E265-9B29-4076-8FC8-C11B5209F2C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2276" y="653950"/>
            <a:ext cx="352632" cy="3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105;p3">
            <a:extLst>
              <a:ext uri="{FF2B5EF4-FFF2-40B4-BE49-F238E27FC236}">
                <a16:creationId xmlns:a16="http://schemas.microsoft.com/office/drawing/2014/main" id="{9E91A57C-FD3B-4FAF-B3B4-FB4B12B0D82B}"/>
              </a:ext>
            </a:extLst>
          </p:cNvPr>
          <p:cNvSpPr txBox="1"/>
          <p:nvPr/>
        </p:nvSpPr>
        <p:spPr>
          <a:xfrm>
            <a:off x="4091713" y="953232"/>
            <a:ext cx="1093801" cy="346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ssistant"/>
              <a:buNone/>
            </a:pPr>
            <a:r>
              <a:rPr lang="iw-IL" sz="1050" b="1" i="0" u="none" strike="noStrike" cap="non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הגדרת הבעיה</a:t>
            </a:r>
            <a:endParaRPr sz="1050" b="1" i="0" u="none" strike="noStrike" cap="none">
              <a:solidFill>
                <a:srgbClr val="FFFFFF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graphicFrame>
        <p:nvGraphicFramePr>
          <p:cNvPr id="14" name="Google Shape;113;p6">
            <a:extLst>
              <a:ext uri="{FF2B5EF4-FFF2-40B4-BE49-F238E27FC236}">
                <a16:creationId xmlns:a16="http://schemas.microsoft.com/office/drawing/2014/main" id="{4307BBFE-79DE-4D8A-A107-7469872BCD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949887"/>
              </p:ext>
            </p:extLst>
          </p:nvPr>
        </p:nvGraphicFramePr>
        <p:xfrm>
          <a:off x="1565051" y="1781455"/>
          <a:ext cx="6873469" cy="2376000"/>
        </p:xfrm>
        <a:graphic>
          <a:graphicData uri="http://schemas.openxmlformats.org/drawingml/2006/table">
            <a:tbl>
              <a:tblPr rtl="1" firstRow="1" firstCol="1">
                <a:noFill/>
                <a:tableStyleId>{A3BAC32B-140A-4F51-818E-A169065974CD}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346093159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3181490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207359178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071089066"/>
                    </a:ext>
                  </a:extLst>
                </a:gridCol>
                <a:gridCol w="792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321900747"/>
                    </a:ext>
                  </a:extLst>
                </a:gridCol>
              </a:tblGrid>
              <a:tr h="93600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lang="he-IL" sz="1400" b="1" i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Quattrocento Sans"/>
                          <a:cs typeface="Assistant"/>
                          <a:sym typeface="Quattrocento Sans"/>
                        </a:rPr>
                        <a:t>ז'אנר סרט שכיח</a:t>
                      </a:r>
                      <a:br>
                        <a:rPr lang="en-US" sz="1400" b="1" i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Quattrocento Sans"/>
                          <a:cs typeface="Assistant"/>
                          <a:sym typeface="Quattrocento Sans"/>
                        </a:rPr>
                      </a:br>
                      <a:r>
                        <a:rPr lang="he-IL" sz="1400" b="1" i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Quattrocento Sans"/>
                          <a:cs typeface="Assistant"/>
                          <a:sym typeface="Quattrocento Sans"/>
                        </a:rPr>
                        <a:t>(אהוב)</a:t>
                      </a:r>
                      <a:endParaRPr lang="he-IL" sz="1400" b="1" i="0" u="none" strike="noStrike" cap="none" dirty="0">
                        <a:solidFill>
                          <a:srgbClr val="232752"/>
                        </a:solidFill>
                        <a:latin typeface="Assistant"/>
                        <a:ea typeface="Calibri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lang="he-IL" sz="1400" b="1" i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Quattrocento Sans"/>
                          <a:cs typeface="Assistant"/>
                          <a:sym typeface="Quattrocento Sans"/>
                        </a:rPr>
                        <a:t>מספר האנשים שהכי אוהבים הרפתקאות</a:t>
                      </a:r>
                      <a:endParaRPr lang="he-IL" sz="1400" b="1" i="0" u="none" strike="noStrike" cap="none" dirty="0">
                        <a:solidFill>
                          <a:srgbClr val="232752"/>
                        </a:solidFill>
                        <a:latin typeface="Assistant"/>
                        <a:ea typeface="Calibri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lang="he-IL" sz="1400" b="1" i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Quattrocento Sans"/>
                          <a:cs typeface="Assistant"/>
                          <a:sym typeface="Quattrocento Sans"/>
                        </a:rPr>
                        <a:t>מספר האנשים שהכי אוהבים קומדיה</a:t>
                      </a:r>
                      <a:endParaRPr lang="he-IL" sz="1400" b="1" i="0" u="none" strike="noStrike" cap="none" dirty="0">
                        <a:solidFill>
                          <a:srgbClr val="232752"/>
                        </a:solidFill>
                        <a:latin typeface="Assistant"/>
                        <a:ea typeface="Calibri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lang="he-IL" sz="1400" b="1" i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Quattrocento Sans"/>
                          <a:cs typeface="Assistant"/>
                          <a:sym typeface="Quattrocento Sans"/>
                        </a:rPr>
                        <a:t>מספר האנשים שהכי אוהבים דרמה</a:t>
                      </a:r>
                      <a:endParaRPr lang="he-IL" sz="1400" b="1" i="0" u="none" strike="noStrike" cap="none" dirty="0">
                        <a:solidFill>
                          <a:srgbClr val="232752"/>
                        </a:solidFill>
                        <a:latin typeface="Assistant"/>
                        <a:ea typeface="Calibri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lang="he-IL" sz="1400" b="1" i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Quattrocento Sans"/>
                          <a:cs typeface="Assistant"/>
                          <a:sym typeface="Quattrocento Sans"/>
                        </a:rPr>
                        <a:t>גיל ממוצע</a:t>
                      </a:r>
                      <a:endParaRPr lang="he-IL" sz="1400" b="1" i="0" u="none" strike="noStrike" cap="none" dirty="0">
                        <a:solidFill>
                          <a:srgbClr val="232752"/>
                        </a:solidFill>
                        <a:latin typeface="Assistant"/>
                        <a:ea typeface="Calibri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lang="he-IL" sz="1400" b="1" i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Quattrocento Sans"/>
                          <a:cs typeface="Assistant"/>
                          <a:sym typeface="Quattrocento Sans"/>
                        </a:rPr>
                        <a:t>מספר</a:t>
                      </a:r>
                      <a:br>
                        <a:rPr lang="en-US" sz="1400" b="1" i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Quattrocento Sans"/>
                          <a:cs typeface="Assistant"/>
                          <a:sym typeface="Quattrocento Sans"/>
                        </a:rPr>
                      </a:br>
                      <a:r>
                        <a:rPr lang="he-IL" sz="1400" b="1" i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Quattrocento Sans"/>
                          <a:cs typeface="Assistant"/>
                          <a:sym typeface="Quattrocento Sans"/>
                        </a:rPr>
                        <a:t>האנשים</a:t>
                      </a:r>
                      <a:endParaRPr lang="he-IL" sz="1400" b="1" i="0" u="none" strike="noStrike" cap="none" dirty="0">
                        <a:solidFill>
                          <a:srgbClr val="232752"/>
                        </a:solidFill>
                        <a:latin typeface="Assistant"/>
                        <a:ea typeface="Calibri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lang="he-IL" sz="1400" b="1" i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Calibri"/>
                          <a:cs typeface="Assistant"/>
                          <a:sym typeface="Arial"/>
                        </a:rPr>
                        <a:t>נוער / מבוגרים / גיל שלישי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F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קומדיה</a:t>
                      </a:r>
                      <a:endParaRPr sz="1400" b="0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1,000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2,500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1,500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5,000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נוער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הרפתקאות</a:t>
                      </a:r>
                      <a:endParaRPr sz="1400" b="0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1,500</a:t>
                      </a:r>
                      <a:endParaRPr sz="1400" b="0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500</a:t>
                      </a:r>
                      <a:endParaRPr sz="1400" b="0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1,000</a:t>
                      </a:r>
                      <a:endParaRPr sz="1400" b="0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52</a:t>
                      </a:r>
                      <a:endParaRPr sz="1400" b="0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3,000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מבוגרים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19134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דרמה</a:t>
                      </a:r>
                      <a:endParaRPr sz="1400" b="0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300</a:t>
                      </a:r>
                      <a:endParaRPr sz="1400" b="0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200</a:t>
                      </a:r>
                      <a:endParaRPr sz="1400" b="0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1,500</a:t>
                      </a:r>
                      <a:endParaRPr sz="1400" b="0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84</a:t>
                      </a:r>
                      <a:endParaRPr sz="1400" b="0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2,000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גיל שלישי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79094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1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דרמה</a:t>
                      </a:r>
                      <a:endParaRPr sz="1400" b="1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1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2,500</a:t>
                      </a:r>
                      <a:endParaRPr sz="1400" b="1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1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3,500</a:t>
                      </a:r>
                      <a:endParaRPr sz="1400" b="1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1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4,000</a:t>
                      </a:r>
                      <a:endParaRPr sz="1400" b="1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1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40</a:t>
                      </a:r>
                      <a:endParaRPr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1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10,000</a:t>
                      </a:r>
                      <a:endParaRPr sz="1400" b="1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1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סך </a:t>
                      </a:r>
                      <a:r>
                        <a:rPr lang="he-IL" sz="1400" b="1" u="none" strike="noStrike" cap="none" dirty="0" err="1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הכל</a:t>
                      </a:r>
                      <a:endParaRPr sz="1400" b="1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024096"/>
                  </a:ext>
                </a:extLst>
              </a:tr>
            </a:tbl>
          </a:graphicData>
        </a:graphic>
      </p:graphicFrame>
      <p:pic>
        <p:nvPicPr>
          <p:cNvPr id="16" name="תמונה 15">
            <a:extLst>
              <a:ext uri="{FF2B5EF4-FFF2-40B4-BE49-F238E27FC236}">
                <a16:creationId xmlns:a16="http://schemas.microsoft.com/office/drawing/2014/main" id="{B52ABBDD-0EA2-4289-A9DF-EBF75934B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17506"/>
            <a:ext cx="1477698" cy="198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77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6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46" name="Google Shape;82;p3">
            <a:extLst>
              <a:ext uri="{FF2B5EF4-FFF2-40B4-BE49-F238E27FC236}">
                <a16:creationId xmlns:a16="http://schemas.microsoft.com/office/drawing/2014/main" id="{2EC07694-414A-472C-8BB7-E166B2F14C40}"/>
              </a:ext>
            </a:extLst>
          </p:cNvPr>
          <p:cNvSpPr/>
          <p:nvPr/>
        </p:nvSpPr>
        <p:spPr>
          <a:xfrm>
            <a:off x="3942908" y="471225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63" name="Google Shape;96;p3" descr="Google Shape;143;p15">
            <a:extLst>
              <a:ext uri="{FF2B5EF4-FFF2-40B4-BE49-F238E27FC236}">
                <a16:creationId xmlns:a16="http://schemas.microsoft.com/office/drawing/2014/main" id="{8E63E265-9B29-4076-8FC8-C11B5209F2C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2276" y="653950"/>
            <a:ext cx="352632" cy="3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105;p3">
            <a:extLst>
              <a:ext uri="{FF2B5EF4-FFF2-40B4-BE49-F238E27FC236}">
                <a16:creationId xmlns:a16="http://schemas.microsoft.com/office/drawing/2014/main" id="{9E91A57C-FD3B-4FAF-B3B4-FB4B12B0D82B}"/>
              </a:ext>
            </a:extLst>
          </p:cNvPr>
          <p:cNvSpPr txBox="1"/>
          <p:nvPr/>
        </p:nvSpPr>
        <p:spPr>
          <a:xfrm>
            <a:off x="4091713" y="953232"/>
            <a:ext cx="1093801" cy="346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ssistant"/>
              <a:buNone/>
            </a:pPr>
            <a:r>
              <a:rPr lang="iw-IL" sz="1050" b="1" i="0" u="none" strike="noStrike" cap="non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הגדרת הבעיה</a:t>
            </a:r>
            <a:endParaRPr sz="1050" b="1" i="0" u="none" strike="noStrike" cap="none">
              <a:solidFill>
                <a:srgbClr val="FFFFFF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8" name="Google Shape;159;p6">
            <a:extLst>
              <a:ext uri="{FF2B5EF4-FFF2-40B4-BE49-F238E27FC236}">
                <a16:creationId xmlns:a16="http://schemas.microsoft.com/office/drawing/2014/main" id="{9A9E4749-E566-4DC3-A33E-D8EB4523020C}"/>
              </a:ext>
            </a:extLst>
          </p:cNvPr>
          <p:cNvSpPr/>
          <p:nvPr/>
        </p:nvSpPr>
        <p:spPr>
          <a:xfrm>
            <a:off x="2243059" y="1744167"/>
            <a:ext cx="5421402" cy="2593309"/>
          </a:xfrm>
          <a:prstGeom prst="hexagon">
            <a:avLst>
              <a:gd name="adj" fmla="val 25000"/>
              <a:gd name="vf" fmla="val 115470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5FB414B2-F1DC-4170-8BF9-24CBD6FA94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720" y="2293229"/>
            <a:ext cx="1586905" cy="213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840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7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46" name="Google Shape;82;p3">
            <a:extLst>
              <a:ext uri="{FF2B5EF4-FFF2-40B4-BE49-F238E27FC236}">
                <a16:creationId xmlns:a16="http://schemas.microsoft.com/office/drawing/2014/main" id="{2EC07694-414A-472C-8BB7-E166B2F14C40}"/>
              </a:ext>
            </a:extLst>
          </p:cNvPr>
          <p:cNvSpPr/>
          <p:nvPr/>
        </p:nvSpPr>
        <p:spPr>
          <a:xfrm>
            <a:off x="3942908" y="471225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63" name="Google Shape;96;p3" descr="Google Shape;143;p15">
            <a:extLst>
              <a:ext uri="{FF2B5EF4-FFF2-40B4-BE49-F238E27FC236}">
                <a16:creationId xmlns:a16="http://schemas.microsoft.com/office/drawing/2014/main" id="{8E63E265-9B29-4076-8FC8-C11B5209F2C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2276" y="653950"/>
            <a:ext cx="352632" cy="3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105;p3">
            <a:extLst>
              <a:ext uri="{FF2B5EF4-FFF2-40B4-BE49-F238E27FC236}">
                <a16:creationId xmlns:a16="http://schemas.microsoft.com/office/drawing/2014/main" id="{9E91A57C-FD3B-4FAF-B3B4-FB4B12B0D82B}"/>
              </a:ext>
            </a:extLst>
          </p:cNvPr>
          <p:cNvSpPr txBox="1"/>
          <p:nvPr/>
        </p:nvSpPr>
        <p:spPr>
          <a:xfrm>
            <a:off x="4091713" y="953232"/>
            <a:ext cx="1093801" cy="346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ssistant"/>
              <a:buNone/>
            </a:pPr>
            <a:r>
              <a:rPr lang="iw-IL" sz="1050" b="1" i="0" u="none" strike="noStrike" cap="non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הגדרת הבעיה</a:t>
            </a:r>
            <a:endParaRPr sz="1050" b="1" i="0" u="none" strike="noStrike" cap="none">
              <a:solidFill>
                <a:srgbClr val="FFFFFF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graphicFrame>
        <p:nvGraphicFramePr>
          <p:cNvPr id="14" name="Google Shape;113;p6">
            <a:extLst>
              <a:ext uri="{FF2B5EF4-FFF2-40B4-BE49-F238E27FC236}">
                <a16:creationId xmlns:a16="http://schemas.microsoft.com/office/drawing/2014/main" id="{4307BBFE-79DE-4D8A-A107-7469872BCD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8573070"/>
              </p:ext>
            </p:extLst>
          </p:nvPr>
        </p:nvGraphicFramePr>
        <p:xfrm>
          <a:off x="5334309" y="1870933"/>
          <a:ext cx="3240000" cy="2268000"/>
        </p:xfrm>
        <a:graphic>
          <a:graphicData uri="http://schemas.openxmlformats.org/drawingml/2006/table">
            <a:tbl>
              <a:tblPr rtl="1" firstRow="1" firstCol="1">
                <a:noFill/>
                <a:tableStyleId>{A3BAC32B-140A-4F51-818E-A169065974CD}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346093159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3181490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207359178"/>
                    </a:ext>
                  </a:extLst>
                </a:gridCol>
              </a:tblGrid>
              <a:tr h="82800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 SemiBold" pitchFamily="2" charset="-79"/>
                          <a:ea typeface="Quattrocento Sans"/>
                          <a:cs typeface="Assistant SemiBold" pitchFamily="2" charset="-79"/>
                          <a:sym typeface="Quattrocento Sans"/>
                        </a:rPr>
                        <a:t>אחוז לקוחות מסך הלקוחות </a:t>
                      </a:r>
                      <a:r>
                        <a:rPr lang="he-IL" sz="1400" b="1" i="0" u="none" strike="noStrike" cap="none" dirty="0">
                          <a:solidFill>
                            <a:srgbClr val="232752"/>
                          </a:solidFill>
                          <a:latin typeface="Assistant SemiBold" pitchFamily="2" charset="-79"/>
                          <a:ea typeface="Quattrocento Sans"/>
                          <a:cs typeface="Assistant SemiBold" pitchFamily="2" charset="-79"/>
                          <a:sym typeface="Quattrocento Sans"/>
                        </a:rPr>
                        <a:t>החדשים</a:t>
                      </a:r>
                      <a:endParaRPr lang="he-IL" sz="1400" b="1" i="0" u="none" strike="noStrike" cap="none" dirty="0">
                        <a:solidFill>
                          <a:srgbClr val="232752"/>
                        </a:solidFill>
                        <a:latin typeface="Assistant SemiBold" pitchFamily="2" charset="-79"/>
                        <a:ea typeface="Calibri"/>
                        <a:cs typeface="Assistant SemiBold" pitchFamily="2" charset="-79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 SemiBold" pitchFamily="2" charset="-79"/>
                          <a:ea typeface="Quattrocento Sans"/>
                          <a:cs typeface="Assistant SemiBold" pitchFamily="2" charset="-79"/>
                          <a:sym typeface="Quattrocento Sans"/>
                        </a:rPr>
                        <a:t>מספר לקוחות </a:t>
                      </a:r>
                      <a:r>
                        <a:rPr lang="he-IL" sz="1400" b="1" i="0" u="none" strike="noStrike" cap="none" dirty="0">
                          <a:solidFill>
                            <a:srgbClr val="232752"/>
                          </a:solidFill>
                          <a:latin typeface="Assistant SemiBold" pitchFamily="2" charset="-79"/>
                          <a:ea typeface="Quattrocento Sans"/>
                          <a:cs typeface="Assistant SemiBold" pitchFamily="2" charset="-79"/>
                          <a:sym typeface="Quattrocento Sans"/>
                        </a:rPr>
                        <a:t>חדשים</a:t>
                      </a:r>
                      <a:endParaRPr lang="he-IL" sz="1400" b="1" i="0" u="none" strike="noStrike" cap="none" dirty="0">
                        <a:solidFill>
                          <a:srgbClr val="232752"/>
                        </a:solidFill>
                        <a:latin typeface="Assistant SemiBold" pitchFamily="2" charset="-79"/>
                        <a:ea typeface="Calibri"/>
                        <a:cs typeface="Assistant SemiBold" pitchFamily="2" charset="-79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 SemiBold" pitchFamily="2" charset="-79"/>
                          <a:ea typeface="Quattrocento Sans"/>
                          <a:cs typeface="Assistant SemiBold" pitchFamily="2" charset="-79"/>
                          <a:sym typeface="Quattrocento Sans"/>
                        </a:rPr>
                        <a:t>קטגוריית </a:t>
                      </a:r>
                      <a:br>
                        <a:rPr lang="en-US" sz="1400" b="0" i="0" u="none" strike="noStrike" cap="none" dirty="0">
                          <a:solidFill>
                            <a:srgbClr val="232752"/>
                          </a:solidFill>
                          <a:latin typeface="Assistant SemiBold" pitchFamily="2" charset="-79"/>
                          <a:ea typeface="Quattrocento Sans"/>
                          <a:cs typeface="Assistant SemiBold" pitchFamily="2" charset="-79"/>
                          <a:sym typeface="Quattrocento Sans"/>
                        </a:rPr>
                      </a:b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 SemiBold" pitchFamily="2" charset="-79"/>
                          <a:ea typeface="Quattrocento Sans"/>
                          <a:cs typeface="Assistant SemiBold" pitchFamily="2" charset="-79"/>
                          <a:sym typeface="Quattrocento Sans"/>
                        </a:rPr>
                        <a:t>שביעות רצון לקוחות </a:t>
                      </a:r>
                      <a:r>
                        <a:rPr lang="he-IL" sz="1400" b="1" i="0" u="none" strike="noStrike" cap="none" dirty="0">
                          <a:solidFill>
                            <a:srgbClr val="232752"/>
                          </a:solidFill>
                          <a:latin typeface="Assistant SemiBold" pitchFamily="2" charset="-79"/>
                          <a:ea typeface="Quattrocento Sans"/>
                          <a:cs typeface="Assistant SemiBold" pitchFamily="2" charset="-79"/>
                          <a:sym typeface="Quattrocento Sans"/>
                        </a:rPr>
                        <a:t>חדשים</a:t>
                      </a:r>
                      <a:endParaRPr lang="he-IL" sz="1400" b="1" i="0" u="none" strike="noStrike" cap="none" dirty="0">
                        <a:solidFill>
                          <a:srgbClr val="232752"/>
                        </a:solidFill>
                        <a:latin typeface="Assistant SemiBold" pitchFamily="2" charset="-79"/>
                        <a:ea typeface="Calibri"/>
                        <a:cs typeface="Assistant SemiBold" pitchFamily="2" charset="-79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F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20%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לא מרוצים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40%</a:t>
                      </a:r>
                      <a:endParaRPr sz="1400" b="0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200</a:t>
                      </a:r>
                      <a:endParaRPr sz="1400" b="0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מרוצים</a:t>
                      </a:r>
                      <a:endParaRPr sz="1400" b="0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19134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40%</a:t>
                      </a:r>
                      <a:endParaRPr sz="1400" b="0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200</a:t>
                      </a:r>
                      <a:endParaRPr sz="1400" b="0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מרוצים מאוד</a:t>
                      </a:r>
                      <a:endParaRPr sz="1400" b="0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79094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1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100%</a:t>
                      </a:r>
                      <a:endParaRPr sz="1400" b="1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1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500</a:t>
                      </a:r>
                      <a:endParaRPr sz="1400" b="1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1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סך </a:t>
                      </a:r>
                      <a:r>
                        <a:rPr lang="he-IL" sz="1400" b="1" i="0" u="none" strike="noStrike" cap="none" dirty="0" err="1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הכל</a:t>
                      </a:r>
                      <a:endParaRPr sz="1400" b="1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024096"/>
                  </a:ext>
                </a:extLst>
              </a:tr>
            </a:tbl>
          </a:graphicData>
        </a:graphic>
      </p:graphicFrame>
      <p:pic>
        <p:nvPicPr>
          <p:cNvPr id="16" name="תמונה 15">
            <a:extLst>
              <a:ext uri="{FF2B5EF4-FFF2-40B4-BE49-F238E27FC236}">
                <a16:creationId xmlns:a16="http://schemas.microsoft.com/office/drawing/2014/main" id="{B52ABBDD-0EA2-4289-A9DF-EBF75934B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17506"/>
            <a:ext cx="1477698" cy="1986486"/>
          </a:xfrm>
          <a:prstGeom prst="rect">
            <a:avLst/>
          </a:prstGeom>
        </p:spPr>
      </p:pic>
      <p:graphicFrame>
        <p:nvGraphicFramePr>
          <p:cNvPr id="8" name="Google Shape;113;p6">
            <a:extLst>
              <a:ext uri="{FF2B5EF4-FFF2-40B4-BE49-F238E27FC236}">
                <a16:creationId xmlns:a16="http://schemas.microsoft.com/office/drawing/2014/main" id="{882A7194-D3F0-4D11-AD6F-27E3CF2BE0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6555467"/>
              </p:ext>
            </p:extLst>
          </p:nvPr>
        </p:nvGraphicFramePr>
        <p:xfrm>
          <a:off x="1633060" y="1870933"/>
          <a:ext cx="3240000" cy="2268000"/>
        </p:xfrm>
        <a:graphic>
          <a:graphicData uri="http://schemas.openxmlformats.org/drawingml/2006/table">
            <a:tbl>
              <a:tblPr rtl="1" firstRow="1" firstCol="1">
                <a:noFill/>
                <a:tableStyleId>{A3BAC32B-140A-4F51-818E-A169065974CD}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346093159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3181490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207359178"/>
                    </a:ext>
                  </a:extLst>
                </a:gridCol>
              </a:tblGrid>
              <a:tr h="82800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 SemiBold" pitchFamily="2" charset="-79"/>
                          <a:ea typeface="Quattrocento Sans"/>
                          <a:cs typeface="Assistant SemiBold" pitchFamily="2" charset="-79"/>
                          <a:sym typeface="Quattrocento Sans"/>
                        </a:rPr>
                        <a:t>אחוז לקוחות מסך הלקוחות </a:t>
                      </a:r>
                      <a:r>
                        <a:rPr lang="he-IL" sz="1400" b="1" i="0" u="none" strike="noStrike" cap="none" dirty="0">
                          <a:solidFill>
                            <a:srgbClr val="232752"/>
                          </a:solidFill>
                          <a:latin typeface="Assistant SemiBold" pitchFamily="2" charset="-79"/>
                          <a:ea typeface="Quattrocento Sans"/>
                          <a:cs typeface="Assistant SemiBold" pitchFamily="2" charset="-79"/>
                          <a:sym typeface="Quattrocento Sans"/>
                        </a:rPr>
                        <a:t>הקיימים</a:t>
                      </a:r>
                      <a:endParaRPr lang="he-IL" sz="1400" b="1" i="0" u="none" strike="noStrike" cap="none" dirty="0">
                        <a:solidFill>
                          <a:srgbClr val="232752"/>
                        </a:solidFill>
                        <a:latin typeface="Assistant SemiBold" pitchFamily="2" charset="-79"/>
                        <a:ea typeface="Calibri"/>
                        <a:cs typeface="Assistant SemiBold" pitchFamily="2" charset="-79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 SemiBold" pitchFamily="2" charset="-79"/>
                          <a:ea typeface="Quattrocento Sans"/>
                          <a:cs typeface="Assistant SemiBold" pitchFamily="2" charset="-79"/>
                          <a:sym typeface="Quattrocento Sans"/>
                        </a:rPr>
                        <a:t>מספר לקוחות </a:t>
                      </a:r>
                      <a:r>
                        <a:rPr lang="he-IL" sz="1400" b="1" i="0" u="none" strike="noStrike" cap="none" dirty="0">
                          <a:solidFill>
                            <a:srgbClr val="232752"/>
                          </a:solidFill>
                          <a:latin typeface="Assistant SemiBold" pitchFamily="2" charset="-79"/>
                          <a:ea typeface="Quattrocento Sans"/>
                          <a:cs typeface="Assistant SemiBold" pitchFamily="2" charset="-79"/>
                          <a:sym typeface="Quattrocento Sans"/>
                        </a:rPr>
                        <a:t>קיימים</a:t>
                      </a:r>
                      <a:endParaRPr lang="he-IL" sz="1400" b="1" i="0" u="none" strike="noStrike" cap="none" dirty="0">
                        <a:solidFill>
                          <a:srgbClr val="232752"/>
                        </a:solidFill>
                        <a:latin typeface="Assistant SemiBold" pitchFamily="2" charset="-79"/>
                        <a:ea typeface="Calibri"/>
                        <a:cs typeface="Assistant SemiBold" pitchFamily="2" charset="-79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 SemiBold" pitchFamily="2" charset="-79"/>
                          <a:ea typeface="Quattrocento Sans"/>
                          <a:cs typeface="Assistant SemiBold" pitchFamily="2" charset="-79"/>
                          <a:sym typeface="Quattrocento Sans"/>
                        </a:rPr>
                        <a:t>קטגוריית </a:t>
                      </a:r>
                      <a:br>
                        <a:rPr lang="en-US" sz="1400" b="0" i="0" u="none" strike="noStrike" cap="none" dirty="0">
                          <a:solidFill>
                            <a:srgbClr val="232752"/>
                          </a:solidFill>
                          <a:latin typeface="Assistant SemiBold" pitchFamily="2" charset="-79"/>
                          <a:ea typeface="Quattrocento Sans"/>
                          <a:cs typeface="Assistant SemiBold" pitchFamily="2" charset="-79"/>
                          <a:sym typeface="Quattrocento Sans"/>
                        </a:rPr>
                      </a:b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 SemiBold" pitchFamily="2" charset="-79"/>
                          <a:ea typeface="Quattrocento Sans"/>
                          <a:cs typeface="Assistant SemiBold" pitchFamily="2" charset="-79"/>
                          <a:sym typeface="Quattrocento Sans"/>
                        </a:rPr>
                        <a:t>שביעות רצון לקוחות </a:t>
                      </a:r>
                      <a:r>
                        <a:rPr lang="he-IL" sz="1400" b="1" i="0" u="none" strike="noStrike" cap="none" dirty="0">
                          <a:solidFill>
                            <a:srgbClr val="232752"/>
                          </a:solidFill>
                          <a:latin typeface="Assistant SemiBold" pitchFamily="2" charset="-79"/>
                          <a:ea typeface="Quattrocento Sans"/>
                          <a:cs typeface="Assistant SemiBold" pitchFamily="2" charset="-79"/>
                          <a:sym typeface="Quattrocento Sans"/>
                        </a:rPr>
                        <a:t>קיימים</a:t>
                      </a:r>
                      <a:endParaRPr lang="he-IL" sz="1400" b="1" i="0" u="none" strike="noStrike" cap="none" dirty="0">
                        <a:solidFill>
                          <a:srgbClr val="232752"/>
                        </a:solidFill>
                        <a:latin typeface="Assistant SemiBold" pitchFamily="2" charset="-79"/>
                        <a:ea typeface="Calibri"/>
                        <a:cs typeface="Assistant SemiBold" pitchFamily="2" charset="-79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F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80%</a:t>
                      </a:r>
                      <a:endParaRPr sz="1400" b="0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400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לא מרוצים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10%</a:t>
                      </a:r>
                      <a:endParaRPr sz="1400" b="0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50</a:t>
                      </a:r>
                      <a:endParaRPr sz="1400" b="0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מרוצים</a:t>
                      </a:r>
                      <a:endParaRPr sz="1400" b="0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19134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10%</a:t>
                      </a:r>
                      <a:endParaRPr sz="1400" b="0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50</a:t>
                      </a:r>
                      <a:endParaRPr sz="1400" b="0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מרוצים מאוד</a:t>
                      </a:r>
                      <a:endParaRPr sz="1400" b="0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79094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1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100%</a:t>
                      </a:r>
                      <a:endParaRPr sz="1400" b="1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1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500</a:t>
                      </a:r>
                      <a:endParaRPr sz="1400" b="1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1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סך </a:t>
                      </a:r>
                      <a:r>
                        <a:rPr lang="he-IL" sz="1400" b="1" i="0" u="none" strike="noStrike" cap="none" dirty="0" err="1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הכל</a:t>
                      </a:r>
                      <a:endParaRPr sz="1400" b="1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024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8675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8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46" name="Google Shape;82;p3">
            <a:extLst>
              <a:ext uri="{FF2B5EF4-FFF2-40B4-BE49-F238E27FC236}">
                <a16:creationId xmlns:a16="http://schemas.microsoft.com/office/drawing/2014/main" id="{2EC07694-414A-472C-8BB7-E166B2F14C40}"/>
              </a:ext>
            </a:extLst>
          </p:cNvPr>
          <p:cNvSpPr/>
          <p:nvPr/>
        </p:nvSpPr>
        <p:spPr>
          <a:xfrm>
            <a:off x="3942908" y="471225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63" name="Google Shape;96;p3" descr="Google Shape;143;p15">
            <a:extLst>
              <a:ext uri="{FF2B5EF4-FFF2-40B4-BE49-F238E27FC236}">
                <a16:creationId xmlns:a16="http://schemas.microsoft.com/office/drawing/2014/main" id="{8E63E265-9B29-4076-8FC8-C11B5209F2C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2276" y="653950"/>
            <a:ext cx="352632" cy="3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105;p3">
            <a:extLst>
              <a:ext uri="{FF2B5EF4-FFF2-40B4-BE49-F238E27FC236}">
                <a16:creationId xmlns:a16="http://schemas.microsoft.com/office/drawing/2014/main" id="{9E91A57C-FD3B-4FAF-B3B4-FB4B12B0D82B}"/>
              </a:ext>
            </a:extLst>
          </p:cNvPr>
          <p:cNvSpPr txBox="1"/>
          <p:nvPr/>
        </p:nvSpPr>
        <p:spPr>
          <a:xfrm>
            <a:off x="4091713" y="953232"/>
            <a:ext cx="1093801" cy="346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ssistant"/>
              <a:buNone/>
            </a:pPr>
            <a:r>
              <a:rPr lang="iw-IL" sz="1050" b="1" i="0" u="none" strike="noStrike" cap="non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הגדרת הבעיה</a:t>
            </a:r>
            <a:endParaRPr sz="1050" b="1" i="0" u="none" strike="noStrike" cap="none">
              <a:solidFill>
                <a:srgbClr val="FFFFFF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graphicFrame>
        <p:nvGraphicFramePr>
          <p:cNvPr id="14" name="Google Shape;113;p6">
            <a:extLst>
              <a:ext uri="{FF2B5EF4-FFF2-40B4-BE49-F238E27FC236}">
                <a16:creationId xmlns:a16="http://schemas.microsoft.com/office/drawing/2014/main" id="{4307BBFE-79DE-4D8A-A107-7469872BCD90}"/>
              </a:ext>
            </a:extLst>
          </p:cNvPr>
          <p:cNvGraphicFramePr/>
          <p:nvPr/>
        </p:nvGraphicFramePr>
        <p:xfrm>
          <a:off x="5334309" y="1870933"/>
          <a:ext cx="3240000" cy="2268000"/>
        </p:xfrm>
        <a:graphic>
          <a:graphicData uri="http://schemas.openxmlformats.org/drawingml/2006/table">
            <a:tbl>
              <a:tblPr rtl="1" firstRow="1" firstCol="1">
                <a:noFill/>
                <a:tableStyleId>{A3BAC32B-140A-4F51-818E-A169065974CD}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346093159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3181490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207359178"/>
                    </a:ext>
                  </a:extLst>
                </a:gridCol>
              </a:tblGrid>
              <a:tr h="82800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 SemiBold" pitchFamily="2" charset="-79"/>
                          <a:ea typeface="Quattrocento Sans"/>
                          <a:cs typeface="Assistant SemiBold" pitchFamily="2" charset="-79"/>
                          <a:sym typeface="Quattrocento Sans"/>
                        </a:rPr>
                        <a:t>אחוז לקוחות מסך הלקוחות </a:t>
                      </a:r>
                      <a:r>
                        <a:rPr lang="he-IL" sz="1400" b="1" i="0" u="none" strike="noStrike" cap="none" dirty="0">
                          <a:solidFill>
                            <a:srgbClr val="232752"/>
                          </a:solidFill>
                          <a:latin typeface="Assistant SemiBold" pitchFamily="2" charset="-79"/>
                          <a:ea typeface="Quattrocento Sans"/>
                          <a:cs typeface="Assistant SemiBold" pitchFamily="2" charset="-79"/>
                          <a:sym typeface="Quattrocento Sans"/>
                        </a:rPr>
                        <a:t>החדשים</a:t>
                      </a:r>
                      <a:endParaRPr lang="he-IL" sz="1400" b="1" i="0" u="none" strike="noStrike" cap="none" dirty="0">
                        <a:solidFill>
                          <a:srgbClr val="232752"/>
                        </a:solidFill>
                        <a:latin typeface="Assistant SemiBold" pitchFamily="2" charset="-79"/>
                        <a:ea typeface="Calibri"/>
                        <a:cs typeface="Assistant SemiBold" pitchFamily="2" charset="-79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 SemiBold" pitchFamily="2" charset="-79"/>
                          <a:ea typeface="Quattrocento Sans"/>
                          <a:cs typeface="Assistant SemiBold" pitchFamily="2" charset="-79"/>
                          <a:sym typeface="Quattrocento Sans"/>
                        </a:rPr>
                        <a:t>מספר לקוחות </a:t>
                      </a:r>
                      <a:r>
                        <a:rPr lang="he-IL" sz="1400" b="1" i="0" u="none" strike="noStrike" cap="none" dirty="0">
                          <a:solidFill>
                            <a:srgbClr val="232752"/>
                          </a:solidFill>
                          <a:latin typeface="Assistant SemiBold" pitchFamily="2" charset="-79"/>
                          <a:ea typeface="Quattrocento Sans"/>
                          <a:cs typeface="Assistant SemiBold" pitchFamily="2" charset="-79"/>
                          <a:sym typeface="Quattrocento Sans"/>
                        </a:rPr>
                        <a:t>חדשים</a:t>
                      </a:r>
                      <a:endParaRPr lang="he-IL" sz="1400" b="1" i="0" u="none" strike="noStrike" cap="none" dirty="0">
                        <a:solidFill>
                          <a:srgbClr val="232752"/>
                        </a:solidFill>
                        <a:latin typeface="Assistant SemiBold" pitchFamily="2" charset="-79"/>
                        <a:ea typeface="Calibri"/>
                        <a:cs typeface="Assistant SemiBold" pitchFamily="2" charset="-79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 SemiBold" pitchFamily="2" charset="-79"/>
                          <a:ea typeface="Quattrocento Sans"/>
                          <a:cs typeface="Assistant SemiBold" pitchFamily="2" charset="-79"/>
                          <a:sym typeface="Quattrocento Sans"/>
                        </a:rPr>
                        <a:t>קטגוריית </a:t>
                      </a:r>
                      <a:br>
                        <a:rPr lang="en-US" sz="1400" b="0" i="0" u="none" strike="noStrike" cap="none" dirty="0">
                          <a:solidFill>
                            <a:srgbClr val="232752"/>
                          </a:solidFill>
                          <a:latin typeface="Assistant SemiBold" pitchFamily="2" charset="-79"/>
                          <a:ea typeface="Quattrocento Sans"/>
                          <a:cs typeface="Assistant SemiBold" pitchFamily="2" charset="-79"/>
                          <a:sym typeface="Quattrocento Sans"/>
                        </a:rPr>
                      </a:b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 SemiBold" pitchFamily="2" charset="-79"/>
                          <a:ea typeface="Quattrocento Sans"/>
                          <a:cs typeface="Assistant SemiBold" pitchFamily="2" charset="-79"/>
                          <a:sym typeface="Quattrocento Sans"/>
                        </a:rPr>
                        <a:t>שביעות רצון לקוחות </a:t>
                      </a:r>
                      <a:r>
                        <a:rPr lang="he-IL" sz="1400" b="1" i="0" u="none" strike="noStrike" cap="none" dirty="0">
                          <a:solidFill>
                            <a:srgbClr val="232752"/>
                          </a:solidFill>
                          <a:latin typeface="Assistant SemiBold" pitchFamily="2" charset="-79"/>
                          <a:ea typeface="Quattrocento Sans"/>
                          <a:cs typeface="Assistant SemiBold" pitchFamily="2" charset="-79"/>
                          <a:sym typeface="Quattrocento Sans"/>
                        </a:rPr>
                        <a:t>חדשים</a:t>
                      </a:r>
                      <a:endParaRPr lang="he-IL" sz="1400" b="1" i="0" u="none" strike="noStrike" cap="none" dirty="0">
                        <a:solidFill>
                          <a:srgbClr val="232752"/>
                        </a:solidFill>
                        <a:latin typeface="Assistant SemiBold" pitchFamily="2" charset="-79"/>
                        <a:ea typeface="Calibri"/>
                        <a:cs typeface="Assistant SemiBold" pitchFamily="2" charset="-79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F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20%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לא מרוצים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40%</a:t>
                      </a:r>
                      <a:endParaRPr sz="1400" b="0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200</a:t>
                      </a:r>
                      <a:endParaRPr sz="1400" b="0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מרוצים</a:t>
                      </a:r>
                      <a:endParaRPr sz="1400" b="0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19134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40%</a:t>
                      </a:r>
                      <a:endParaRPr sz="1400" b="0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200</a:t>
                      </a:r>
                      <a:endParaRPr sz="1400" b="0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מרוצים מאוד</a:t>
                      </a:r>
                      <a:endParaRPr sz="1400" b="0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79094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1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100%</a:t>
                      </a:r>
                      <a:endParaRPr sz="1400" b="1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1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500</a:t>
                      </a:r>
                      <a:endParaRPr sz="1400" b="1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1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סך </a:t>
                      </a:r>
                      <a:r>
                        <a:rPr lang="he-IL" sz="1400" b="1" i="0" u="none" strike="noStrike" cap="none" dirty="0" err="1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הכל</a:t>
                      </a:r>
                      <a:endParaRPr sz="1400" b="1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024096"/>
                  </a:ext>
                </a:extLst>
              </a:tr>
            </a:tbl>
          </a:graphicData>
        </a:graphic>
      </p:graphicFrame>
      <p:pic>
        <p:nvPicPr>
          <p:cNvPr id="16" name="תמונה 15">
            <a:extLst>
              <a:ext uri="{FF2B5EF4-FFF2-40B4-BE49-F238E27FC236}">
                <a16:creationId xmlns:a16="http://schemas.microsoft.com/office/drawing/2014/main" id="{B52ABBDD-0EA2-4289-A9DF-EBF75934B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17506"/>
            <a:ext cx="1477698" cy="1986486"/>
          </a:xfrm>
          <a:prstGeom prst="rect">
            <a:avLst/>
          </a:prstGeom>
        </p:spPr>
      </p:pic>
      <p:graphicFrame>
        <p:nvGraphicFramePr>
          <p:cNvPr id="8" name="Google Shape;113;p6">
            <a:extLst>
              <a:ext uri="{FF2B5EF4-FFF2-40B4-BE49-F238E27FC236}">
                <a16:creationId xmlns:a16="http://schemas.microsoft.com/office/drawing/2014/main" id="{882A7194-D3F0-4D11-AD6F-27E3CF2BE066}"/>
              </a:ext>
            </a:extLst>
          </p:cNvPr>
          <p:cNvGraphicFramePr/>
          <p:nvPr/>
        </p:nvGraphicFramePr>
        <p:xfrm>
          <a:off x="1633060" y="1870933"/>
          <a:ext cx="3240000" cy="2268000"/>
        </p:xfrm>
        <a:graphic>
          <a:graphicData uri="http://schemas.openxmlformats.org/drawingml/2006/table">
            <a:tbl>
              <a:tblPr rtl="1" firstRow="1" firstCol="1">
                <a:noFill/>
                <a:tableStyleId>{A3BAC32B-140A-4F51-818E-A169065974CD}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346093159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3181490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207359178"/>
                    </a:ext>
                  </a:extLst>
                </a:gridCol>
              </a:tblGrid>
              <a:tr h="82800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 SemiBold" pitchFamily="2" charset="-79"/>
                          <a:ea typeface="Quattrocento Sans"/>
                          <a:cs typeface="Assistant SemiBold" pitchFamily="2" charset="-79"/>
                          <a:sym typeface="Quattrocento Sans"/>
                        </a:rPr>
                        <a:t>אחוז לקוחות מסך הלקוחות </a:t>
                      </a:r>
                      <a:r>
                        <a:rPr lang="he-IL" sz="1400" b="1" i="0" u="none" strike="noStrike" cap="none" dirty="0">
                          <a:solidFill>
                            <a:srgbClr val="232752"/>
                          </a:solidFill>
                          <a:latin typeface="Assistant SemiBold" pitchFamily="2" charset="-79"/>
                          <a:ea typeface="Quattrocento Sans"/>
                          <a:cs typeface="Assistant SemiBold" pitchFamily="2" charset="-79"/>
                          <a:sym typeface="Quattrocento Sans"/>
                        </a:rPr>
                        <a:t>הקיימים</a:t>
                      </a:r>
                      <a:endParaRPr lang="he-IL" sz="1400" b="1" i="0" u="none" strike="noStrike" cap="none" dirty="0">
                        <a:solidFill>
                          <a:srgbClr val="232752"/>
                        </a:solidFill>
                        <a:latin typeface="Assistant SemiBold" pitchFamily="2" charset="-79"/>
                        <a:ea typeface="Calibri"/>
                        <a:cs typeface="Assistant SemiBold" pitchFamily="2" charset="-79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 SemiBold" pitchFamily="2" charset="-79"/>
                          <a:ea typeface="Quattrocento Sans"/>
                          <a:cs typeface="Assistant SemiBold" pitchFamily="2" charset="-79"/>
                          <a:sym typeface="Quattrocento Sans"/>
                        </a:rPr>
                        <a:t>מספר לקוחות </a:t>
                      </a:r>
                      <a:r>
                        <a:rPr lang="he-IL" sz="1400" b="1" i="0" u="none" strike="noStrike" cap="none" dirty="0">
                          <a:solidFill>
                            <a:srgbClr val="232752"/>
                          </a:solidFill>
                          <a:latin typeface="Assistant SemiBold" pitchFamily="2" charset="-79"/>
                          <a:ea typeface="Quattrocento Sans"/>
                          <a:cs typeface="Assistant SemiBold" pitchFamily="2" charset="-79"/>
                          <a:sym typeface="Quattrocento Sans"/>
                        </a:rPr>
                        <a:t>קיימים</a:t>
                      </a:r>
                      <a:endParaRPr lang="he-IL" sz="1400" b="1" i="0" u="none" strike="noStrike" cap="none" dirty="0">
                        <a:solidFill>
                          <a:srgbClr val="232752"/>
                        </a:solidFill>
                        <a:latin typeface="Assistant SemiBold" pitchFamily="2" charset="-79"/>
                        <a:ea typeface="Calibri"/>
                        <a:cs typeface="Assistant SemiBold" pitchFamily="2" charset="-79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 SemiBold" pitchFamily="2" charset="-79"/>
                          <a:ea typeface="Quattrocento Sans"/>
                          <a:cs typeface="Assistant SemiBold" pitchFamily="2" charset="-79"/>
                          <a:sym typeface="Quattrocento Sans"/>
                        </a:rPr>
                        <a:t>קטגוריית </a:t>
                      </a:r>
                      <a:br>
                        <a:rPr lang="en-US" sz="1400" b="0" i="0" u="none" strike="noStrike" cap="none" dirty="0">
                          <a:solidFill>
                            <a:srgbClr val="232752"/>
                          </a:solidFill>
                          <a:latin typeface="Assistant SemiBold" pitchFamily="2" charset="-79"/>
                          <a:ea typeface="Quattrocento Sans"/>
                          <a:cs typeface="Assistant SemiBold" pitchFamily="2" charset="-79"/>
                          <a:sym typeface="Quattrocento Sans"/>
                        </a:rPr>
                      </a:b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 SemiBold" pitchFamily="2" charset="-79"/>
                          <a:ea typeface="Quattrocento Sans"/>
                          <a:cs typeface="Assistant SemiBold" pitchFamily="2" charset="-79"/>
                          <a:sym typeface="Quattrocento Sans"/>
                        </a:rPr>
                        <a:t>שביעות רצון לקוחות </a:t>
                      </a:r>
                      <a:r>
                        <a:rPr lang="he-IL" sz="1400" b="1" i="0" u="none" strike="noStrike" cap="none" dirty="0">
                          <a:solidFill>
                            <a:srgbClr val="232752"/>
                          </a:solidFill>
                          <a:latin typeface="Assistant SemiBold" pitchFamily="2" charset="-79"/>
                          <a:ea typeface="Quattrocento Sans"/>
                          <a:cs typeface="Assistant SemiBold" pitchFamily="2" charset="-79"/>
                          <a:sym typeface="Quattrocento Sans"/>
                        </a:rPr>
                        <a:t>קיימים</a:t>
                      </a:r>
                      <a:endParaRPr lang="he-IL" sz="1400" b="1" i="0" u="none" strike="noStrike" cap="none" dirty="0">
                        <a:solidFill>
                          <a:srgbClr val="232752"/>
                        </a:solidFill>
                        <a:latin typeface="Assistant SemiBold" pitchFamily="2" charset="-79"/>
                        <a:ea typeface="Calibri"/>
                        <a:cs typeface="Assistant SemiBold" pitchFamily="2" charset="-79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F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80%</a:t>
                      </a:r>
                      <a:endParaRPr sz="1400" b="0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400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לא מרוצים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10%</a:t>
                      </a:r>
                      <a:endParaRPr sz="1400" b="0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50</a:t>
                      </a:r>
                      <a:endParaRPr sz="1400" b="0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מרוצים</a:t>
                      </a:r>
                      <a:endParaRPr sz="1400" b="0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19134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10%</a:t>
                      </a:r>
                      <a:endParaRPr sz="1400" b="0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50</a:t>
                      </a:r>
                      <a:endParaRPr sz="1400" b="0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מרוצים מאוד</a:t>
                      </a:r>
                      <a:endParaRPr sz="1400" b="0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79094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1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100%</a:t>
                      </a:r>
                      <a:endParaRPr sz="1400" b="1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1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500</a:t>
                      </a:r>
                      <a:endParaRPr sz="1400" b="1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1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סך </a:t>
                      </a:r>
                      <a:r>
                        <a:rPr lang="he-IL" sz="1400" b="1" i="0" u="none" strike="noStrike" cap="none" dirty="0" err="1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הכל</a:t>
                      </a:r>
                      <a:endParaRPr sz="1400" b="1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024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2040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9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46" name="Google Shape;82;p3">
            <a:extLst>
              <a:ext uri="{FF2B5EF4-FFF2-40B4-BE49-F238E27FC236}">
                <a16:creationId xmlns:a16="http://schemas.microsoft.com/office/drawing/2014/main" id="{2EC07694-414A-472C-8BB7-E166B2F14C40}"/>
              </a:ext>
            </a:extLst>
          </p:cNvPr>
          <p:cNvSpPr/>
          <p:nvPr/>
        </p:nvSpPr>
        <p:spPr>
          <a:xfrm>
            <a:off x="3942908" y="471225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63" name="Google Shape;96;p3" descr="Google Shape;143;p15">
            <a:extLst>
              <a:ext uri="{FF2B5EF4-FFF2-40B4-BE49-F238E27FC236}">
                <a16:creationId xmlns:a16="http://schemas.microsoft.com/office/drawing/2014/main" id="{8E63E265-9B29-4076-8FC8-C11B5209F2C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2276" y="653950"/>
            <a:ext cx="352632" cy="3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105;p3">
            <a:extLst>
              <a:ext uri="{FF2B5EF4-FFF2-40B4-BE49-F238E27FC236}">
                <a16:creationId xmlns:a16="http://schemas.microsoft.com/office/drawing/2014/main" id="{9E91A57C-FD3B-4FAF-B3B4-FB4B12B0D82B}"/>
              </a:ext>
            </a:extLst>
          </p:cNvPr>
          <p:cNvSpPr txBox="1"/>
          <p:nvPr/>
        </p:nvSpPr>
        <p:spPr>
          <a:xfrm>
            <a:off x="4091713" y="953232"/>
            <a:ext cx="1093801" cy="346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ssistant"/>
              <a:buNone/>
            </a:pPr>
            <a:r>
              <a:rPr lang="iw-IL" sz="1050" b="1" i="0" u="none" strike="noStrike" cap="non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הגדרת הבעיה</a:t>
            </a:r>
            <a:endParaRPr sz="1050" b="1" i="0" u="none" strike="noStrike" cap="none">
              <a:solidFill>
                <a:srgbClr val="FFFFFF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graphicFrame>
        <p:nvGraphicFramePr>
          <p:cNvPr id="14" name="Google Shape;113;p6">
            <a:extLst>
              <a:ext uri="{FF2B5EF4-FFF2-40B4-BE49-F238E27FC236}">
                <a16:creationId xmlns:a16="http://schemas.microsoft.com/office/drawing/2014/main" id="{4307BBFE-79DE-4D8A-A107-7469872BCD90}"/>
              </a:ext>
            </a:extLst>
          </p:cNvPr>
          <p:cNvGraphicFramePr/>
          <p:nvPr/>
        </p:nvGraphicFramePr>
        <p:xfrm>
          <a:off x="5334309" y="1870933"/>
          <a:ext cx="3240000" cy="2268000"/>
        </p:xfrm>
        <a:graphic>
          <a:graphicData uri="http://schemas.openxmlformats.org/drawingml/2006/table">
            <a:tbl>
              <a:tblPr rtl="1" firstRow="1" firstCol="1">
                <a:noFill/>
                <a:tableStyleId>{A3BAC32B-140A-4F51-818E-A169065974CD}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346093159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3181490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207359178"/>
                    </a:ext>
                  </a:extLst>
                </a:gridCol>
              </a:tblGrid>
              <a:tr h="82800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 SemiBold" pitchFamily="2" charset="-79"/>
                          <a:ea typeface="Quattrocento Sans"/>
                          <a:cs typeface="Assistant SemiBold" pitchFamily="2" charset="-79"/>
                          <a:sym typeface="Quattrocento Sans"/>
                        </a:rPr>
                        <a:t>אחוז לקוחות מסך הלקוחות </a:t>
                      </a:r>
                      <a:r>
                        <a:rPr lang="he-IL" sz="1400" b="1" i="0" u="none" strike="noStrike" cap="none" dirty="0">
                          <a:solidFill>
                            <a:srgbClr val="232752"/>
                          </a:solidFill>
                          <a:latin typeface="Assistant SemiBold" pitchFamily="2" charset="-79"/>
                          <a:ea typeface="Quattrocento Sans"/>
                          <a:cs typeface="Assistant SemiBold" pitchFamily="2" charset="-79"/>
                          <a:sym typeface="Quattrocento Sans"/>
                        </a:rPr>
                        <a:t>החדשים</a:t>
                      </a:r>
                      <a:endParaRPr lang="he-IL" sz="1400" b="1" i="0" u="none" strike="noStrike" cap="none" dirty="0">
                        <a:solidFill>
                          <a:srgbClr val="232752"/>
                        </a:solidFill>
                        <a:latin typeface="Assistant SemiBold" pitchFamily="2" charset="-79"/>
                        <a:ea typeface="Calibri"/>
                        <a:cs typeface="Assistant SemiBold" pitchFamily="2" charset="-79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 SemiBold" pitchFamily="2" charset="-79"/>
                          <a:ea typeface="Quattrocento Sans"/>
                          <a:cs typeface="Assistant SemiBold" pitchFamily="2" charset="-79"/>
                          <a:sym typeface="Quattrocento Sans"/>
                        </a:rPr>
                        <a:t>מספר לקוחות </a:t>
                      </a:r>
                      <a:r>
                        <a:rPr lang="he-IL" sz="1400" b="1" i="0" u="none" strike="noStrike" cap="none" dirty="0">
                          <a:solidFill>
                            <a:srgbClr val="232752"/>
                          </a:solidFill>
                          <a:latin typeface="Assistant SemiBold" pitchFamily="2" charset="-79"/>
                          <a:ea typeface="Quattrocento Sans"/>
                          <a:cs typeface="Assistant SemiBold" pitchFamily="2" charset="-79"/>
                          <a:sym typeface="Quattrocento Sans"/>
                        </a:rPr>
                        <a:t>חדשים</a:t>
                      </a:r>
                      <a:endParaRPr lang="he-IL" sz="1400" b="1" i="0" u="none" strike="noStrike" cap="none" dirty="0">
                        <a:solidFill>
                          <a:srgbClr val="232752"/>
                        </a:solidFill>
                        <a:latin typeface="Assistant SemiBold" pitchFamily="2" charset="-79"/>
                        <a:ea typeface="Calibri"/>
                        <a:cs typeface="Assistant SemiBold" pitchFamily="2" charset="-79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 SemiBold" pitchFamily="2" charset="-79"/>
                          <a:ea typeface="Quattrocento Sans"/>
                          <a:cs typeface="Assistant SemiBold" pitchFamily="2" charset="-79"/>
                          <a:sym typeface="Quattrocento Sans"/>
                        </a:rPr>
                        <a:t>קטגוריית </a:t>
                      </a:r>
                      <a:br>
                        <a:rPr lang="en-US" sz="1400" b="0" i="0" u="none" strike="noStrike" cap="none" dirty="0">
                          <a:solidFill>
                            <a:srgbClr val="232752"/>
                          </a:solidFill>
                          <a:latin typeface="Assistant SemiBold" pitchFamily="2" charset="-79"/>
                          <a:ea typeface="Quattrocento Sans"/>
                          <a:cs typeface="Assistant SemiBold" pitchFamily="2" charset="-79"/>
                          <a:sym typeface="Quattrocento Sans"/>
                        </a:rPr>
                      </a:b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 SemiBold" pitchFamily="2" charset="-79"/>
                          <a:ea typeface="Quattrocento Sans"/>
                          <a:cs typeface="Assistant SemiBold" pitchFamily="2" charset="-79"/>
                          <a:sym typeface="Quattrocento Sans"/>
                        </a:rPr>
                        <a:t>שביעות רצון לקוחות </a:t>
                      </a:r>
                      <a:r>
                        <a:rPr lang="he-IL" sz="1400" b="1" i="0" u="none" strike="noStrike" cap="none" dirty="0">
                          <a:solidFill>
                            <a:srgbClr val="232752"/>
                          </a:solidFill>
                          <a:latin typeface="Assistant SemiBold" pitchFamily="2" charset="-79"/>
                          <a:ea typeface="Quattrocento Sans"/>
                          <a:cs typeface="Assistant SemiBold" pitchFamily="2" charset="-79"/>
                          <a:sym typeface="Quattrocento Sans"/>
                        </a:rPr>
                        <a:t>חדשים</a:t>
                      </a:r>
                      <a:endParaRPr lang="he-IL" sz="1400" b="1" i="0" u="none" strike="noStrike" cap="none" dirty="0">
                        <a:solidFill>
                          <a:srgbClr val="232752"/>
                        </a:solidFill>
                        <a:latin typeface="Assistant SemiBold" pitchFamily="2" charset="-79"/>
                        <a:ea typeface="Calibri"/>
                        <a:cs typeface="Assistant SemiBold" pitchFamily="2" charset="-79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F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20%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לא מרוצים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40%</a:t>
                      </a:r>
                      <a:endParaRPr sz="1400" b="0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200</a:t>
                      </a:r>
                      <a:endParaRPr sz="1400" b="0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מרוצים</a:t>
                      </a:r>
                      <a:endParaRPr sz="1400" b="0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19134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40%</a:t>
                      </a:r>
                      <a:endParaRPr sz="1400" b="0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200</a:t>
                      </a:r>
                      <a:endParaRPr sz="1400" b="0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מרוצים מאוד</a:t>
                      </a:r>
                      <a:endParaRPr sz="1400" b="0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79094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1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100%</a:t>
                      </a:r>
                      <a:endParaRPr sz="1400" b="1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1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500</a:t>
                      </a:r>
                      <a:endParaRPr sz="1400" b="1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1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סך </a:t>
                      </a:r>
                      <a:r>
                        <a:rPr lang="he-IL" sz="1400" b="1" i="0" u="none" strike="noStrike" cap="none" dirty="0" err="1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הכל</a:t>
                      </a:r>
                      <a:endParaRPr sz="1400" b="1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024096"/>
                  </a:ext>
                </a:extLst>
              </a:tr>
            </a:tbl>
          </a:graphicData>
        </a:graphic>
      </p:graphicFrame>
      <p:pic>
        <p:nvPicPr>
          <p:cNvPr id="16" name="תמונה 15">
            <a:extLst>
              <a:ext uri="{FF2B5EF4-FFF2-40B4-BE49-F238E27FC236}">
                <a16:creationId xmlns:a16="http://schemas.microsoft.com/office/drawing/2014/main" id="{B52ABBDD-0EA2-4289-A9DF-EBF75934B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17506"/>
            <a:ext cx="1477698" cy="1986486"/>
          </a:xfrm>
          <a:prstGeom prst="rect">
            <a:avLst/>
          </a:prstGeom>
        </p:spPr>
      </p:pic>
      <p:graphicFrame>
        <p:nvGraphicFramePr>
          <p:cNvPr id="8" name="Google Shape;113;p6">
            <a:extLst>
              <a:ext uri="{FF2B5EF4-FFF2-40B4-BE49-F238E27FC236}">
                <a16:creationId xmlns:a16="http://schemas.microsoft.com/office/drawing/2014/main" id="{882A7194-D3F0-4D11-AD6F-27E3CF2BE066}"/>
              </a:ext>
            </a:extLst>
          </p:cNvPr>
          <p:cNvGraphicFramePr/>
          <p:nvPr/>
        </p:nvGraphicFramePr>
        <p:xfrm>
          <a:off x="1633060" y="1870933"/>
          <a:ext cx="3240000" cy="2268000"/>
        </p:xfrm>
        <a:graphic>
          <a:graphicData uri="http://schemas.openxmlformats.org/drawingml/2006/table">
            <a:tbl>
              <a:tblPr rtl="1" firstRow="1" firstCol="1">
                <a:noFill/>
                <a:tableStyleId>{A3BAC32B-140A-4F51-818E-A169065974CD}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346093159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3181490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207359178"/>
                    </a:ext>
                  </a:extLst>
                </a:gridCol>
              </a:tblGrid>
              <a:tr h="82800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 SemiBold" pitchFamily="2" charset="-79"/>
                          <a:ea typeface="Quattrocento Sans"/>
                          <a:cs typeface="Assistant SemiBold" pitchFamily="2" charset="-79"/>
                          <a:sym typeface="Quattrocento Sans"/>
                        </a:rPr>
                        <a:t>אחוז לקוחות מסך הלקוחות </a:t>
                      </a:r>
                      <a:r>
                        <a:rPr lang="he-IL" sz="1400" b="1" i="0" u="none" strike="noStrike" cap="none" dirty="0">
                          <a:solidFill>
                            <a:srgbClr val="232752"/>
                          </a:solidFill>
                          <a:latin typeface="Assistant SemiBold" pitchFamily="2" charset="-79"/>
                          <a:ea typeface="Quattrocento Sans"/>
                          <a:cs typeface="Assistant SemiBold" pitchFamily="2" charset="-79"/>
                          <a:sym typeface="Quattrocento Sans"/>
                        </a:rPr>
                        <a:t>הקיימים</a:t>
                      </a:r>
                      <a:endParaRPr lang="he-IL" sz="1400" b="1" i="0" u="none" strike="noStrike" cap="none" dirty="0">
                        <a:solidFill>
                          <a:srgbClr val="232752"/>
                        </a:solidFill>
                        <a:latin typeface="Assistant SemiBold" pitchFamily="2" charset="-79"/>
                        <a:ea typeface="Calibri"/>
                        <a:cs typeface="Assistant SemiBold" pitchFamily="2" charset="-79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 SemiBold" pitchFamily="2" charset="-79"/>
                          <a:ea typeface="Quattrocento Sans"/>
                          <a:cs typeface="Assistant SemiBold" pitchFamily="2" charset="-79"/>
                          <a:sym typeface="Quattrocento Sans"/>
                        </a:rPr>
                        <a:t>מספר לקוחות </a:t>
                      </a:r>
                      <a:r>
                        <a:rPr lang="he-IL" sz="1400" b="1" i="0" u="none" strike="noStrike" cap="none" dirty="0">
                          <a:solidFill>
                            <a:srgbClr val="232752"/>
                          </a:solidFill>
                          <a:latin typeface="Assistant SemiBold" pitchFamily="2" charset="-79"/>
                          <a:ea typeface="Quattrocento Sans"/>
                          <a:cs typeface="Assistant SemiBold" pitchFamily="2" charset="-79"/>
                          <a:sym typeface="Quattrocento Sans"/>
                        </a:rPr>
                        <a:t>קיימים</a:t>
                      </a:r>
                      <a:endParaRPr lang="he-IL" sz="1400" b="1" i="0" u="none" strike="noStrike" cap="none" dirty="0">
                        <a:solidFill>
                          <a:srgbClr val="232752"/>
                        </a:solidFill>
                        <a:latin typeface="Assistant SemiBold" pitchFamily="2" charset="-79"/>
                        <a:ea typeface="Calibri"/>
                        <a:cs typeface="Assistant SemiBold" pitchFamily="2" charset="-79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 SemiBold" pitchFamily="2" charset="-79"/>
                          <a:ea typeface="Quattrocento Sans"/>
                          <a:cs typeface="Assistant SemiBold" pitchFamily="2" charset="-79"/>
                          <a:sym typeface="Quattrocento Sans"/>
                        </a:rPr>
                        <a:t>קטגוריית </a:t>
                      </a:r>
                      <a:br>
                        <a:rPr lang="en-US" sz="1400" b="0" i="0" u="none" strike="noStrike" cap="none" dirty="0">
                          <a:solidFill>
                            <a:srgbClr val="232752"/>
                          </a:solidFill>
                          <a:latin typeface="Assistant SemiBold" pitchFamily="2" charset="-79"/>
                          <a:ea typeface="Quattrocento Sans"/>
                          <a:cs typeface="Assistant SemiBold" pitchFamily="2" charset="-79"/>
                          <a:sym typeface="Quattrocento Sans"/>
                        </a:rPr>
                      </a:b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 SemiBold" pitchFamily="2" charset="-79"/>
                          <a:ea typeface="Quattrocento Sans"/>
                          <a:cs typeface="Assistant SemiBold" pitchFamily="2" charset="-79"/>
                          <a:sym typeface="Quattrocento Sans"/>
                        </a:rPr>
                        <a:t>שביעות רצון לקוחות </a:t>
                      </a:r>
                      <a:r>
                        <a:rPr lang="he-IL" sz="1400" b="1" i="0" u="none" strike="noStrike" cap="none" dirty="0">
                          <a:solidFill>
                            <a:srgbClr val="232752"/>
                          </a:solidFill>
                          <a:latin typeface="Assistant SemiBold" pitchFamily="2" charset="-79"/>
                          <a:ea typeface="Quattrocento Sans"/>
                          <a:cs typeface="Assistant SemiBold" pitchFamily="2" charset="-79"/>
                          <a:sym typeface="Quattrocento Sans"/>
                        </a:rPr>
                        <a:t>קיימים</a:t>
                      </a:r>
                      <a:endParaRPr lang="he-IL" sz="1400" b="1" i="0" u="none" strike="noStrike" cap="none" dirty="0">
                        <a:solidFill>
                          <a:srgbClr val="232752"/>
                        </a:solidFill>
                        <a:latin typeface="Assistant SemiBold" pitchFamily="2" charset="-79"/>
                        <a:ea typeface="Calibri"/>
                        <a:cs typeface="Assistant SemiBold" pitchFamily="2" charset="-79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F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80%</a:t>
                      </a:r>
                      <a:endParaRPr sz="1400" b="0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400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לא מרוצים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10%</a:t>
                      </a:r>
                      <a:endParaRPr sz="1400" b="0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50</a:t>
                      </a:r>
                      <a:endParaRPr sz="1400" b="0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מרוצים</a:t>
                      </a:r>
                      <a:endParaRPr sz="1400" b="0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19134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10%</a:t>
                      </a:r>
                      <a:endParaRPr sz="1400" b="0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50</a:t>
                      </a:r>
                      <a:endParaRPr sz="1400" b="0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מרוצים מאוד</a:t>
                      </a:r>
                      <a:endParaRPr sz="1400" b="0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79094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1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100%</a:t>
                      </a:r>
                      <a:endParaRPr sz="1400" b="1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1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500</a:t>
                      </a:r>
                      <a:endParaRPr sz="1400" b="1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1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סך </a:t>
                      </a:r>
                      <a:r>
                        <a:rPr lang="he-IL" sz="1400" b="1" i="0" u="none" strike="noStrike" cap="none" dirty="0" err="1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הכל</a:t>
                      </a:r>
                      <a:endParaRPr sz="1400" b="1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024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166548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1094</Words>
  <Application>Microsoft Office PowerPoint</Application>
  <PresentationFormat>‫הצגה על המסך (16:9)</PresentationFormat>
  <Paragraphs>235</Paragraphs>
  <Slides>11</Slides>
  <Notes>11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8" baseType="lpstr">
      <vt:lpstr>Calibri</vt:lpstr>
      <vt:lpstr>Arial</vt:lpstr>
      <vt:lpstr>Assistant ExtraBold</vt:lpstr>
      <vt:lpstr>Assistant</vt:lpstr>
      <vt:lpstr>Assistant SemiBold</vt:lpstr>
      <vt:lpstr>Quattrocento Sans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Shiran Waldman</dc:creator>
  <cp:lastModifiedBy>ציפי לנקין</cp:lastModifiedBy>
  <cp:revision>29</cp:revision>
  <dcterms:modified xsi:type="dcterms:W3CDTF">2023-06-26T06:44:10Z</dcterms:modified>
</cp:coreProperties>
</file>