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6858000" cx="12192000"/>
  <p:notesSz cx="6858000" cy="9144000"/>
  <p:embeddedFontLst>
    <p:embeddedFont>
      <p:font typeface="Varela Round"/>
      <p:regular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  <p:ext uri="GoogleSlidesCustomDataVersion2">
      <go:slidesCustomData xmlns:go="http://customooxmlschemas.google.com/" r:id="rId14" roundtripDataSignature="AMtx7mgwiYerg9YVfs2+yvQNhVRqUeD+/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VarelaRound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iw-I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1" name="Google Shape;13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4" name="Google Shape;14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0" name="Google Shape;15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2" name="Google Shape;162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9" name="Google Shape;169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שער - מערכת שידורים לאומית">
  <p:cSld name="שער - מערכת שידורים לאומית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/>
          <p:nvPr>
            <p:ph type="ctrTitle"/>
          </p:nvPr>
        </p:nvSpPr>
        <p:spPr>
          <a:xfrm>
            <a:off x="516000" y="2693989"/>
            <a:ext cx="111600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1"/>
              <a:buFont typeface="Varela Round"/>
              <a:buNone/>
              <a:defRPr b="1" i="0" sz="6601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/>
          <p:nvPr/>
        </p:nvSpPr>
        <p:spPr>
          <a:xfrm>
            <a:off x="-670069" y="6569428"/>
            <a:ext cx="2623961" cy="459108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2" name="Google Shape;22;p10"/>
          <p:cNvSpPr/>
          <p:nvPr/>
        </p:nvSpPr>
        <p:spPr>
          <a:xfrm>
            <a:off x="-1488810" y="6304086"/>
            <a:ext cx="3246400" cy="192925"/>
          </a:xfrm>
          <a:prstGeom prst="roundRect">
            <a:avLst>
              <a:gd fmla="val 49359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3" name="Google Shape;23;p10"/>
          <p:cNvSpPr/>
          <p:nvPr/>
        </p:nvSpPr>
        <p:spPr>
          <a:xfrm>
            <a:off x="9986482" y="-439221"/>
            <a:ext cx="4205647" cy="63186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4" name="Google Shape;24;p10"/>
          <p:cNvSpPr/>
          <p:nvPr/>
        </p:nvSpPr>
        <p:spPr>
          <a:xfrm>
            <a:off x="8259471" y="6565100"/>
            <a:ext cx="4434214" cy="796532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25" name="Google Shape;25;p10"/>
          <p:cNvPicPr preferRelativeResize="0"/>
          <p:nvPr/>
        </p:nvPicPr>
        <p:blipFill rotWithShape="1">
          <a:blip r:embed="rId2">
            <a:alphaModFix/>
          </a:blip>
          <a:srcRect b="26248" l="33058" r="33511" t="0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10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7" name="Google Shape;27;p10"/>
          <p:cNvSpPr/>
          <p:nvPr/>
        </p:nvSpPr>
        <p:spPr>
          <a:xfrm>
            <a:off x="-1356361" y="6875979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8" name="Google Shape;28;p10"/>
          <p:cNvSpPr/>
          <p:nvPr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9" name="Google Shape;29;p10"/>
          <p:cNvSpPr/>
          <p:nvPr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פרטי השיעור, מקצוע ומורה">
  <p:cSld name="פרטי השיעור, מקצוע ומורה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1"/>
          <p:cNvSpPr/>
          <p:nvPr/>
        </p:nvSpPr>
        <p:spPr>
          <a:xfrm>
            <a:off x="212943" y="1396870"/>
            <a:ext cx="14000014" cy="2978963"/>
          </a:xfrm>
          <a:prstGeom prst="roundRect">
            <a:avLst>
              <a:gd fmla="val 50000" name="adj"/>
            </a:avLst>
          </a:prstGeom>
          <a:solidFill>
            <a:srgbClr val="E0E0E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iw-IL" sz="1800" u="none" cap="none" strike="noStrike">
                <a:solidFill>
                  <a:schemeClr val="lt1"/>
                </a:solidFill>
                <a:latin typeface="Varela Round"/>
                <a:ea typeface="Varela Round"/>
                <a:cs typeface="Varela Round"/>
                <a:sym typeface="Varela Round"/>
              </a:rPr>
              <a:t>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11"/>
          <p:cNvSpPr/>
          <p:nvPr/>
        </p:nvSpPr>
        <p:spPr>
          <a:xfrm>
            <a:off x="7329949" y="6240593"/>
            <a:ext cx="5333866" cy="557618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3" name="Google Shape;33;p11"/>
          <p:cNvSpPr/>
          <p:nvPr/>
        </p:nvSpPr>
        <p:spPr>
          <a:xfrm>
            <a:off x="-501113" y="87232"/>
            <a:ext cx="1428110" cy="322428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4" name="Google Shape;34;p11"/>
          <p:cNvSpPr/>
          <p:nvPr/>
        </p:nvSpPr>
        <p:spPr>
          <a:xfrm>
            <a:off x="10059465" y="87232"/>
            <a:ext cx="2768857" cy="451249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5" name="Google Shape;35;p11"/>
          <p:cNvSpPr/>
          <p:nvPr/>
        </p:nvSpPr>
        <p:spPr>
          <a:xfrm>
            <a:off x="9066088" y="5930032"/>
            <a:ext cx="5299429" cy="221623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6" name="Google Shape;36;p11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7" name="Google Shape;37;p11"/>
          <p:cNvSpPr/>
          <p:nvPr/>
        </p:nvSpPr>
        <p:spPr>
          <a:xfrm>
            <a:off x="-1356361" y="6875979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8" name="Google Shape;38;p11"/>
          <p:cNvSpPr/>
          <p:nvPr/>
        </p:nvSpPr>
        <p:spPr>
          <a:xfrm rot="5400000">
            <a:off x="10107940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39" name="Google Shape;39;p11"/>
          <p:cNvSpPr/>
          <p:nvPr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0" name="Google Shape;40;p11"/>
          <p:cNvSpPr txBox="1"/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Varela Round"/>
              <a:buNone/>
              <a:defRPr b="1" sz="6600"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1"/>
          <p:cNvSpPr txBox="1"/>
          <p:nvPr>
            <p:ph idx="1" type="subTitle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  <a:defRPr b="1" sz="36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2pPr>
            <a:lvl3pPr lvl="2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3pPr>
            <a:lvl4pPr lvl="3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4pPr>
            <a:lvl5pPr lvl="4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5pPr>
            <a:lvl6pPr lvl="5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6pPr>
            <a:lvl7pPr lvl="6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7pPr>
            <a:lvl8pPr lvl="7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8pPr>
            <a:lvl9pPr lvl="8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3700"/>
            </a:lvl9pPr>
          </a:lstStyle>
          <a:p/>
        </p:txBody>
      </p:sp>
      <p:sp>
        <p:nvSpPr>
          <p:cNvPr id="42" name="Google Shape;42;p11"/>
          <p:cNvSpPr txBox="1"/>
          <p:nvPr>
            <p:ph idx="2" type="body"/>
          </p:nvPr>
        </p:nvSpPr>
        <p:spPr>
          <a:xfrm>
            <a:off x="696000" y="3655832"/>
            <a:ext cx="108000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b="1" sz="28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  <a:defRPr b="1" sz="32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11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3" type="obj">
  <p:cSld name="OBJEC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/>
          <p:nvPr>
            <p:ph type="title"/>
          </p:nvPr>
        </p:nvSpPr>
        <p:spPr>
          <a:xfrm>
            <a:off x="1024128" y="152134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>
            <a:lvl1pPr lv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sz="4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2"/>
          <p:cNvSpPr txBox="1"/>
          <p:nvPr>
            <p:ph idx="1" type="body"/>
          </p:nvPr>
        </p:nvSpPr>
        <p:spPr>
          <a:xfrm>
            <a:off x="1024128" y="1049185"/>
            <a:ext cx="8031962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–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rtl="1" algn="r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SzPts val="2000"/>
              <a:buChar char="»"/>
              <a:defRPr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12"/>
          <p:cNvSpPr/>
          <p:nvPr/>
        </p:nvSpPr>
        <p:spPr>
          <a:xfrm>
            <a:off x="-234936" y="5807316"/>
            <a:ext cx="476619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8" name="Google Shape;48;p12"/>
          <p:cNvSpPr/>
          <p:nvPr/>
        </p:nvSpPr>
        <p:spPr>
          <a:xfrm>
            <a:off x="11218431" y="239177"/>
            <a:ext cx="1706880" cy="458399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49" name="Google Shape;49;p12"/>
          <p:cNvSpPr/>
          <p:nvPr/>
        </p:nvSpPr>
        <p:spPr>
          <a:xfrm>
            <a:off x="-388620" y="6235866"/>
            <a:ext cx="7724431" cy="674541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0" name="Google Shape;50;p12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1" name="Google Shape;51;p12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2" name="Google Shape;52;p12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3" name="Google Shape;53;p12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4" name="Google Shape;54;p12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D8D8D8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D8D8D8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בלבד פריסה 4">
  <p:cSld name="כותרת בלבד פריסה 4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title"/>
          </p:nvPr>
        </p:nvSpPr>
        <p:spPr>
          <a:xfrm>
            <a:off x="1024128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3"/>
          <p:cNvSpPr/>
          <p:nvPr/>
        </p:nvSpPr>
        <p:spPr>
          <a:xfrm>
            <a:off x="11497481" y="487099"/>
            <a:ext cx="1576672" cy="289443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11150538" y="127099"/>
            <a:ext cx="1879662" cy="289443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-487680" y="5923581"/>
            <a:ext cx="3133018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-976438" y="6359813"/>
            <a:ext cx="7301038" cy="65808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1" name="Google Shape;61;p13"/>
          <p:cNvSpPr/>
          <p:nvPr/>
        </p:nvSpPr>
        <p:spPr>
          <a:xfrm rot="5400000">
            <a:off x="9360284" y="2733622"/>
            <a:ext cx="6987520" cy="1297194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D8D8D8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D8D8D8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3" name="Google Shape;63;p13"/>
          <p:cNvSpPr/>
          <p:nvPr/>
        </p:nvSpPr>
        <p:spPr>
          <a:xfrm rot="-54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4" name="Google Shape;64;p13"/>
          <p:cNvSpPr/>
          <p:nvPr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5" name="Google Shape;65;p13"/>
          <p:cNvSpPr/>
          <p:nvPr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6" name="Google Shape;66;p13"/>
          <p:cNvSpPr txBox="1"/>
          <p:nvPr>
            <p:ph idx="1" type="body"/>
          </p:nvPr>
        </p:nvSpPr>
        <p:spPr>
          <a:xfrm>
            <a:off x="2951578" y="1212161"/>
            <a:ext cx="7885112" cy="4090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42900" lvl="1" marL="914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1">
  <p:cSld name="כותרת ותוכן פריסה 1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/>
          <p:nvPr/>
        </p:nvSpPr>
        <p:spPr>
          <a:xfrm>
            <a:off x="6581228" y="6447542"/>
            <a:ext cx="5993234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69" name="Google Shape;69;p14"/>
          <p:cNvSpPr/>
          <p:nvPr/>
        </p:nvSpPr>
        <p:spPr>
          <a:xfrm>
            <a:off x="9704146" y="5381191"/>
            <a:ext cx="3496396" cy="442359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>
            <a:off x="515273" y="998859"/>
            <a:ext cx="11161453" cy="40624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42900" lvl="2" marL="13716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71" name="Google Shape;71;p14"/>
          <p:cNvSpPr txBox="1"/>
          <p:nvPr>
            <p:ph type="title"/>
          </p:nvPr>
        </p:nvSpPr>
        <p:spPr>
          <a:xfrm>
            <a:off x="1024128" y="155448"/>
            <a:ext cx="9802206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4"/>
          <p:cNvSpPr/>
          <p:nvPr/>
        </p:nvSpPr>
        <p:spPr>
          <a:xfrm>
            <a:off x="-1226982" y="101748"/>
            <a:ext cx="2160598" cy="21681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3" name="Google Shape;73;p14"/>
          <p:cNvSpPr/>
          <p:nvPr/>
        </p:nvSpPr>
        <p:spPr>
          <a:xfrm>
            <a:off x="-2054055" y="390797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4" name="Google Shape;74;p14"/>
          <p:cNvSpPr/>
          <p:nvPr/>
        </p:nvSpPr>
        <p:spPr>
          <a:xfrm>
            <a:off x="7978665" y="5944772"/>
            <a:ext cx="4766811" cy="381549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5" name="Google Shape;75;p14"/>
          <p:cNvSpPr/>
          <p:nvPr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6" name="Google Shape;76;p14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7" name="Google Shape;77;p14"/>
          <p:cNvSpPr/>
          <p:nvPr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78" name="Google Shape;78;p14"/>
          <p:cNvSpPr/>
          <p:nvPr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2">
  <p:cSld name="כותרת ותוכן פריסה 2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5"/>
          <p:cNvSpPr txBox="1"/>
          <p:nvPr>
            <p:ph type="title"/>
          </p:nvPr>
        </p:nvSpPr>
        <p:spPr>
          <a:xfrm>
            <a:off x="1024128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5"/>
          <p:cNvSpPr txBox="1"/>
          <p:nvPr>
            <p:ph idx="1" type="body"/>
          </p:nvPr>
        </p:nvSpPr>
        <p:spPr>
          <a:xfrm>
            <a:off x="515273" y="1024128"/>
            <a:ext cx="11161453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2B4BC"/>
              </a:buClr>
              <a:buSzPts val="3000"/>
              <a:buNone/>
              <a:defRPr b="1" sz="3000">
                <a:solidFill>
                  <a:srgbClr val="12B4B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2" name="Google Shape;82;p15"/>
          <p:cNvSpPr txBox="1"/>
          <p:nvPr>
            <p:ph idx="2" type="body"/>
          </p:nvPr>
        </p:nvSpPr>
        <p:spPr>
          <a:xfrm>
            <a:off x="515273" y="1567973"/>
            <a:ext cx="11161453" cy="3522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42900" lvl="2" marL="13716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83" name="Google Shape;83;p15"/>
          <p:cNvSpPr/>
          <p:nvPr/>
        </p:nvSpPr>
        <p:spPr>
          <a:xfrm>
            <a:off x="-1377633" y="110284"/>
            <a:ext cx="2105524" cy="21681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4" name="Google Shape;84;p15"/>
          <p:cNvSpPr/>
          <p:nvPr/>
        </p:nvSpPr>
        <p:spPr>
          <a:xfrm>
            <a:off x="-1729189" y="435139"/>
            <a:ext cx="2615798" cy="321877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5" name="Google Shape;85;p15"/>
          <p:cNvSpPr/>
          <p:nvPr/>
        </p:nvSpPr>
        <p:spPr>
          <a:xfrm>
            <a:off x="9323387" y="5555326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6" name="Google Shape;86;p15"/>
          <p:cNvSpPr/>
          <p:nvPr/>
        </p:nvSpPr>
        <p:spPr>
          <a:xfrm>
            <a:off x="8679109" y="6024163"/>
            <a:ext cx="4127100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7" name="Google Shape;87;p15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8" name="Google Shape;88;p15"/>
          <p:cNvSpPr/>
          <p:nvPr/>
        </p:nvSpPr>
        <p:spPr>
          <a:xfrm>
            <a:off x="11005702" y="5213334"/>
            <a:ext cx="2372591" cy="251305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9" name="Google Shape;89;p15"/>
          <p:cNvSpPr/>
          <p:nvPr/>
        </p:nvSpPr>
        <p:spPr>
          <a:xfrm rot="5400000">
            <a:off x="10107940" y="1954539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0" name="Google Shape;90;p15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ותוכן פריסה 5">
  <p:cSld name="כותרת ותוכן פריסה 5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6"/>
          <p:cNvSpPr/>
          <p:nvPr/>
        </p:nvSpPr>
        <p:spPr>
          <a:xfrm>
            <a:off x="-2429707" y="195047"/>
            <a:ext cx="2969302" cy="247597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3" name="Google Shape;93;p16"/>
          <p:cNvSpPr txBox="1"/>
          <p:nvPr>
            <p:ph type="title"/>
          </p:nvPr>
        </p:nvSpPr>
        <p:spPr>
          <a:xfrm>
            <a:off x="1026926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1026926" y="1025601"/>
            <a:ext cx="9802368" cy="4314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2B4BC"/>
              </a:buClr>
              <a:buSzPts val="3000"/>
              <a:buNone/>
              <a:defRPr b="1" sz="3000">
                <a:solidFill>
                  <a:srgbClr val="12B4B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228600" lvl="1" marL="91440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95" name="Google Shape;95;p16"/>
          <p:cNvSpPr txBox="1"/>
          <p:nvPr>
            <p:ph idx="2" type="body"/>
          </p:nvPr>
        </p:nvSpPr>
        <p:spPr>
          <a:xfrm>
            <a:off x="1026927" y="1710442"/>
            <a:ext cx="8212766" cy="4152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Char char="•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81000" lvl="1" marL="9144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Char char="–"/>
              <a:defRPr sz="2400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42900" lvl="2" marL="1371600" rtl="1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96" name="Google Shape;96;p16"/>
          <p:cNvSpPr/>
          <p:nvPr/>
        </p:nvSpPr>
        <p:spPr>
          <a:xfrm>
            <a:off x="9974795" y="5878199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7" name="Google Shape;97;p16"/>
          <p:cNvSpPr/>
          <p:nvPr/>
        </p:nvSpPr>
        <p:spPr>
          <a:xfrm>
            <a:off x="-2017472" y="518276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8" name="Google Shape;98;p16"/>
          <p:cNvSpPr/>
          <p:nvPr/>
        </p:nvSpPr>
        <p:spPr>
          <a:xfrm>
            <a:off x="8144699" y="6307826"/>
            <a:ext cx="5175721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99" name="Google Shape;99;p16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0" name="Google Shape;100;p16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1" name="Google Shape;101;p16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2" name="Google Shape;102;p16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3" name="Google Shape;103;p16"/>
          <p:cNvSpPr txBox="1"/>
          <p:nvPr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fld id="{00000000-1234-1234-1234-123412341234}" type="slidenum">
              <a:rPr b="0" i="0" lang="iw-IL" sz="18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8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וידאו על מסך מלא">
  <p:cSld name="וידאו על מסך מלא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7"/>
          <p:cNvSpPr/>
          <p:nvPr/>
        </p:nvSpPr>
        <p:spPr>
          <a:xfrm>
            <a:off x="8667715" y="-161750"/>
            <a:ext cx="5300119" cy="382355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6" name="Google Shape;106;p17"/>
          <p:cNvSpPr/>
          <p:nvPr>
            <p:ph idx="2" type="media"/>
          </p:nvPr>
        </p:nvSpPr>
        <p:spPr>
          <a:xfrm>
            <a:off x="363416" y="639717"/>
            <a:ext cx="11465168" cy="61229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192A72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07" name="Google Shape;107;p17"/>
          <p:cNvSpPr txBox="1"/>
          <p:nvPr>
            <p:ph idx="1" type="body"/>
          </p:nvPr>
        </p:nvSpPr>
        <p:spPr>
          <a:xfrm>
            <a:off x="363416" y="95349"/>
            <a:ext cx="8074879" cy="400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92A72"/>
              </a:buClr>
              <a:buSzPts val="2400"/>
              <a:buFont typeface="Varela Round"/>
              <a:buNone/>
              <a:defRPr sz="2400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342900" lvl="1" marL="914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8" name="Google Shape;108;p17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9" name="Google Shape;109;p17"/>
          <p:cNvSpPr/>
          <p:nvPr/>
        </p:nvSpPr>
        <p:spPr>
          <a:xfrm>
            <a:off x="-1356361" y="6875979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0" name="Google Shape;110;p17"/>
          <p:cNvSpPr/>
          <p:nvPr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1" name="Google Shape;111;p17"/>
          <p:cNvSpPr/>
          <p:nvPr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2" name="Google Shape;112;p17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3" name="Google Shape;113;p17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4" name="Google Shape;114;p17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5" name="Google Shape;115;p17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16" name="Google Shape;116;p17"/>
          <p:cNvSpPr txBox="1"/>
          <p:nvPr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fld id="{00000000-1234-1234-1234-123412341234}" type="slidenum">
              <a:rPr b="0" i="0" lang="iw-IL" sz="1600" u="none" cap="none" strike="noStrike">
                <a:solidFill>
                  <a:srgbClr val="A5A5A5"/>
                </a:solidFill>
                <a:latin typeface="Varela Round"/>
                <a:ea typeface="Varela Round"/>
                <a:cs typeface="Varela Round"/>
                <a:sym typeface="Varela Round"/>
              </a:rPr>
              <a:t>‹#›</a:t>
            </a:fld>
            <a:endParaRPr b="0" i="0" sz="1600" u="none" cap="none" strike="noStrike">
              <a:solidFill>
                <a:srgbClr val="A5A5A5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כותרת ראשית ושתי תמונות">
  <p:cSld name="כותרת ראשית ושתי תמונות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/>
          <p:nvPr>
            <p:ph idx="2" type="pic"/>
          </p:nvPr>
        </p:nvSpPr>
        <p:spPr>
          <a:xfrm>
            <a:off x="594360" y="1310640"/>
            <a:ext cx="4511040" cy="4267200"/>
          </a:xfrm>
          <a:prstGeom prst="rect">
            <a:avLst/>
          </a:prstGeom>
          <a:noFill/>
          <a:ln>
            <a:noFill/>
          </a:ln>
        </p:spPr>
      </p:sp>
      <p:sp>
        <p:nvSpPr>
          <p:cNvPr id="119" name="Google Shape;119;p18"/>
          <p:cNvSpPr txBox="1"/>
          <p:nvPr>
            <p:ph type="title"/>
          </p:nvPr>
        </p:nvSpPr>
        <p:spPr>
          <a:xfrm>
            <a:off x="1026926" y="155448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b="1" i="0" sz="4400" u="none" cap="none" strike="noStrik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18"/>
          <p:cNvSpPr/>
          <p:nvPr/>
        </p:nvSpPr>
        <p:spPr>
          <a:xfrm>
            <a:off x="-2429707" y="195047"/>
            <a:ext cx="2969302" cy="247597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1" name="Google Shape;121;p18"/>
          <p:cNvSpPr/>
          <p:nvPr/>
        </p:nvSpPr>
        <p:spPr>
          <a:xfrm>
            <a:off x="9974795" y="5878199"/>
            <a:ext cx="4766811" cy="357667"/>
          </a:xfrm>
          <a:prstGeom prst="roundRect">
            <a:avLst>
              <a:gd fmla="val 50000" name="adj"/>
            </a:avLst>
          </a:prstGeom>
          <a:solidFill>
            <a:srgbClr val="92D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2" name="Google Shape;122;p18"/>
          <p:cNvSpPr/>
          <p:nvPr/>
        </p:nvSpPr>
        <p:spPr>
          <a:xfrm>
            <a:off x="-2017472" y="518276"/>
            <a:ext cx="2969302" cy="369516"/>
          </a:xfrm>
          <a:prstGeom prst="roundRect">
            <a:avLst>
              <a:gd fmla="val 50000" name="adj"/>
            </a:avLst>
          </a:prstGeom>
          <a:solidFill>
            <a:srgbClr val="6CF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3" name="Google Shape;123;p18"/>
          <p:cNvSpPr/>
          <p:nvPr/>
        </p:nvSpPr>
        <p:spPr>
          <a:xfrm>
            <a:off x="8144699" y="6307826"/>
            <a:ext cx="5175721" cy="720000"/>
          </a:xfrm>
          <a:prstGeom prst="roundRect">
            <a:avLst>
              <a:gd fmla="val 50000" name="adj"/>
            </a:avLst>
          </a:prstGeom>
          <a:solidFill>
            <a:srgbClr val="192A7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4" name="Google Shape;124;p18"/>
          <p:cNvSpPr/>
          <p:nvPr>
            <p:ph idx="3" type="pic"/>
          </p:nvPr>
        </p:nvSpPr>
        <p:spPr>
          <a:xfrm>
            <a:off x="5372315" y="1310640"/>
            <a:ext cx="4511040" cy="4267200"/>
          </a:xfrm>
          <a:prstGeom prst="rect">
            <a:avLst/>
          </a:prstGeom>
          <a:noFill/>
          <a:ln>
            <a:noFill/>
          </a:ln>
        </p:spPr>
      </p:sp>
      <p:sp>
        <p:nvSpPr>
          <p:cNvPr id="125" name="Google Shape;125;p18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6" name="Google Shape;126;p18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7" name="Google Shape;127;p18"/>
          <p:cNvSpPr/>
          <p:nvPr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8" name="Google Shape;128;p18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arela Round"/>
              <a:buNone/>
              <a:defRPr b="0" i="0" sz="44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9"/>
          <p:cNvSpPr txBox="1"/>
          <p:nvPr>
            <p:ph idx="1" type="body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1" algn="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-406400" lvl="1" marL="914400" marR="0" rtl="1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-381000" lvl="2" marL="1371600" marR="0" rtl="1" algn="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-355600" lvl="3" marL="1828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-355600" lvl="4" marL="22860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-355600" lvl="5" marL="27432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indent="-355600" lvl="6" marL="32004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indent="-355600" lvl="7" marL="36576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indent="-355600" lvl="8" marL="4114800" marR="0" rtl="1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0" type="dt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1" type="ftr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/>
        </p:txBody>
      </p:sp>
      <p:sp>
        <p:nvSpPr>
          <p:cNvPr id="14" name="Google Shape;14;p9"/>
          <p:cNvSpPr txBox="1"/>
          <p:nvPr>
            <p:ph idx="12" type="sldNum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A9C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w-IL"/>
              <a:t>‹#›</a:t>
            </a:fld>
            <a:endParaRPr/>
          </a:p>
        </p:txBody>
      </p:sp>
      <p:sp>
        <p:nvSpPr>
          <p:cNvPr id="15" name="Google Shape;15;p9"/>
          <p:cNvSpPr/>
          <p:nvPr/>
        </p:nvSpPr>
        <p:spPr>
          <a:xfrm>
            <a:off x="-1" y="-960120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6" name="Google Shape;16;p9"/>
          <p:cNvSpPr/>
          <p:nvPr/>
        </p:nvSpPr>
        <p:spPr>
          <a:xfrm>
            <a:off x="-1356361" y="6889426"/>
            <a:ext cx="14676782" cy="928270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7" name="Google Shape;17;p9"/>
          <p:cNvSpPr/>
          <p:nvPr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8" name="Google Shape;18;p9"/>
          <p:cNvSpPr/>
          <p:nvPr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 cap="flat" cmpd="sng" w="25400">
            <a:solidFill>
              <a:srgbClr val="E6E6E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"/>
          <p:cNvSpPr txBox="1"/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arela Round"/>
              <a:buNone/>
            </a:pPr>
            <a:r>
              <a:rPr lang="iw-IL" sz="4400">
                <a:latin typeface="Arial"/>
                <a:ea typeface="Arial"/>
                <a:cs typeface="Arial"/>
                <a:sym typeface="Arial"/>
              </a:rPr>
              <a:t>קורות החיים שלנו ברשת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"/>
          <p:cNvSpPr txBox="1"/>
          <p:nvPr>
            <p:ph idx="1" type="subTitle"/>
          </p:nvPr>
        </p:nvSpPr>
        <p:spPr>
          <a:xfrm>
            <a:off x="892925" y="855003"/>
            <a:ext cx="10800000" cy="389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spAutoFit/>
          </a:bodyPr>
          <a:lstStyle/>
          <a:p>
            <a:pPr indent="-342934" lvl="0" marL="342934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</a:pPr>
            <a:r>
              <a:rPr lang="iw-IL" sz="3200">
                <a:latin typeface="Arial"/>
                <a:ea typeface="Arial"/>
                <a:cs typeface="Arial"/>
                <a:sym typeface="Arial"/>
              </a:rPr>
              <a:t>מגמת מידע ונתונים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</a:pPr>
            <a:r>
              <a:rPr lang="iw-IL" sz="2800">
                <a:latin typeface="Arial"/>
                <a:ea typeface="Arial"/>
                <a:cs typeface="Arial"/>
                <a:sym typeface="Arial"/>
              </a:rPr>
              <a:t>שם המורה: ד"ר עמיר גפן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None/>
            </a:pPr>
            <a:r>
              <a:rPr lang="iw-IL" sz="2400">
                <a:latin typeface="Arial"/>
                <a:ea typeface="Arial"/>
                <a:cs typeface="Arial"/>
                <a:sym typeface="Arial"/>
              </a:rPr>
              <a:t>עורכת: רונית נחמיה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2060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5" name="Google Shape;13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77490" y="326000"/>
            <a:ext cx="1512169" cy="79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"/>
          <p:cNvSpPr txBox="1"/>
          <p:nvPr>
            <p:ph type="title"/>
          </p:nvPr>
        </p:nvSpPr>
        <p:spPr>
          <a:xfrm>
            <a:off x="1024128" y="152134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Varela Round"/>
              <a:buNone/>
            </a:pPr>
            <a:r>
              <a:rPr lang="iw-IL" sz="3600">
                <a:latin typeface="Arial"/>
                <a:ea typeface="Arial"/>
                <a:cs typeface="Arial"/>
                <a:sym typeface="Arial"/>
              </a:rPr>
              <a:t>מה אנחנו רושמים בקורות החיים שלנו?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3"/>
          <p:cNvSpPr txBox="1"/>
          <p:nvPr>
            <p:ph idx="1" type="body"/>
          </p:nvPr>
        </p:nvSpPr>
        <p:spPr>
          <a:xfrm>
            <a:off x="1228725" y="1049185"/>
            <a:ext cx="9597771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34" lvl="0" marL="342934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Char char="•"/>
            </a:pPr>
            <a:r>
              <a:rPr lang="iw-IL" sz="3200">
                <a:latin typeface="Arial"/>
                <a:ea typeface="Arial"/>
                <a:cs typeface="Arial"/>
                <a:sym typeface="Arial"/>
              </a:rPr>
              <a:t>פרטים אישיים  - שם, כתובת, תאריך לידה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3200"/>
              <a:buChar char="•"/>
            </a:pPr>
            <a:r>
              <a:rPr lang="iw-IL" sz="3200">
                <a:latin typeface="Arial"/>
                <a:ea typeface="Arial"/>
                <a:cs typeface="Arial"/>
                <a:sym typeface="Arial"/>
              </a:rPr>
              <a:t>השכלה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3200"/>
              <a:buChar char="•"/>
            </a:pPr>
            <a:r>
              <a:rPr lang="iw-IL" sz="3200">
                <a:latin typeface="Arial"/>
                <a:ea typeface="Arial"/>
                <a:cs typeface="Arial"/>
                <a:sym typeface="Arial"/>
              </a:rPr>
              <a:t>ניסיון בעבודה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3200"/>
              <a:buChar char="•"/>
            </a:pPr>
            <a:r>
              <a:rPr lang="iw-IL" sz="3200">
                <a:latin typeface="Arial"/>
                <a:ea typeface="Arial"/>
                <a:cs typeface="Arial"/>
                <a:sym typeface="Arial"/>
              </a:rPr>
              <a:t>תחומי עניין ותחביבים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1397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3200"/>
              <a:buNone/>
            </a:pPr>
            <a:r>
              <a:t/>
            </a:r>
            <a:endParaRPr sz="3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4"/>
          <p:cNvSpPr txBox="1"/>
          <p:nvPr>
            <p:ph type="title"/>
          </p:nvPr>
        </p:nvSpPr>
        <p:spPr>
          <a:xfrm>
            <a:off x="1024128" y="394804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Varela Round"/>
              <a:buNone/>
            </a:pPr>
            <a:r>
              <a:rPr lang="iw-IL" sz="3600">
                <a:latin typeface="Arial"/>
                <a:ea typeface="Arial"/>
                <a:cs typeface="Arial"/>
                <a:sym typeface="Arial"/>
              </a:rPr>
              <a:t>האם ניתן להכין קורות חיים של </a:t>
            </a:r>
            <a:r>
              <a:rPr lang="iw-IL" sz="3200">
                <a:latin typeface="Arial"/>
                <a:ea typeface="Arial"/>
                <a:cs typeface="Arial"/>
                <a:sym typeface="Arial"/>
              </a:rPr>
              <a:t>מישהו/י</a:t>
            </a:r>
            <a:br>
              <a:rPr lang="iw-IL" sz="3600">
                <a:latin typeface="Arial"/>
                <a:ea typeface="Arial"/>
                <a:cs typeface="Arial"/>
                <a:sym typeface="Arial"/>
              </a:rPr>
            </a:br>
            <a:r>
              <a:rPr lang="iw-IL" sz="3600">
                <a:latin typeface="Arial"/>
                <a:ea typeface="Arial"/>
                <a:cs typeface="Arial"/>
                <a:sym typeface="Arial"/>
              </a:rPr>
              <a:t>רק מתוך המידע שיש עליו/ה ברשת</a:t>
            </a:r>
            <a:r>
              <a:rPr lang="iw-IL">
                <a:latin typeface="Arial"/>
                <a:ea typeface="Arial"/>
                <a:cs typeface="Arial"/>
                <a:sym typeface="Arial"/>
              </a:rPr>
              <a:t>?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4"/>
          <p:cNvSpPr txBox="1"/>
          <p:nvPr>
            <p:ph idx="1" type="body"/>
          </p:nvPr>
        </p:nvSpPr>
        <p:spPr>
          <a:xfrm>
            <a:off x="1024128" y="1491637"/>
            <a:ext cx="9802368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34" lvl="0" marL="342934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Char char="•"/>
            </a:pPr>
            <a:r>
              <a:rPr lang="iw-IL" sz="3200">
                <a:latin typeface="Arial"/>
                <a:ea typeface="Arial"/>
                <a:cs typeface="Arial"/>
                <a:sym typeface="Arial"/>
              </a:rPr>
              <a:t>פרטים אישיים  - שם, כתובת, תאריך לידה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3200"/>
              <a:buChar char="•"/>
            </a:pPr>
            <a:r>
              <a:rPr lang="iw-IL" sz="3200">
                <a:latin typeface="Arial"/>
                <a:ea typeface="Arial"/>
                <a:cs typeface="Arial"/>
                <a:sym typeface="Arial"/>
              </a:rPr>
              <a:t>השכלה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3200"/>
              <a:buChar char="•"/>
            </a:pPr>
            <a:r>
              <a:rPr lang="iw-IL" sz="3200">
                <a:latin typeface="Arial"/>
                <a:ea typeface="Arial"/>
                <a:cs typeface="Arial"/>
                <a:sym typeface="Arial"/>
              </a:rPr>
              <a:t>ניסיון בעבודה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3200"/>
              <a:buChar char="•"/>
            </a:pPr>
            <a:r>
              <a:rPr lang="iw-IL" sz="3200">
                <a:latin typeface="Arial"/>
                <a:ea typeface="Arial"/>
                <a:cs typeface="Arial"/>
                <a:sym typeface="Arial"/>
              </a:rPr>
              <a:t>תחומי עניין ותחביבים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5"/>
          <p:cNvSpPr txBox="1"/>
          <p:nvPr>
            <p:ph type="title"/>
          </p:nvPr>
        </p:nvSpPr>
        <p:spPr>
          <a:xfrm>
            <a:off x="1024128" y="152134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בעולמות המידע והנתונים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5"/>
          <p:cNvSpPr txBox="1"/>
          <p:nvPr>
            <p:ph idx="1" type="body"/>
          </p:nvPr>
        </p:nvSpPr>
        <p:spPr>
          <a:xfrm>
            <a:off x="200025" y="1049185"/>
            <a:ext cx="10626471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34" lvl="0" marL="342934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Char char="•"/>
            </a:pPr>
            <a:r>
              <a:rPr lang="iw-IL" sz="3200">
                <a:latin typeface="Arial"/>
                <a:ea typeface="Arial"/>
                <a:cs typeface="Arial"/>
                <a:sym typeface="Arial"/>
              </a:rPr>
              <a:t>מידענות ומודיעין עסקי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429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3200"/>
              <a:buChar char="•"/>
            </a:pPr>
            <a:r>
              <a:rPr lang="iw-IL" sz="3200">
                <a:latin typeface="Arial"/>
                <a:ea typeface="Arial"/>
                <a:cs typeface="Arial"/>
                <a:sym typeface="Arial"/>
              </a:rPr>
              <a:t>איתור מידע על חברות והמנהלים שלהן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1905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19053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6"/>
          <p:cNvSpPr txBox="1"/>
          <p:nvPr>
            <p:ph type="title"/>
          </p:nvPr>
        </p:nvSpPr>
        <p:spPr>
          <a:xfrm>
            <a:off x="1024128" y="0"/>
            <a:ext cx="9802368" cy="7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36000" spcFirstLastPara="1" rIns="36000" wrap="square" tIns="0">
            <a:noAutofit/>
          </a:bodyPr>
          <a:lstStyle/>
          <a:p>
            <a:pPr indent="0" lvl="0" mar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תרגול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6"/>
          <p:cNvSpPr txBox="1"/>
          <p:nvPr>
            <p:ph idx="1" type="body"/>
          </p:nvPr>
        </p:nvSpPr>
        <p:spPr>
          <a:xfrm>
            <a:off x="1425677" y="1123220"/>
            <a:ext cx="9400819" cy="46115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/>
          </a:bodyPr>
          <a:lstStyle/>
          <a:p>
            <a:pPr indent="-320074" lvl="0" marL="342934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בחרו דמות המוכרת לכם – ונסו לכתוב את קורות החיים שלה רק על סמך מידע שנמצא ברשת.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2007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ct val="100000"/>
              <a:buChar char="•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נסו לאתר מידע ולהתייחס למרכיבים המרכזיים של קורות החיים: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62917" lvl="1" marL="74302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ct val="100000"/>
              <a:buChar char="–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פרטים אישיים  - שם, כתובת, תאריך לידה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62917" lvl="1" marL="74302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ct val="100000"/>
              <a:buChar char="–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השכלה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62917" lvl="1" marL="74302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ct val="100000"/>
              <a:buChar char="–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ניסיון בעבודה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62917" lvl="1" marL="74302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ct val="100000"/>
              <a:buChar char="–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תחומי עניין ותחביבים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62917" lvl="1" marL="74302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ct val="100000"/>
              <a:buChar char="–"/>
            </a:pPr>
            <a:r>
              <a:rPr lang="iw-IL">
                <a:latin typeface="Arial"/>
                <a:ea typeface="Arial"/>
                <a:cs typeface="Arial"/>
                <a:sym typeface="Arial"/>
              </a:rPr>
              <a:t>ועוד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01964" lvl="0" marL="34293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ct val="100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144807" lvl="1" marL="743024" rtl="1" algn="r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buSzPct val="1000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7"/>
          <p:cNvPicPr preferRelativeResize="0"/>
          <p:nvPr/>
        </p:nvPicPr>
        <p:blipFill rotWithShape="1">
          <a:blip r:embed="rId3">
            <a:alphaModFix/>
          </a:blip>
          <a:srcRect b="66411" l="39172" r="34232" t="0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7"/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895350" marR="0" rtl="1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2800"/>
              <a:buFont typeface="Varela Round"/>
              <a:buNone/>
            </a:pPr>
            <a:r>
              <a:rPr b="0" i="0" lang="iw-IL" sz="2800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rights@education.gov.il</a:t>
            </a:r>
            <a:endParaRPr b="0" i="0" sz="2800" u="none" cap="none" strike="noStrike">
              <a:solidFill>
                <a:srgbClr val="192A72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66" name="Google Shape;166;p7"/>
          <p:cNvSpPr/>
          <p:nvPr/>
        </p:nvSpPr>
        <p:spPr>
          <a:xfrm>
            <a:off x="795" y="1838476"/>
            <a:ext cx="12190413" cy="763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3200"/>
              <a:buFont typeface="Varela Round"/>
              <a:buNone/>
            </a:pPr>
            <a:r>
              <a:rPr b="1" i="0" lang="iw-IL" sz="3200" u="none" cap="none" strike="noStrik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rPr>
              <a:t>שימוש ביצירות מוגנות בזכויות יוצרים ואיתור בעלי זכויות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8"/>
          <p:cNvSpPr txBox="1"/>
          <p:nvPr>
            <p:ph type="ctrTitle"/>
          </p:nvPr>
        </p:nvSpPr>
        <p:spPr>
          <a:xfrm>
            <a:off x="1" y="2693893"/>
            <a:ext cx="12192000" cy="14702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A72"/>
              </a:buClr>
              <a:buSzPts val="6600"/>
              <a:buFont typeface="Varela Round"/>
              <a:buNone/>
            </a:pPr>
            <a:r>
              <a:rPr lang="iw-IL"/>
              <a:t>מערכת שידורים לאומית</a:t>
            </a:r>
            <a:endParaRPr/>
          </a:p>
        </p:txBody>
      </p:sp>
      <p:pic>
        <p:nvPicPr>
          <p:cNvPr id="172" name="Google Shape;172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7390" y="506975"/>
            <a:ext cx="1512169" cy="79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ערכת נושא Office">
  <a:themeElements>
    <a:clrScheme name="מערכת שידורים">
      <a:dk1>
        <a:srgbClr val="002060"/>
      </a:dk1>
      <a:lt1>
        <a:srgbClr val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ערכת נושא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2020-03-15T19:13:03Z</dcterms:created>
  <dc:creator>user</dc:creator>
</cp:coreProperties>
</file>