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90" r:id="rId4"/>
    <p:sldId id="298" r:id="rId5"/>
    <p:sldId id="291" r:id="rId6"/>
    <p:sldId id="267" r:id="rId7"/>
  </p:sldIdLst>
  <p:sldSz cx="9144000" cy="5143500" type="screen16x9"/>
  <p:notesSz cx="6858000" cy="9144000"/>
  <p:embeddedFontLst>
    <p:embeddedFont>
      <p:font typeface="Assistant" pitchFamily="2" charset="-79"/>
      <p:regular r:id="rId9"/>
      <p:bold r:id="rId10"/>
    </p:embeddedFont>
    <p:embeddedFont>
      <p:font typeface="Assistant ExtraBold" pitchFamily="2" charset="-79"/>
      <p:bold r:id="rId11"/>
    </p:embeddedFont>
    <p:embeddedFont>
      <p:font typeface="Assistant SemiBold" pitchFamily="2" charset="-79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" panose="020B0604020202020204" pitchFamily="34" charset="0"/>
      <p:regular r:id="rId17"/>
      <p:bold r:id="rId18"/>
      <p:italic r:id="rId19"/>
      <p:boldItalic r:id="rId20"/>
    </p:embeddedFont>
    <p:embeddedFont>
      <p:font typeface="Quattrocento Sans" panose="020B0604020202020204" charset="0"/>
      <p:regular r:id="rId21"/>
      <p:bold r:id="rId22"/>
      <p:italic r:id="rId23"/>
      <p:boldItalic r:id="rId24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r" defTabSz="6858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ציפי לנקין" initials="צל" lastIdx="0" clrIdx="0">
    <p:extLst>
      <p:ext uri="{19B8F6BF-5375-455C-9EA6-DF929625EA0E}">
        <p15:presenceInfo xmlns:p15="http://schemas.microsoft.com/office/powerpoint/2012/main" userId="S-1-5-21-1644491937-1078145449-1801674531-9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3F"/>
    <a:srgbClr val="232752"/>
    <a:srgbClr val="00B0F0"/>
    <a:srgbClr val="000000"/>
    <a:srgbClr val="918D8E"/>
    <a:srgbClr val="FEC224"/>
    <a:srgbClr val="BCE3F6"/>
    <a:srgbClr val="C38C01"/>
    <a:srgbClr val="FFF0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8100" cap="flat">
              <a:solidFill>
                <a:srgbClr val="000000"/>
              </a:solidFill>
              <a:prstDash val="solid"/>
              <a:round/>
            </a:ln>
          </a:top>
          <a:bottom>
            <a:ln w="3175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round/>
            </a:ln>
          </a:left>
          <a:right>
            <a:ln w="3175" cap="flat">
              <a:solidFill>
                <a:srgbClr val="000000"/>
              </a:solidFill>
              <a:prstDash val="solid"/>
              <a:round/>
            </a:ln>
          </a:right>
          <a:top>
            <a:ln w="3175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3175" cap="flat">
              <a:solidFill>
                <a:srgbClr val="000000"/>
              </a:solidFill>
              <a:prstDash val="solid"/>
              <a:round/>
            </a:ln>
          </a:insideH>
          <a:insideV>
            <a:ln w="3175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2" autoAdjust="0"/>
    <p:restoredTop sz="85678" autoAdjust="0"/>
  </p:normalViewPr>
  <p:slideViewPr>
    <p:cSldViewPr snapToGrid="0">
      <p:cViewPr varScale="1">
        <p:scale>
          <a:sx n="120" d="100"/>
          <a:sy n="120" d="100"/>
        </p:scale>
        <p:origin x="10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685800" rtl="1" latinLnBrk="0">
      <a:defRPr sz="900">
        <a:latin typeface="+mj-lt"/>
        <a:ea typeface="+mj-ea"/>
        <a:cs typeface="+mj-cs"/>
        <a:sym typeface="Calibri"/>
      </a:defRPr>
    </a:lvl1pPr>
    <a:lvl2pPr indent="228600" algn="r" defTabSz="685800" rtl="1" latinLnBrk="0">
      <a:defRPr sz="900">
        <a:latin typeface="+mj-lt"/>
        <a:ea typeface="+mj-ea"/>
        <a:cs typeface="+mj-cs"/>
        <a:sym typeface="Calibri"/>
      </a:defRPr>
    </a:lvl2pPr>
    <a:lvl3pPr indent="457200" algn="r" defTabSz="685800" rtl="1" latinLnBrk="0">
      <a:defRPr sz="900">
        <a:latin typeface="+mj-lt"/>
        <a:ea typeface="+mj-ea"/>
        <a:cs typeface="+mj-cs"/>
        <a:sym typeface="Calibri"/>
      </a:defRPr>
    </a:lvl3pPr>
    <a:lvl4pPr indent="685800" algn="r" defTabSz="685800" rtl="1" latinLnBrk="0">
      <a:defRPr sz="900">
        <a:latin typeface="+mj-lt"/>
        <a:ea typeface="+mj-ea"/>
        <a:cs typeface="+mj-cs"/>
        <a:sym typeface="Calibri"/>
      </a:defRPr>
    </a:lvl4pPr>
    <a:lvl5pPr indent="914400" algn="r" defTabSz="685800" rtl="1" latinLnBrk="0">
      <a:defRPr sz="900">
        <a:latin typeface="+mj-lt"/>
        <a:ea typeface="+mj-ea"/>
        <a:cs typeface="+mj-cs"/>
        <a:sym typeface="Calibri"/>
      </a:defRPr>
    </a:lvl5pPr>
    <a:lvl6pPr indent="1143000" algn="r" defTabSz="685800" rtl="1" latinLnBrk="0">
      <a:defRPr sz="900">
        <a:latin typeface="+mj-lt"/>
        <a:ea typeface="+mj-ea"/>
        <a:cs typeface="+mj-cs"/>
        <a:sym typeface="Calibri"/>
      </a:defRPr>
    </a:lvl6pPr>
    <a:lvl7pPr indent="1371600" algn="r" defTabSz="685800" rtl="1" latinLnBrk="0">
      <a:defRPr sz="900">
        <a:latin typeface="+mj-lt"/>
        <a:ea typeface="+mj-ea"/>
        <a:cs typeface="+mj-cs"/>
        <a:sym typeface="Calibri"/>
      </a:defRPr>
    </a:lvl7pPr>
    <a:lvl8pPr indent="1600200" algn="r" defTabSz="685800" rtl="1" latinLnBrk="0">
      <a:defRPr sz="900">
        <a:latin typeface="+mj-lt"/>
        <a:ea typeface="+mj-ea"/>
        <a:cs typeface="+mj-cs"/>
        <a:sym typeface="Calibri"/>
      </a:defRPr>
    </a:lvl8pPr>
    <a:lvl9pPr indent="1828800" algn="r" defTabSz="685800" rtl="1" latinLnBrk="0">
      <a:defRPr sz="9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Quattrocento Sans"/>
              <a:buNone/>
            </a:pPr>
            <a:endParaRPr lang="he-IL" sz="900" b="1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34374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מקצועיות של מנתח נתונים כוללת גם הכרה במגבלות החקר ואף בהצגת ההסתייגויות בהתאם לעניין. </a:t>
            </a:r>
          </a:p>
        </p:txBody>
      </p:sp>
    </p:spTree>
    <p:extLst>
      <p:ext uri="{BB962C8B-B14F-4D97-AF65-F5344CB8AC3E}">
        <p14:creationId xmlns:p14="http://schemas.microsoft.com/office/powerpoint/2010/main" val="418408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נציג רשימה קצרה הכוללת מגבלות נפוצות בחקר המבוסס על נתונים.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זמן ומשאבים – תמיד ניתן לחקור ולגלות עוד, אך כבני אדם אנו מוגבלים בזמן ובאמצעים העומדים לרשותנו.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אמינות הנתונים – נרחיב על כך בהמשך הלימודים. ככל שחוקרים יותר נתונים יותר מאתגר לדעת אם כל נתון שנחקר הוא אמין.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מנתח נתונים איננו נביא – מנתח הנתונים חוקר את נתוני העבר ומפיק מהם תובנות שבמסגרת הנחות יהיו נכונות גם בעתיד.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דוגמה להנחה היא שהאוכלוסייה בעתיד תתנהג כמו האוכלוסייה שנחקרה. אך אין בכך כמובן שום ביטחון.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מדגם אל מול אוכלוסייה – בשיעור הראשון למדנו על מדגם ושבשל אילוצים נצטרך לנתח אותו ולא את כלל האוכלוסייה.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dirty="0"/>
              <a:t>כעת נעמיק במגבלת החקר של המדגם. </a:t>
            </a:r>
          </a:p>
        </p:txBody>
      </p:sp>
    </p:spTree>
    <p:extLst>
      <p:ext uri="{BB962C8B-B14F-4D97-AF65-F5344CB8AC3E}">
        <p14:creationId xmlns:p14="http://schemas.microsoft.com/office/powerpoint/2010/main" val="3792379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כפי שלמדנו, מדגם הוא תת-אוכלוסייה.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מכאן שחקר מדגם רק </a:t>
            </a:r>
            <a:r>
              <a:rPr lang="he-IL" sz="900" b="1" dirty="0"/>
              <a:t>מייצג</a:t>
            </a:r>
            <a:r>
              <a:rPr lang="he-IL" sz="900" dirty="0"/>
              <a:t> את כלל האוכלוסייה, ואין אפשרות לנתח את כולה.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נושא זה יוצר מגבלה מובנית שכן מה שנכון בנתוני המדגם לא יהיה נכון בהכרח גם בנתוני האוכלוסייה.</a:t>
            </a:r>
            <a:br>
              <a:rPr lang="he-IL" sz="900" dirty="0"/>
            </a:br>
            <a:r>
              <a:rPr lang="he-IL" sz="900" dirty="0"/>
              <a:t>לדוגמה, בסקרי בחירות יש לכלול את כלל האוכלוסייה, אך האם ניתן לקחת מדגם אמיתי מכל חלקי האוכלוסייה?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אפשר לייצג בקלות אוכלוסייה גדולה והומוגנית כדוגמת "גברים צעירים תושבי תל אביב בעלי השכלה גבוהה",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אך קשה יותר לייצג חלקים קטנים באוכלוסייה, כדוגמת "חרדים מבוגרים שאינם תושבי עיר חרדית".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כדי לצמצם מגבלה זו, נקפיד לבחור מדגם שדומה </a:t>
            </a:r>
            <a:r>
              <a:rPr lang="he-IL" sz="900" b="1" dirty="0"/>
              <a:t>ככל האפשר</a:t>
            </a:r>
            <a:r>
              <a:rPr lang="he-IL" sz="900" dirty="0"/>
              <a:t> לאוכלוסייה.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לדוגמה, אם מבוצע מחקר על מציאת קשר בין גיל לגדילה לגובה וכן ידוע שבאוכלוסייה שאנו רוצים לחקור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טווח הגילאים הוא בין 12 ל-18 וממוצע הגילאים הוא 15 – נשאף שגם ממוצע הגילאים באוכלוסיית המדגם תהיה 15 ושטווח הגילאים במדגם ינוע בין 12 ל-18.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דוגמה נוספת – אם מבוצע מחקר על מידת ההשפעה של הצלחה בלימודים על קריירה בישראל וידוע שבאוכלוסיית ישראל יש כ-50% נשים, נקפיד שגם באוכלוסיית המדגם יהיו כ-50% נשים.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he-IL" sz="900" dirty="0"/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נציין שסביב בניית מדגם שיהיה מייצג ככל האפשר קיימת תורה שלמה שאינה נלמדת במסגרת המגמה. </a:t>
            </a:r>
          </a:p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e-IL" sz="900" dirty="0"/>
              <a:t>תוכלו ללמוד על הנושא בהרחבה בלימודי סטטיסטיקה מתקדמים ובלימודים אקדמאיים.</a:t>
            </a:r>
          </a:p>
        </p:txBody>
      </p:sp>
    </p:spTree>
    <p:extLst>
      <p:ext uri="{BB962C8B-B14F-4D97-AF65-F5344CB8AC3E}">
        <p14:creationId xmlns:p14="http://schemas.microsoft.com/office/powerpoint/2010/main" val="1626061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/>
              <a:t>כעת יש לבצע את התרגילים שבחוברת האקסל "מתאמים – תרגול"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481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7;p1" descr="Google Shape;7;p1"/>
          <p:cNvPicPr>
            <a:picLocks noChangeAspect="1"/>
          </p:cNvPicPr>
          <p:nvPr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8;p1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11" name="Google Shape;63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 w="3175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pic>
        <p:nvPicPr>
          <p:cNvPr id="112" name="Google Shape;135;p15" descr="Google Shape;135;p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12107" y="4553064"/>
            <a:ext cx="306305" cy="335249"/>
          </a:xfrm>
          <a:prstGeom prst="rect">
            <a:avLst/>
          </a:prstGeom>
        </p:spPr>
        <p:txBody>
          <a:bodyPr lIns="91423" tIns="91423" rIns="91423" bIns="91423">
            <a:normAutofit/>
          </a:bodyPr>
          <a:lstStyle>
            <a:lvl1pPr algn="r" defTabSz="914400">
              <a:defRPr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114" name="Google Shape;100;p14"/>
          <p:cNvSpPr txBox="1"/>
          <p:nvPr/>
        </p:nvSpPr>
        <p:spPr>
          <a:xfrm>
            <a:off x="7174006" y="56674"/>
            <a:ext cx="1843050" cy="3846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3" tIns="91423" rIns="91423" bIns="91423">
            <a:spAutoFit/>
          </a:bodyPr>
          <a:lstStyle/>
          <a:p>
            <a:pPr lvl="1" defTabSz="914400" rtl="0">
              <a:defRPr sz="13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232752"/>
                </a:solidFill>
              </a:rPr>
              <a:t>מגבלות החקר</a:t>
            </a:r>
            <a:endParaRPr dirty="0">
              <a:solidFill>
                <a:srgbClr val="232752"/>
              </a:solidFill>
            </a:endParaRPr>
          </a:p>
        </p:txBody>
      </p:sp>
      <p:sp>
        <p:nvSpPr>
          <p:cNvPr id="115" name="Google Shape;101;p14"/>
          <p:cNvSpPr/>
          <p:nvPr/>
        </p:nvSpPr>
        <p:spPr>
          <a:xfrm>
            <a:off x="7987554" y="445209"/>
            <a:ext cx="961072" cy="0"/>
          </a:xfrm>
          <a:prstGeom prst="line">
            <a:avLst/>
          </a:prstGeom>
          <a:ln>
            <a:solidFill>
              <a:srgbClr val="918D8E"/>
            </a:solidFill>
            <a:prstDash val="dot"/>
          </a:ln>
        </p:spPr>
        <p:txBody>
          <a:bodyPr lIns="45718" tIns="45718" rIns="45718" b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8;p1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124" name="Google Shape;63;p13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DC24B7F-F46F-EBE8-8B16-BF6B3018516E}"/>
              </a:ext>
            </a:extLst>
          </p:cNvPr>
          <p:cNvSpPr txBox="1">
            <a:spLocks/>
          </p:cNvSpPr>
          <p:nvPr userDrawn="1"/>
        </p:nvSpPr>
        <p:spPr>
          <a:xfrm>
            <a:off x="212107" y="4553064"/>
            <a:ext cx="306305" cy="335249"/>
          </a:xfrm>
          <a:prstGeom prst="rect">
            <a:avLst/>
          </a:prstGeom>
          <a:ln w="3175">
            <a:miter lim="400000"/>
          </a:ln>
        </p:spPr>
        <p:txBody>
          <a:bodyPr wrap="none" lIns="91423" tIns="91423" rIns="91423" bIns="91423" anchor="ctr">
            <a:norm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232752"/>
                </a:solidFill>
                <a:effectLst/>
                <a:uFillTx/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marL="0" marR="0" indent="457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914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1371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18288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22860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27432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32004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365760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rtl="0">
              <a:defRPr/>
            </a:pPr>
            <a:fld id="{86CB4B4D-7CA3-9044-876B-883B54F8677D}" type="slidenum">
              <a:rPr lang="en-US" smtClean="0"/>
              <a:pPr rtl="0">
                <a:defRPr/>
              </a:pPr>
              <a:t>‹#›</a:t>
            </a:fld>
            <a:endParaRPr lang="en-US" dirty="0"/>
          </a:p>
        </p:txBody>
      </p:sp>
      <p:pic>
        <p:nvPicPr>
          <p:cNvPr id="4" name="Google Shape;7;p1" descr="Google Shape;7;p1">
            <a:extLst>
              <a:ext uri="{FF2B5EF4-FFF2-40B4-BE49-F238E27FC236}">
                <a16:creationId xmlns:a16="http://schemas.microsoft.com/office/drawing/2014/main" id="{E20C0A50-CDC4-A975-D365-644F81BD2E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362" t="19277" r="4570" b="25723"/>
          <a:stretch>
            <a:fillRect/>
          </a:stretch>
        </p:blipFill>
        <p:spPr>
          <a:xfrm>
            <a:off x="8062575" y="4413899"/>
            <a:ext cx="875052" cy="528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oogle Shape;135;p15" descr="Google Shape;135;p15">
            <a:extLst>
              <a:ext uri="{FF2B5EF4-FFF2-40B4-BE49-F238E27FC236}">
                <a16:creationId xmlns:a16="http://schemas.microsoft.com/office/drawing/2014/main" id="{B222E871-549E-0197-8320-5F7F6AE069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351193">
            <a:off x="255009" y="4496940"/>
            <a:ext cx="511994" cy="306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 anchor="ctr">
            <a:normAutofit/>
          </a:bodyPr>
          <a:lstStyle>
            <a:lvl1pPr rtl="0">
              <a:defRPr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normAutofit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ln w="3175">
            <a:miter lim="400000"/>
          </a:ln>
        </p:spPr>
        <p:txBody>
          <a:bodyPr wrap="none" lIns="34289" tIns="34289" rIns="34289" bIns="34289" anchor="ctr">
            <a:spAutoFit/>
          </a:bodyPr>
          <a:lstStyle>
            <a:lvl1pPr algn="l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 spd="med"/>
  <p:txStyles>
    <p:titleStyle>
      <a:lvl1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r" defTabSz="6858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163285" marR="0" indent="-163285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647700" marR="0" indent="-1905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143000" marR="0" indent="-2286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625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0828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5400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9972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544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911600" marR="0" indent="-254000" algn="r" defTabSz="685800" rtl="1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6858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pixabay.com/illustrations/search/challeng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55;p13" descr="Google Shape;55;p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4362" t="19277" r="4571" b="25722"/>
          <a:stretch>
            <a:fillRect/>
          </a:stretch>
        </p:blipFill>
        <p:spPr>
          <a:xfrm>
            <a:off x="6779769" y="477672"/>
            <a:ext cx="1666303" cy="1006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oogle Shape;60;p13" descr="Google Shape;60;p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6096960" y="1530369"/>
            <a:ext cx="302879" cy="668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oogle Shape;53;p13"/>
          <p:cNvSpPr txBox="1"/>
          <p:nvPr/>
        </p:nvSpPr>
        <p:spPr>
          <a:xfrm>
            <a:off x="5359879" y="2036447"/>
            <a:ext cx="3086193" cy="15648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567" tIns="68567" rIns="68567" bIns="68567">
            <a:spAutoFit/>
          </a:bodyPr>
          <a:lstStyle/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/>
              <a:t>סטטיסטיקה לניתוח נתונים</a:t>
            </a:r>
          </a:p>
          <a:p>
            <a:pPr>
              <a:lnSpc>
                <a:spcPts val="3700"/>
              </a:lnSpc>
              <a:defRPr sz="36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dirty="0">
                <a:solidFill>
                  <a:srgbClr val="00B0F0"/>
                </a:solidFill>
              </a:rPr>
              <a:t>מגבלות החקר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137" name="Rectangle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endParaRPr/>
          </a:p>
        </p:txBody>
      </p:sp>
      <p:pic>
        <p:nvPicPr>
          <p:cNvPr id="138" name="Google Shape;62;p13" descr="Google Shape;62;p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6124">
            <a:off x="7680410" y="3831199"/>
            <a:ext cx="837786" cy="5007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מלבן 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w="3175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r" defTabSz="685800" rtl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e-IL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7A95148-29CD-4BD1-8A72-D94A102175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45" y="755374"/>
            <a:ext cx="3469731" cy="367765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60;p13" descr="Google Shape;60;p13">
            <a:extLst>
              <a:ext uri="{FF2B5EF4-FFF2-40B4-BE49-F238E27FC236}">
                <a16:creationId xmlns:a16="http://schemas.microsoft.com/office/drawing/2014/main" id="{01C262DF-BC8D-46BD-B785-190EF6791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703780" y="1801888"/>
            <a:ext cx="271944" cy="60013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E4391B42-EA22-4F8B-9E25-A2CA6D92F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14" y="776687"/>
            <a:ext cx="6448424" cy="3813464"/>
          </a:xfrm>
          <a:prstGeom prst="rect">
            <a:avLst/>
          </a:prstGeom>
        </p:spPr>
      </p:pic>
      <p:sp>
        <p:nvSpPr>
          <p:cNvPr id="167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מגבלות החקר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מגבלות החקר</a:t>
            </a:r>
            <a:endParaRPr dirty="0"/>
          </a:p>
        </p:txBody>
      </p:sp>
      <p:pic>
        <p:nvPicPr>
          <p:cNvPr id="12" name="Google Shape;60;p13" descr="Google Shape;60;p13">
            <a:extLst>
              <a:ext uri="{FF2B5EF4-FFF2-40B4-BE49-F238E27FC236}">
                <a16:creationId xmlns:a16="http://schemas.microsoft.com/office/drawing/2014/main" id="{6B6175A6-CEE6-4DA2-9245-E8FE3D8A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988280" y="280580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Google Shape;105;p3">
            <a:extLst>
              <a:ext uri="{FF2B5EF4-FFF2-40B4-BE49-F238E27FC236}">
                <a16:creationId xmlns:a16="http://schemas.microsoft.com/office/drawing/2014/main" id="{84BE058C-E1E7-4C2D-B72A-60C5CC538E8D}"/>
              </a:ext>
            </a:extLst>
          </p:cNvPr>
          <p:cNvSpPr/>
          <p:nvPr/>
        </p:nvSpPr>
        <p:spPr>
          <a:xfrm>
            <a:off x="1093559" y="1326586"/>
            <a:ext cx="3409950" cy="2571048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מנתח נתונים חייב להכיר במגבלות החקר </a:t>
            </a:r>
            <a:endParaRPr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16" name="Google Shape;106;p3">
            <a:extLst>
              <a:ext uri="{FF2B5EF4-FFF2-40B4-BE49-F238E27FC236}">
                <a16:creationId xmlns:a16="http://schemas.microsoft.com/office/drawing/2014/main" id="{465622AF-DC65-47C2-9C32-CF746B6C985F}"/>
              </a:ext>
            </a:extLst>
          </p:cNvPr>
          <p:cNvSpPr/>
          <p:nvPr/>
        </p:nvSpPr>
        <p:spPr>
          <a:xfrm>
            <a:off x="4503509" y="1343171"/>
            <a:ext cx="4305756" cy="2571048"/>
          </a:xfrm>
          <a:prstGeom prst="mathEqual">
            <a:avLst>
              <a:gd name="adj1" fmla="val 23520"/>
              <a:gd name="adj2" fmla="val 1176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16297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68" name="Google Shape;53;p13"/>
          <p:cNvSpPr txBox="1"/>
          <p:nvPr/>
        </p:nvSpPr>
        <p:spPr>
          <a:xfrm>
            <a:off x="5802912" y="514456"/>
            <a:ext cx="2914664" cy="58885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67" tIns="68567" rIns="68567" bIns="68567">
            <a:spAutoFit/>
          </a:bodyPr>
          <a:lstStyle>
            <a:lvl1pPr>
              <a:lnSpc>
                <a:spcPts val="3700"/>
              </a:lnSpc>
              <a:defRPr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>
              <a:defRPr/>
            </a:pPr>
            <a:r>
              <a:rPr lang="he-IL" dirty="0"/>
              <a:t>מגבלות החקר</a:t>
            </a:r>
            <a:endParaRPr dirty="0"/>
          </a:p>
        </p:txBody>
      </p:sp>
      <p:pic>
        <p:nvPicPr>
          <p:cNvPr id="12" name="Google Shape;60;p13" descr="Google Shape;60;p13">
            <a:extLst>
              <a:ext uri="{FF2B5EF4-FFF2-40B4-BE49-F238E27FC236}">
                <a16:creationId xmlns:a16="http://schemas.microsoft.com/office/drawing/2014/main" id="{6B6175A6-CEE6-4DA2-9245-E8FE3D8A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5988280" y="280580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Google Shape;105;p3">
            <a:extLst>
              <a:ext uri="{FF2B5EF4-FFF2-40B4-BE49-F238E27FC236}">
                <a16:creationId xmlns:a16="http://schemas.microsoft.com/office/drawing/2014/main" id="{84BE058C-E1E7-4C2D-B72A-60C5CC538E8D}"/>
              </a:ext>
            </a:extLst>
          </p:cNvPr>
          <p:cNvSpPr/>
          <p:nvPr/>
        </p:nvSpPr>
        <p:spPr>
          <a:xfrm>
            <a:off x="5151209" y="1326586"/>
            <a:ext cx="3409950" cy="2571048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0" i="0" u="none" strike="noStrike" cap="none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מנתח נתונים חייב להכיר במגבלות החקר </a:t>
            </a:r>
            <a:endParaRPr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8" name="Google Shape;116;p5">
            <a:extLst>
              <a:ext uri="{FF2B5EF4-FFF2-40B4-BE49-F238E27FC236}">
                <a16:creationId xmlns:a16="http://schemas.microsoft.com/office/drawing/2014/main" id="{DEC7B02A-2902-4DE3-B805-2DCB9F554D9C}"/>
              </a:ext>
            </a:extLst>
          </p:cNvPr>
          <p:cNvSpPr txBox="1"/>
          <p:nvPr/>
        </p:nvSpPr>
        <p:spPr>
          <a:xfrm>
            <a:off x="518412" y="1281223"/>
            <a:ext cx="318353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b="0" i="0" u="none" strike="noStrike" cap="none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זמן ומשאבים העומדים לרשות החוקר</a:t>
            </a:r>
            <a:endParaRPr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10" name="Google Shape;118;p5">
            <a:extLst>
              <a:ext uri="{FF2B5EF4-FFF2-40B4-BE49-F238E27FC236}">
                <a16:creationId xmlns:a16="http://schemas.microsoft.com/office/drawing/2014/main" id="{7F0869AF-AE18-4B92-B7E0-F9C038ACBF1E}"/>
              </a:ext>
            </a:extLst>
          </p:cNvPr>
          <p:cNvSpPr txBox="1"/>
          <p:nvPr/>
        </p:nvSpPr>
        <p:spPr>
          <a:xfrm>
            <a:off x="915286" y="2129331"/>
            <a:ext cx="269281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אמינות הנתונים</a:t>
            </a:r>
            <a:endParaRPr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13" name="Google Shape;120;p5">
            <a:extLst>
              <a:ext uri="{FF2B5EF4-FFF2-40B4-BE49-F238E27FC236}">
                <a16:creationId xmlns:a16="http://schemas.microsoft.com/office/drawing/2014/main" id="{10FD09AB-18D8-461A-8CED-12AF1B388E5C}"/>
              </a:ext>
            </a:extLst>
          </p:cNvPr>
          <p:cNvSpPr txBox="1"/>
          <p:nvPr/>
        </p:nvSpPr>
        <p:spPr>
          <a:xfrm>
            <a:off x="915286" y="2977439"/>
            <a:ext cx="270928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מנתח הנתונים איננו נביא</a:t>
            </a:r>
            <a:endParaRPr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sp>
        <p:nvSpPr>
          <p:cNvPr id="17" name="Google Shape;122;p5">
            <a:extLst>
              <a:ext uri="{FF2B5EF4-FFF2-40B4-BE49-F238E27FC236}">
                <a16:creationId xmlns:a16="http://schemas.microsoft.com/office/drawing/2014/main" id="{75676727-B694-4CDC-9943-B573F4AFC3F3}"/>
              </a:ext>
            </a:extLst>
          </p:cNvPr>
          <p:cNvSpPr txBox="1"/>
          <p:nvPr/>
        </p:nvSpPr>
        <p:spPr>
          <a:xfrm>
            <a:off x="915286" y="3825548"/>
            <a:ext cx="262426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מדגם VS</a:t>
            </a:r>
            <a:r>
              <a:rPr lang="he-IL" sz="1600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 </a:t>
            </a:r>
            <a:r>
              <a:rPr lang="iw-IL" sz="1600" dirty="0">
                <a:solidFill>
                  <a:srgbClr val="232752"/>
                </a:solidFill>
                <a:latin typeface="Assistant SemiBold" pitchFamily="2" charset="-79"/>
                <a:ea typeface="Quattrocento Sans"/>
                <a:cs typeface="Assistant SemiBold" pitchFamily="2" charset="-79"/>
                <a:sym typeface="Quattrocento Sans"/>
              </a:rPr>
              <a:t>אוכלוסייה</a:t>
            </a:r>
            <a:endParaRPr sz="1600" dirty="0">
              <a:solidFill>
                <a:srgbClr val="232752"/>
              </a:solidFill>
              <a:latin typeface="Assistant SemiBold" pitchFamily="2" charset="-79"/>
              <a:cs typeface="Assistant SemiBold" pitchFamily="2" charset="-79"/>
            </a:endParaRPr>
          </a:p>
        </p:txBody>
      </p:sp>
      <p:pic>
        <p:nvPicPr>
          <p:cNvPr id="2" name="גרפיקה 1">
            <a:extLst>
              <a:ext uri="{FF2B5EF4-FFF2-40B4-BE49-F238E27FC236}">
                <a16:creationId xmlns:a16="http://schemas.microsoft.com/office/drawing/2014/main" id="{060C4951-17B6-4778-90F3-33F29A0B5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1548" y="1226041"/>
            <a:ext cx="519927" cy="519927"/>
          </a:xfrm>
          <a:prstGeom prst="rect">
            <a:avLst/>
          </a:prstGeom>
        </p:spPr>
      </p:pic>
      <p:pic>
        <p:nvPicPr>
          <p:cNvPr id="3" name="גרפיקה 2">
            <a:extLst>
              <a:ext uri="{FF2B5EF4-FFF2-40B4-BE49-F238E27FC236}">
                <a16:creationId xmlns:a16="http://schemas.microsoft.com/office/drawing/2014/main" id="{38235709-60C3-4AE0-B5DB-84EF64A120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8879" y="2062445"/>
            <a:ext cx="485265" cy="526859"/>
          </a:xfrm>
          <a:prstGeom prst="rect">
            <a:avLst/>
          </a:prstGeom>
        </p:spPr>
      </p:pic>
      <p:pic>
        <p:nvPicPr>
          <p:cNvPr id="4" name="גרפיקה 3">
            <a:extLst>
              <a:ext uri="{FF2B5EF4-FFF2-40B4-BE49-F238E27FC236}">
                <a16:creationId xmlns:a16="http://schemas.microsoft.com/office/drawing/2014/main" id="{47CD1C63-C5C2-47CD-B73D-C952C34FE4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27007" y="2913732"/>
            <a:ext cx="409009" cy="506062"/>
          </a:xfrm>
          <a:prstGeom prst="rect">
            <a:avLst/>
          </a:prstGeom>
        </p:spPr>
      </p:pic>
      <p:pic>
        <p:nvPicPr>
          <p:cNvPr id="5" name="גרפיקה 4">
            <a:extLst>
              <a:ext uri="{FF2B5EF4-FFF2-40B4-BE49-F238E27FC236}">
                <a16:creationId xmlns:a16="http://schemas.microsoft.com/office/drawing/2014/main" id="{CC2C49ED-08D2-4479-94EC-14D8371555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81946" y="3752173"/>
            <a:ext cx="499130" cy="4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42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0" grpId="0"/>
      <p:bldP spid="10" grpId="1"/>
      <p:bldP spid="13" grpId="0"/>
      <p:bldP spid="13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lide Number"/>
          <p:cNvSpPr txBox="1">
            <a:spLocks noGrp="1" noRot="1" noMove="1" noResize="1" noEditPoints="1" noAdjustHandles="1" noChangeArrowheads="1" noChangeShapeType="1"/>
          </p:cNvSpPr>
          <p:nvPr>
            <p:ph type="sldNum" sz="quarter" idx="2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rtl="0">
              <a:defRPr/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9" name="Google Shape;60;p13" descr="Google Shape;60;p13">
            <a:extLst>
              <a:ext uri="{FF2B5EF4-FFF2-40B4-BE49-F238E27FC236}">
                <a16:creationId xmlns:a16="http://schemas.microsoft.com/office/drawing/2014/main" id="{5725D497-A8CA-4A14-A59F-64CBAF95C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73668">
            <a:off x="888602" y="1105786"/>
            <a:ext cx="271944" cy="60013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Circle">
            <a:extLst>
              <a:ext uri="{FF2B5EF4-FFF2-40B4-BE49-F238E27FC236}">
                <a16:creationId xmlns:a16="http://schemas.microsoft.com/office/drawing/2014/main" id="{6ECAF3AC-A9C4-4CF7-8116-77597861FB7D}"/>
              </a:ext>
            </a:extLst>
          </p:cNvPr>
          <p:cNvSpPr/>
          <p:nvPr/>
        </p:nvSpPr>
        <p:spPr>
          <a:xfrm>
            <a:off x="5590512" y="2170704"/>
            <a:ext cx="2143772" cy="1502095"/>
          </a:xfrm>
          <a:prstGeom prst="ellipse">
            <a:avLst/>
          </a:prstGeom>
          <a:solidFill>
            <a:srgbClr val="918D8E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25" name="Google Shape;53;p13">
            <a:extLst>
              <a:ext uri="{FF2B5EF4-FFF2-40B4-BE49-F238E27FC236}">
                <a16:creationId xmlns:a16="http://schemas.microsoft.com/office/drawing/2014/main" id="{16F5C07D-F35A-418B-91CA-CC141FAF4876}"/>
              </a:ext>
            </a:extLst>
          </p:cNvPr>
          <p:cNvSpPr txBox="1"/>
          <p:nvPr/>
        </p:nvSpPr>
        <p:spPr>
          <a:xfrm>
            <a:off x="5857006" y="2531272"/>
            <a:ext cx="1610785" cy="78095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רק חלק מכלל האוכלוסייה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6" name="Circle">
            <a:extLst>
              <a:ext uri="{FF2B5EF4-FFF2-40B4-BE49-F238E27FC236}">
                <a16:creationId xmlns:a16="http://schemas.microsoft.com/office/drawing/2014/main" id="{47C9E676-B733-4A3C-840B-9B46E2915D0D}"/>
              </a:ext>
            </a:extLst>
          </p:cNvPr>
          <p:cNvSpPr/>
          <p:nvPr/>
        </p:nvSpPr>
        <p:spPr>
          <a:xfrm>
            <a:off x="1345915" y="2170705"/>
            <a:ext cx="2143772" cy="1502095"/>
          </a:xfrm>
          <a:prstGeom prst="ellipse">
            <a:avLst/>
          </a:prstGeom>
          <a:solidFill>
            <a:srgbClr val="00B0F0"/>
          </a:solidFill>
          <a:ln w="25400">
            <a:noFill/>
            <a:miter/>
          </a:ln>
        </p:spPr>
        <p:txBody>
          <a:bodyPr lIns="34289" tIns="34289" rIns="34289" bIns="34289" anchor="ctr"/>
          <a:lstStyle/>
          <a:p>
            <a:endParaRPr/>
          </a:p>
        </p:txBody>
      </p:sp>
      <p:sp>
        <p:nvSpPr>
          <p:cNvPr id="27" name="Google Shape;53;p13">
            <a:extLst>
              <a:ext uri="{FF2B5EF4-FFF2-40B4-BE49-F238E27FC236}">
                <a16:creationId xmlns:a16="http://schemas.microsoft.com/office/drawing/2014/main" id="{784864A0-9CE4-4B4C-AC27-564EF35689F3}"/>
              </a:ext>
            </a:extLst>
          </p:cNvPr>
          <p:cNvSpPr txBox="1"/>
          <p:nvPr/>
        </p:nvSpPr>
        <p:spPr>
          <a:xfrm>
            <a:off x="1612409" y="2320951"/>
            <a:ext cx="1610785" cy="111335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67" tIns="68567" rIns="68567" bIns="68567">
            <a:spAutoFit/>
          </a:bodyPr>
          <a:lstStyle/>
          <a:p>
            <a:pPr algn="ctr">
              <a:lnSpc>
                <a:spcPct val="120000"/>
              </a:lnSpc>
              <a:defRPr sz="1500" spc="14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pPr>
            <a:r>
              <a:rPr lang="he-IL" sz="1800" b="1" dirty="0">
                <a:latin typeface="Assistant" pitchFamily="2" charset="-79"/>
                <a:cs typeface="Assistant" pitchFamily="2" charset="-79"/>
              </a:rPr>
              <a:t>עליו להיות מדגם מייצג של האוכלוסייה</a:t>
            </a:r>
            <a:endParaRPr sz="1800" b="1" dirty="0"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8" name="Google Shape;62;p6">
            <a:extLst>
              <a:ext uri="{FF2B5EF4-FFF2-40B4-BE49-F238E27FC236}">
                <a16:creationId xmlns:a16="http://schemas.microsoft.com/office/drawing/2014/main" id="{BAD93DCB-4915-4BE8-8F73-9CEDBAB6F577}"/>
              </a:ext>
            </a:extLst>
          </p:cNvPr>
          <p:cNvSpPr/>
          <p:nvPr/>
        </p:nvSpPr>
        <p:spPr>
          <a:xfrm flipH="1">
            <a:off x="4010823" y="2724758"/>
            <a:ext cx="1058553" cy="344544"/>
          </a:xfrm>
          <a:custGeom>
            <a:avLst/>
            <a:gdLst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13469 w 21600"/>
              <a:gd name="connsiteY0" fmla="*/ 0 h 21600"/>
              <a:gd name="connsiteX1" fmla="*/ 12200 w 21600"/>
              <a:gd name="connsiteY1" fmla="*/ 697 h 21600"/>
              <a:gd name="connsiteX2" fmla="*/ 12200 w 21600"/>
              <a:gd name="connsiteY2" fmla="*/ 4065 h 21600"/>
              <a:gd name="connsiteX3" fmla="*/ 15479 w 21600"/>
              <a:gd name="connsiteY3" fmla="*/ 8419 h 21600"/>
              <a:gd name="connsiteX4" fmla="*/ 1793 w 21600"/>
              <a:gd name="connsiteY4" fmla="*/ 8419 h 21600"/>
              <a:gd name="connsiteX5" fmla="*/ 0 w 21600"/>
              <a:gd name="connsiteY5" fmla="*/ 10800 h 21600"/>
              <a:gd name="connsiteX6" fmla="*/ 1793 w 21600"/>
              <a:gd name="connsiteY6" fmla="*/ 13181 h 21600"/>
              <a:gd name="connsiteX7" fmla="*/ 15479 w 21600"/>
              <a:gd name="connsiteY7" fmla="*/ 13181 h 21600"/>
              <a:gd name="connsiteX8" fmla="*/ 12200 w 21600"/>
              <a:gd name="connsiteY8" fmla="*/ 17535 h 21600"/>
              <a:gd name="connsiteX9" fmla="*/ 12200 w 21600"/>
              <a:gd name="connsiteY9" fmla="*/ 20903 h 21600"/>
              <a:gd name="connsiteX10" fmla="*/ 13469 w 21600"/>
              <a:gd name="connsiteY10" fmla="*/ 21600 h 21600"/>
              <a:gd name="connsiteX11" fmla="*/ 14737 w 21600"/>
              <a:gd name="connsiteY11" fmla="*/ 20903 h 21600"/>
              <a:gd name="connsiteX12" fmla="*/ 21074 w 21600"/>
              <a:gd name="connsiteY12" fmla="*/ 12484 h 21600"/>
              <a:gd name="connsiteX13" fmla="*/ 21600 w 21600"/>
              <a:gd name="connsiteY13" fmla="*/ 10800 h 21600"/>
              <a:gd name="connsiteX14" fmla="*/ 21074 w 21600"/>
              <a:gd name="connsiteY14" fmla="*/ 9116 h 21600"/>
              <a:gd name="connsiteX15" fmla="*/ 14737 w 21600"/>
              <a:gd name="connsiteY15" fmla="*/ 697 h 21600"/>
              <a:gd name="connsiteX16" fmla="*/ 13469 w 21600"/>
              <a:gd name="connsiteY16" fmla="*/ 0 h 21600"/>
              <a:gd name="connsiteX0" fmla="*/ 41833 w 49964"/>
              <a:gd name="connsiteY0" fmla="*/ 0 h 21600"/>
              <a:gd name="connsiteX1" fmla="*/ 40564 w 49964"/>
              <a:gd name="connsiteY1" fmla="*/ 697 h 21600"/>
              <a:gd name="connsiteX2" fmla="*/ 40564 w 49964"/>
              <a:gd name="connsiteY2" fmla="*/ 4065 h 21600"/>
              <a:gd name="connsiteX3" fmla="*/ 43843 w 49964"/>
              <a:gd name="connsiteY3" fmla="*/ 8419 h 21600"/>
              <a:gd name="connsiteX4" fmla="*/ 30157 w 49964"/>
              <a:gd name="connsiteY4" fmla="*/ 8419 h 21600"/>
              <a:gd name="connsiteX5" fmla="*/ 0 w 49964"/>
              <a:gd name="connsiteY5" fmla="*/ 10668 h 21600"/>
              <a:gd name="connsiteX6" fmla="*/ 30157 w 49964"/>
              <a:gd name="connsiteY6" fmla="*/ 13181 h 21600"/>
              <a:gd name="connsiteX7" fmla="*/ 43843 w 49964"/>
              <a:gd name="connsiteY7" fmla="*/ 13181 h 21600"/>
              <a:gd name="connsiteX8" fmla="*/ 40564 w 49964"/>
              <a:gd name="connsiteY8" fmla="*/ 17535 h 21600"/>
              <a:gd name="connsiteX9" fmla="*/ 40564 w 49964"/>
              <a:gd name="connsiteY9" fmla="*/ 20903 h 21600"/>
              <a:gd name="connsiteX10" fmla="*/ 41833 w 49964"/>
              <a:gd name="connsiteY10" fmla="*/ 21600 h 21600"/>
              <a:gd name="connsiteX11" fmla="*/ 43101 w 49964"/>
              <a:gd name="connsiteY11" fmla="*/ 20903 h 21600"/>
              <a:gd name="connsiteX12" fmla="*/ 49438 w 49964"/>
              <a:gd name="connsiteY12" fmla="*/ 12484 h 21600"/>
              <a:gd name="connsiteX13" fmla="*/ 49964 w 49964"/>
              <a:gd name="connsiteY13" fmla="*/ 10800 h 21600"/>
              <a:gd name="connsiteX14" fmla="*/ 49438 w 49964"/>
              <a:gd name="connsiteY14" fmla="*/ 9116 h 21600"/>
              <a:gd name="connsiteX15" fmla="*/ 43101 w 49964"/>
              <a:gd name="connsiteY15" fmla="*/ 697 h 21600"/>
              <a:gd name="connsiteX16" fmla="*/ 41833 w 49964"/>
              <a:gd name="connsiteY16" fmla="*/ 0 h 21600"/>
              <a:gd name="connsiteX0" fmla="*/ 43093 w 51224"/>
              <a:gd name="connsiteY0" fmla="*/ 0 h 21600"/>
              <a:gd name="connsiteX1" fmla="*/ 41824 w 51224"/>
              <a:gd name="connsiteY1" fmla="*/ 697 h 21600"/>
              <a:gd name="connsiteX2" fmla="*/ 41824 w 51224"/>
              <a:gd name="connsiteY2" fmla="*/ 4065 h 21600"/>
              <a:gd name="connsiteX3" fmla="*/ 45103 w 51224"/>
              <a:gd name="connsiteY3" fmla="*/ 8419 h 21600"/>
              <a:gd name="connsiteX4" fmla="*/ 5830 w 51224"/>
              <a:gd name="connsiteY4" fmla="*/ 8551 h 21600"/>
              <a:gd name="connsiteX5" fmla="*/ 1260 w 51224"/>
              <a:gd name="connsiteY5" fmla="*/ 10668 h 21600"/>
              <a:gd name="connsiteX6" fmla="*/ 31417 w 51224"/>
              <a:gd name="connsiteY6" fmla="*/ 13181 h 21600"/>
              <a:gd name="connsiteX7" fmla="*/ 45103 w 51224"/>
              <a:gd name="connsiteY7" fmla="*/ 13181 h 21600"/>
              <a:gd name="connsiteX8" fmla="*/ 41824 w 51224"/>
              <a:gd name="connsiteY8" fmla="*/ 17535 h 21600"/>
              <a:gd name="connsiteX9" fmla="*/ 41824 w 51224"/>
              <a:gd name="connsiteY9" fmla="*/ 20903 h 21600"/>
              <a:gd name="connsiteX10" fmla="*/ 43093 w 51224"/>
              <a:gd name="connsiteY10" fmla="*/ 21600 h 21600"/>
              <a:gd name="connsiteX11" fmla="*/ 44361 w 51224"/>
              <a:gd name="connsiteY11" fmla="*/ 20903 h 21600"/>
              <a:gd name="connsiteX12" fmla="*/ 50698 w 51224"/>
              <a:gd name="connsiteY12" fmla="*/ 12484 h 21600"/>
              <a:gd name="connsiteX13" fmla="*/ 51224 w 51224"/>
              <a:gd name="connsiteY13" fmla="*/ 10800 h 21600"/>
              <a:gd name="connsiteX14" fmla="*/ 50698 w 51224"/>
              <a:gd name="connsiteY14" fmla="*/ 9116 h 21600"/>
              <a:gd name="connsiteX15" fmla="*/ 44361 w 51224"/>
              <a:gd name="connsiteY15" fmla="*/ 697 h 21600"/>
              <a:gd name="connsiteX16" fmla="*/ 43093 w 51224"/>
              <a:gd name="connsiteY16" fmla="*/ 0 h 21600"/>
              <a:gd name="connsiteX0" fmla="*/ 43718 w 51849"/>
              <a:gd name="connsiteY0" fmla="*/ 0 h 21600"/>
              <a:gd name="connsiteX1" fmla="*/ 42449 w 51849"/>
              <a:gd name="connsiteY1" fmla="*/ 697 h 21600"/>
              <a:gd name="connsiteX2" fmla="*/ 42449 w 51849"/>
              <a:gd name="connsiteY2" fmla="*/ 4065 h 21600"/>
              <a:gd name="connsiteX3" fmla="*/ 45728 w 51849"/>
              <a:gd name="connsiteY3" fmla="*/ 8419 h 21600"/>
              <a:gd name="connsiteX4" fmla="*/ 3678 w 51849"/>
              <a:gd name="connsiteY4" fmla="*/ 8551 h 21600"/>
              <a:gd name="connsiteX5" fmla="*/ 1885 w 51849"/>
              <a:gd name="connsiteY5" fmla="*/ 10668 h 21600"/>
              <a:gd name="connsiteX6" fmla="*/ 32042 w 51849"/>
              <a:gd name="connsiteY6" fmla="*/ 13181 h 21600"/>
              <a:gd name="connsiteX7" fmla="*/ 45728 w 51849"/>
              <a:gd name="connsiteY7" fmla="*/ 13181 h 21600"/>
              <a:gd name="connsiteX8" fmla="*/ 42449 w 51849"/>
              <a:gd name="connsiteY8" fmla="*/ 17535 h 21600"/>
              <a:gd name="connsiteX9" fmla="*/ 42449 w 51849"/>
              <a:gd name="connsiteY9" fmla="*/ 20903 h 21600"/>
              <a:gd name="connsiteX10" fmla="*/ 43718 w 51849"/>
              <a:gd name="connsiteY10" fmla="*/ 21600 h 21600"/>
              <a:gd name="connsiteX11" fmla="*/ 44986 w 51849"/>
              <a:gd name="connsiteY11" fmla="*/ 20903 h 21600"/>
              <a:gd name="connsiteX12" fmla="*/ 51323 w 51849"/>
              <a:gd name="connsiteY12" fmla="*/ 12484 h 21600"/>
              <a:gd name="connsiteX13" fmla="*/ 51849 w 51849"/>
              <a:gd name="connsiteY13" fmla="*/ 10800 h 21600"/>
              <a:gd name="connsiteX14" fmla="*/ 51323 w 51849"/>
              <a:gd name="connsiteY14" fmla="*/ 9116 h 21600"/>
              <a:gd name="connsiteX15" fmla="*/ 44986 w 51849"/>
              <a:gd name="connsiteY15" fmla="*/ 697 h 21600"/>
              <a:gd name="connsiteX16" fmla="*/ 43718 w 51849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893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595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  <a:gd name="connsiteX0" fmla="*/ 41834 w 49965"/>
              <a:gd name="connsiteY0" fmla="*/ 0 h 21600"/>
              <a:gd name="connsiteX1" fmla="*/ 40565 w 49965"/>
              <a:gd name="connsiteY1" fmla="*/ 697 h 21600"/>
              <a:gd name="connsiteX2" fmla="*/ 40565 w 49965"/>
              <a:gd name="connsiteY2" fmla="*/ 4065 h 21600"/>
              <a:gd name="connsiteX3" fmla="*/ 43844 w 49965"/>
              <a:gd name="connsiteY3" fmla="*/ 8419 h 21600"/>
              <a:gd name="connsiteX4" fmla="*/ 1794 w 49965"/>
              <a:gd name="connsiteY4" fmla="*/ 8551 h 21600"/>
              <a:gd name="connsiteX5" fmla="*/ 1 w 49965"/>
              <a:gd name="connsiteY5" fmla="*/ 10668 h 21600"/>
              <a:gd name="connsiteX6" fmla="*/ 1694 w 49965"/>
              <a:gd name="connsiteY6" fmla="*/ 13049 h 21600"/>
              <a:gd name="connsiteX7" fmla="*/ 43844 w 49965"/>
              <a:gd name="connsiteY7" fmla="*/ 13181 h 21600"/>
              <a:gd name="connsiteX8" fmla="*/ 40565 w 49965"/>
              <a:gd name="connsiteY8" fmla="*/ 17535 h 21600"/>
              <a:gd name="connsiteX9" fmla="*/ 40565 w 49965"/>
              <a:gd name="connsiteY9" fmla="*/ 20903 h 21600"/>
              <a:gd name="connsiteX10" fmla="*/ 41834 w 49965"/>
              <a:gd name="connsiteY10" fmla="*/ 21600 h 21600"/>
              <a:gd name="connsiteX11" fmla="*/ 43102 w 49965"/>
              <a:gd name="connsiteY11" fmla="*/ 20903 h 21600"/>
              <a:gd name="connsiteX12" fmla="*/ 49439 w 49965"/>
              <a:gd name="connsiteY12" fmla="*/ 12484 h 21600"/>
              <a:gd name="connsiteX13" fmla="*/ 49965 w 49965"/>
              <a:gd name="connsiteY13" fmla="*/ 10800 h 21600"/>
              <a:gd name="connsiteX14" fmla="*/ 49439 w 49965"/>
              <a:gd name="connsiteY14" fmla="*/ 9116 h 21600"/>
              <a:gd name="connsiteX15" fmla="*/ 43102 w 49965"/>
              <a:gd name="connsiteY15" fmla="*/ 697 h 21600"/>
              <a:gd name="connsiteX16" fmla="*/ 41834 w 49965"/>
              <a:gd name="connsiteY1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965" h="21600" extrusionOk="0">
                <a:moveTo>
                  <a:pt x="41834" y="0"/>
                </a:moveTo>
                <a:cubicBezTo>
                  <a:pt x="41375" y="0"/>
                  <a:pt x="40916" y="232"/>
                  <a:pt x="40565" y="697"/>
                </a:cubicBezTo>
                <a:cubicBezTo>
                  <a:pt x="39865" y="1626"/>
                  <a:pt x="39865" y="3135"/>
                  <a:pt x="40565" y="4065"/>
                </a:cubicBezTo>
                <a:lnTo>
                  <a:pt x="43844" y="8419"/>
                </a:lnTo>
                <a:lnTo>
                  <a:pt x="1794" y="8551"/>
                </a:lnTo>
                <a:cubicBezTo>
                  <a:pt x="803" y="8551"/>
                  <a:pt x="18" y="9918"/>
                  <a:pt x="1" y="10668"/>
                </a:cubicBezTo>
                <a:cubicBezTo>
                  <a:pt x="-16" y="11418"/>
                  <a:pt x="703" y="13049"/>
                  <a:pt x="1694" y="13049"/>
                </a:cubicBezTo>
                <a:lnTo>
                  <a:pt x="43844" y="13181"/>
                </a:lnTo>
                <a:lnTo>
                  <a:pt x="40565" y="17535"/>
                </a:lnTo>
                <a:cubicBezTo>
                  <a:pt x="39865" y="18465"/>
                  <a:pt x="39865" y="19974"/>
                  <a:pt x="40565" y="20903"/>
                </a:cubicBezTo>
                <a:cubicBezTo>
                  <a:pt x="40916" y="21368"/>
                  <a:pt x="41375" y="21600"/>
                  <a:pt x="41834" y="21600"/>
                </a:cubicBezTo>
                <a:cubicBezTo>
                  <a:pt x="42292" y="21600"/>
                  <a:pt x="42752" y="21368"/>
                  <a:pt x="43102" y="20903"/>
                </a:cubicBezTo>
                <a:lnTo>
                  <a:pt x="49439" y="12484"/>
                </a:lnTo>
                <a:cubicBezTo>
                  <a:pt x="49789" y="12019"/>
                  <a:pt x="49965" y="11409"/>
                  <a:pt x="49965" y="10800"/>
                </a:cubicBezTo>
                <a:cubicBezTo>
                  <a:pt x="49965" y="10191"/>
                  <a:pt x="49789" y="9581"/>
                  <a:pt x="49439" y="9116"/>
                </a:cubicBezTo>
                <a:lnTo>
                  <a:pt x="43102" y="697"/>
                </a:lnTo>
                <a:cubicBezTo>
                  <a:pt x="42752" y="232"/>
                  <a:pt x="42292" y="0"/>
                  <a:pt x="418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22;p5">
            <a:extLst>
              <a:ext uri="{FF2B5EF4-FFF2-40B4-BE49-F238E27FC236}">
                <a16:creationId xmlns:a16="http://schemas.microsoft.com/office/drawing/2014/main" id="{D53497EE-9073-483A-ABC7-2E702DB98B5A}"/>
              </a:ext>
            </a:extLst>
          </p:cNvPr>
          <p:cNvSpPr txBox="1"/>
          <p:nvPr/>
        </p:nvSpPr>
        <p:spPr>
          <a:xfrm>
            <a:off x="4953497" y="1190430"/>
            <a:ext cx="2624265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200" dirty="0">
                <a:solidFill>
                  <a:srgbClr val="232752"/>
                </a:solidFill>
                <a:latin typeface="Assistant ExtraBold" pitchFamily="2" charset="-79"/>
                <a:ea typeface="Quattrocento Sans"/>
                <a:cs typeface="Assistant ExtraBold" pitchFamily="2" charset="-79"/>
                <a:sym typeface="Quattrocento Sans"/>
              </a:rPr>
              <a:t>מדגם VS</a:t>
            </a:r>
            <a:r>
              <a:rPr lang="he-IL" sz="2200" dirty="0">
                <a:solidFill>
                  <a:srgbClr val="232752"/>
                </a:solidFill>
                <a:latin typeface="Assistant ExtraBold" pitchFamily="2" charset="-79"/>
                <a:ea typeface="Quattrocento Sans"/>
                <a:cs typeface="Assistant ExtraBold" pitchFamily="2" charset="-79"/>
                <a:sym typeface="Quattrocento Sans"/>
              </a:rPr>
              <a:t> </a:t>
            </a:r>
            <a:r>
              <a:rPr lang="iw-IL" sz="2200" dirty="0">
                <a:solidFill>
                  <a:srgbClr val="232752"/>
                </a:solidFill>
                <a:latin typeface="Assistant ExtraBold" pitchFamily="2" charset="-79"/>
                <a:ea typeface="Quattrocento Sans"/>
                <a:cs typeface="Assistant ExtraBold" pitchFamily="2" charset="-79"/>
                <a:sym typeface="Quattrocento Sans"/>
              </a:rPr>
              <a:t>אוכלוסייה</a:t>
            </a:r>
            <a:endParaRPr sz="2200" dirty="0">
              <a:solidFill>
                <a:srgbClr val="232752"/>
              </a:solidFill>
              <a:latin typeface="Assistant ExtraBold" pitchFamily="2" charset="-79"/>
              <a:cs typeface="Assistant ExtraBold" pitchFamily="2" charset="-79"/>
            </a:endParaRPr>
          </a:p>
        </p:txBody>
      </p:sp>
      <p:pic>
        <p:nvPicPr>
          <p:cNvPr id="30" name="גרפיקה 29">
            <a:extLst>
              <a:ext uri="{FF2B5EF4-FFF2-40B4-BE49-F238E27FC236}">
                <a16:creationId xmlns:a16="http://schemas.microsoft.com/office/drawing/2014/main" id="{FE42526D-E607-4AD9-9E17-34D92E85D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4622" y="838309"/>
            <a:ext cx="708009" cy="68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535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434;p23"/>
          <p:cNvSpPr txBox="1"/>
          <p:nvPr/>
        </p:nvSpPr>
        <p:spPr>
          <a:xfrm>
            <a:off x="81643" y="955187"/>
            <a:ext cx="8812330" cy="195434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>
            <a:spAutoFit/>
          </a:bodyPr>
          <a:lstStyle>
            <a:lvl1pPr algn="ctr" defTabSz="914400">
              <a:defRPr sz="11500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/>
              <a:t>HANDS-ON</a:t>
            </a:r>
          </a:p>
        </p:txBody>
      </p:sp>
      <p:sp>
        <p:nvSpPr>
          <p:cNvPr id="279" name="Google Shape;435;p23"/>
          <p:cNvSpPr txBox="1"/>
          <p:nvPr/>
        </p:nvSpPr>
        <p:spPr>
          <a:xfrm>
            <a:off x="1023610" y="2629764"/>
            <a:ext cx="7096780" cy="6975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3" tIns="91423" rIns="91423" bIns="91423">
            <a:spAutoFit/>
          </a:bodyPr>
          <a:lstStyle>
            <a:lvl1pPr algn="ctr" defTabSz="914400">
              <a:lnSpc>
                <a:spcPts val="4000"/>
              </a:lnSpc>
              <a:defRPr sz="40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rPr dirty="0" err="1"/>
              <a:t>ניתוח</a:t>
            </a:r>
            <a:r>
              <a:rPr dirty="0"/>
              <a:t> </a:t>
            </a:r>
            <a:r>
              <a:rPr dirty="0" err="1"/>
              <a:t>נתונים</a:t>
            </a:r>
            <a:r>
              <a:rPr dirty="0"/>
              <a:t> </a:t>
            </a:r>
            <a:r>
              <a:rPr dirty="0" err="1"/>
              <a:t>לומדי</a:t>
            </a:r>
            <a:r>
              <a:rPr lang="he-IL" dirty="0"/>
              <a:t>ם בעיקר בידיים</a:t>
            </a:r>
            <a:endParaRPr dirty="0"/>
          </a:p>
        </p:txBody>
      </p:sp>
      <p:sp>
        <p:nvSpPr>
          <p:cNvPr id="280" name="Google Shape;436;p23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l" defTabSz="914400" rtl="0">
              <a:defRPr sz="1400">
                <a:latin typeface="Assistant"/>
                <a:ea typeface="Assistant"/>
                <a:cs typeface="Assistant"/>
                <a:sym typeface="Assistant"/>
              </a:defRPr>
            </a:pPr>
            <a:endParaRPr/>
          </a:p>
        </p:txBody>
      </p:sp>
      <p:sp>
        <p:nvSpPr>
          <p:cNvPr id="281" name="Google Shape;437;p23"/>
          <p:cNvSpPr/>
          <p:nvPr/>
        </p:nvSpPr>
        <p:spPr>
          <a:xfrm>
            <a:off x="3923450" y="4546326"/>
            <a:ext cx="1217102" cy="3"/>
          </a:xfrm>
          <a:prstGeom prst="line">
            <a:avLst/>
          </a:prstGeom>
          <a:ln w="28575">
            <a:solidFill>
              <a:srgbClr val="918D8E"/>
            </a:solidFill>
            <a:prstDash val="dot"/>
          </a:ln>
        </p:spPr>
        <p:txBody>
          <a:bodyPr lIns="45718" tIns="45718" rIns="45718" bIns="45718"/>
          <a:lstStyle/>
          <a:p>
            <a:pPr algn="l" defTabSz="914400" rtl="0">
              <a:defRPr sz="14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pic>
        <p:nvPicPr>
          <p:cNvPr id="283" name="Google Shape;439;p23" descr="Google Shape;439;p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43806">
            <a:off x="677122" y="482124"/>
            <a:ext cx="428727" cy="946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Google Shape;440;p23" descr="Google Shape;440;p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66124">
            <a:off x="7538791" y="537309"/>
            <a:ext cx="1117045" cy="66770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Google Shape;441;p23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3" tIns="91423" rIns="91423" bIns="91423">
            <a:spAutoFit/>
          </a:bodyPr>
          <a:lstStyle>
            <a:lvl1pPr algn="ctr" defTabSz="914400">
              <a:defRPr sz="54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defRPr>
            </a:lvl1pPr>
          </a:lstStyle>
          <a:p>
            <a:pPr rtl="0">
              <a:defRPr/>
            </a:pPr>
            <a:r>
              <a:t>HANDS-ON</a:t>
            </a:r>
          </a:p>
        </p:txBody>
      </p:sp>
      <p:pic>
        <p:nvPicPr>
          <p:cNvPr id="286" name="Google Shape;442;p23" descr="Google Shape;442;p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250" y="862573"/>
            <a:ext cx="1929253" cy="1553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Google Shape;213;p12" descr="G-STAT | LinkedIn"/>
          <p:cNvPicPr preferRelativeResize="0"/>
          <p:nvPr/>
        </p:nvPicPr>
        <p:blipFill rotWithShape="1">
          <a:blip r:embed="rId6">
            <a:alphaModFix/>
          </a:blip>
          <a:srcRect t="13054" b="17014"/>
          <a:stretch/>
        </p:blipFill>
        <p:spPr>
          <a:xfrm>
            <a:off x="7225555" y="4511839"/>
            <a:ext cx="737969" cy="5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C46FF6-E063-493E-875F-EAAC3C4FE669}"/>
              </a:ext>
            </a:extLst>
          </p:cNvPr>
          <p:cNvSpPr txBox="1"/>
          <p:nvPr/>
        </p:nvSpPr>
        <p:spPr>
          <a:xfrm>
            <a:off x="1727888" y="4599946"/>
            <a:ext cx="5597973" cy="43858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1" anchor="t">
            <a:spAutoFit/>
          </a:bodyPr>
          <a:lstStyle/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כל התמונות במצגת נלקחו מאתר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.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https://pixabay.com/illustrations/search/challenge/</a:t>
            </a:r>
            <a:endParaRPr lang="he-IL" dirty="0">
              <a:solidFill>
                <a:srgbClr val="918D8E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ctr" rtl="1"/>
            <a:r>
              <a:rPr lang="he-IL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כלל דמויות המדענים במצגת נלקחו מחברת </a:t>
            </a:r>
            <a:r>
              <a:rPr lang="en-US" dirty="0">
                <a:solidFill>
                  <a:srgbClr val="918D8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Quattrocento Sans"/>
              </a:rPr>
              <a:t>G-STAT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ערכת נושא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ctr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4289" tIns="34289" rIns="34289" bIns="34289" numCol="1" spcCol="38100" rtlCol="0" anchor="t">
        <a:spAutoFit/>
      </a:bodyPr>
      <a:lstStyle>
        <a:defPPr marL="0" marR="0" indent="0" algn="r" defTabSz="6858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1941</TotalTime>
  <Words>444</Words>
  <Application>Microsoft Office PowerPoint</Application>
  <PresentationFormat>‫הצגה על המסך (16:9)</PresentationFormat>
  <Paragraphs>52</Paragraphs>
  <Slides>6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4" baseType="lpstr">
      <vt:lpstr>Calibri</vt:lpstr>
      <vt:lpstr>Arial</vt:lpstr>
      <vt:lpstr>Assistant SemiBold</vt:lpstr>
      <vt:lpstr>Assistant</vt:lpstr>
      <vt:lpstr>Assistant ExtraBold</vt:lpstr>
      <vt:lpstr>Quattrocento Sans</vt:lpstr>
      <vt:lpstr>Helvetica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Shiran Waldman</dc:creator>
  <cp:lastModifiedBy>ציפי לנקין</cp:lastModifiedBy>
  <cp:revision>70</cp:revision>
  <dcterms:modified xsi:type="dcterms:W3CDTF">2023-08-20T09:37:41Z</dcterms:modified>
</cp:coreProperties>
</file>