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3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5143500" type="screen16x9"/>
  <p:notesSz cx="6858000" cy="9144000"/>
  <p:embeddedFontLst>
    <p:embeddedFont>
      <p:font charset="-79" pitchFamily="2" typeface="Assistant"/>
      <p:regular r:id="rId26"/>
      <p:bold r:id="rId27"/>
    </p:embeddedFont>
    <p:embeddedFont>
      <p:font charset="-79" pitchFamily="2" typeface="Assistant ExtraBold"/>
      <p:bold r:id="rId28"/>
    </p:embeddedFont>
    <p:embeddedFont>
      <p:font charset="-79" pitchFamily="2" typeface="Assistant SemiBold"/>
      <p:bold r:id="rId29"/>
    </p:embeddedFont>
    <p:embeddedFont>
      <p:font charset="0" panose="020F0502020204030204" pitchFamily="34" typeface="Calibri"/>
      <p:regular r:id="rId30"/>
      <p:bold r:id="rId31"/>
      <p:italic r:id="rId32"/>
      <p:boldItalic r:id="rId33"/>
    </p:embeddedFont>
    <p:embeddedFont>
      <p:font charset="0" panose="020B0604020202020204" pitchFamily="34" typeface="Helvetica"/>
      <p:regular r:id="rId34"/>
      <p:bold r:id="rId35"/>
      <p:italic r:id="rId36"/>
      <p:boldItalic r:id="rId37"/>
    </p:embeddedFont>
    <p:embeddedFont>
      <p:font charset="0" panose="020B0604020202020204" typeface="Quattrocento Sans"/>
      <p:regular r:id="rId38"/>
      <p:bold r:id="rId39"/>
      <p:italic r:id="rId40"/>
      <p:boldItalic r:id="rId41"/>
    </p:embeddedFont>
  </p:embeddedFontLst>
  <p:defaultTextStyle>
    <a:defPPr algn="l" defTabSz="914400" hangingPunct="0" indent="0" latinLnBrk="1" marL="0" marR="0" rtl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800" u="none">
        <a:ln>
          <a:noFill/>
        </a:ln>
        <a:solidFill>
          <a:srgbClr val="000000"/>
        </a:solidFill>
        <a:effectLst/>
        <a:uFillTx/>
      </a:defRPr>
    </a:defPPr>
    <a:lvl1pPr algn="r" defTabSz="685800" hangingPunct="0" indent="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algn="r" defTabSz="685800" hangingPunct="0" indent="4572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algn="r" defTabSz="685800" hangingPunct="0" indent="9144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algn="r" defTabSz="685800" hangingPunct="0" indent="13716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algn="r" defTabSz="685800" hangingPunct="0" indent="18288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algn="r" defTabSz="685800" hangingPunct="0" indent="22860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algn="r" defTabSz="685800" hangingPunct="0" indent="27432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algn="r" defTabSz="685800" hangingPunct="0" indent="32004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algn="r" defTabSz="685800" hangingPunct="0" indent="3657600" latinLnBrk="0" marL="0" marR="0" rtl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kumimoji="0" normalizeH="0" spc="0" strike="noStrike" sz="1200" u="none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24"/>
    <a:srgbClr val="BCE3F6"/>
    <a:srgbClr val="00B0F0"/>
    <a:srgbClr val="FFF0C9"/>
    <a:srgbClr val="232752"/>
    <a:srgbClr val="FFCF3F"/>
    <a:srgbClr val="918D8E"/>
    <a:srgbClr val="000000"/>
    <a:srgbClr val="C38C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25400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25400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25400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25400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25400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25400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noFill/>
              <a:miter lim="400000"/>
            </a:ln>
          </a:left>
          <a:right>
            <a:ln cap="flat" w="3175">
              <a:noFill/>
              <a:miter lim="400000"/>
            </a:ln>
          </a:right>
          <a:top>
            <a:ln cap="flat" w="3175">
              <a:noFill/>
              <a:miter lim="400000"/>
            </a:ln>
          </a:top>
          <a:bottom>
            <a:ln cap="flat" w="3175">
              <a:noFill/>
              <a:miter lim="400000"/>
            </a:ln>
          </a:bottom>
          <a:insideH>
            <a:ln cap="flat" w="3175">
              <a:noFill/>
              <a:miter lim="400000"/>
            </a:ln>
          </a:insideH>
          <a:insideV>
            <a:ln cap="flat" w="3175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noFill/>
              <a:miter lim="400000"/>
            </a:ln>
          </a:left>
          <a:right>
            <a:ln cap="flat" w="3175">
              <a:noFill/>
              <a:miter lim="400000"/>
            </a:ln>
          </a:right>
          <a:top>
            <a:ln cap="flat" w="3175">
              <a:noFill/>
              <a:miter lim="400000"/>
            </a:ln>
          </a:top>
          <a:bottom>
            <a:ln cap="flat" w="3175">
              <a:noFill/>
              <a:miter lim="400000"/>
            </a:ln>
          </a:bottom>
          <a:insideH>
            <a:ln cap="flat" w="3175">
              <a:noFill/>
              <a:miter lim="400000"/>
            </a:ln>
          </a:insideH>
          <a:insideV>
            <a:ln cap="flat" w="3175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cap="flat" w="3175">
              <a:noFill/>
              <a:miter lim="400000"/>
            </a:ln>
          </a:left>
          <a:right>
            <a:ln cap="flat" w="3175">
              <a:noFill/>
              <a:miter lim="400000"/>
            </a:ln>
          </a:right>
          <a:top>
            <a:ln cap="flat" w="381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noFill/>
              <a:miter lim="400000"/>
            </a:ln>
          </a:insideH>
          <a:insideV>
            <a:ln cap="flat" w="3175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noFill/>
              <a:miter lim="400000"/>
            </a:ln>
          </a:left>
          <a:right>
            <a:ln cap="flat" w="3175">
              <a:noFill/>
              <a:miter lim="400000"/>
            </a:ln>
          </a:right>
          <a:top>
            <a:ln cap="flat" w="12700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noFill/>
              <a:miter lim="400000"/>
            </a:ln>
          </a:insideH>
          <a:insideV>
            <a:ln cap="flat" w="3175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25400">
              <a:solidFill>
                <a:srgbClr val="FFFFFF"/>
              </a:solidFill>
              <a:prstDash val="solid"/>
              <a:round/>
            </a:ln>
          </a:top>
          <a:bottom>
            <a:ln cap="flat" w="3175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cap="flat" w="3175">
              <a:solidFill>
                <a:srgbClr val="FFFFFF"/>
              </a:solidFill>
              <a:prstDash val="solid"/>
              <a:round/>
            </a:ln>
          </a:left>
          <a:right>
            <a:ln cap="flat" w="3175">
              <a:solidFill>
                <a:srgbClr val="FFFFFF"/>
              </a:solidFill>
              <a:prstDash val="solid"/>
              <a:round/>
            </a:ln>
          </a:right>
          <a:top>
            <a:ln cap="flat" w="3175">
              <a:solidFill>
                <a:srgbClr val="FFFFFF"/>
              </a:solidFill>
              <a:prstDash val="solid"/>
              <a:round/>
            </a:ln>
          </a:top>
          <a:bottom>
            <a:ln cap="flat" w="25400">
              <a:solidFill>
                <a:srgbClr val="FFFFFF"/>
              </a:solidFill>
              <a:prstDash val="solid"/>
              <a:round/>
            </a:ln>
          </a:bottom>
          <a:insideH>
            <a:ln cap="flat" w="3175">
              <a:solidFill>
                <a:srgbClr val="FFFFFF"/>
              </a:solidFill>
              <a:prstDash val="solid"/>
              <a:round/>
            </a:ln>
          </a:insideH>
          <a:insideV>
            <a:ln cap="flat" w="3175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000000"/>
              </a:solidFill>
              <a:prstDash val="solid"/>
              <a:round/>
            </a:ln>
          </a:left>
          <a:right>
            <a:ln cap="flat" w="3175">
              <a:solidFill>
                <a:srgbClr val="000000"/>
              </a:solidFill>
              <a:prstDash val="solid"/>
              <a:round/>
            </a:ln>
          </a:right>
          <a:top>
            <a:ln cap="flat" w="3175">
              <a:solidFill>
                <a:srgbClr val="000000"/>
              </a:solidFill>
              <a:prstDash val="solid"/>
              <a:round/>
            </a:ln>
          </a:top>
          <a:bottom>
            <a:ln cap="flat" w="3175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solidFill>
                <a:srgbClr val="000000"/>
              </a:solidFill>
              <a:prstDash val="solid"/>
              <a:round/>
            </a:ln>
          </a:insideH>
          <a:insideV>
            <a:ln cap="flat" w="3175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000000"/>
              </a:solidFill>
              <a:prstDash val="solid"/>
              <a:round/>
            </a:ln>
          </a:left>
          <a:right>
            <a:ln cap="flat" w="3175">
              <a:solidFill>
                <a:srgbClr val="000000"/>
              </a:solidFill>
              <a:prstDash val="solid"/>
              <a:round/>
            </a:ln>
          </a:right>
          <a:top>
            <a:ln cap="flat" w="3175">
              <a:solidFill>
                <a:srgbClr val="000000"/>
              </a:solidFill>
              <a:prstDash val="solid"/>
              <a:round/>
            </a:ln>
          </a:top>
          <a:bottom>
            <a:ln cap="flat" w="3175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solidFill>
                <a:srgbClr val="000000"/>
              </a:solidFill>
              <a:prstDash val="solid"/>
              <a:round/>
            </a:ln>
          </a:insideH>
          <a:insideV>
            <a:ln cap="flat" w="3175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000000"/>
              </a:solidFill>
              <a:prstDash val="solid"/>
              <a:round/>
            </a:ln>
          </a:left>
          <a:right>
            <a:ln cap="flat" w="3175">
              <a:solidFill>
                <a:srgbClr val="000000"/>
              </a:solidFill>
              <a:prstDash val="solid"/>
              <a:round/>
            </a:ln>
          </a:right>
          <a:top>
            <a:ln cap="flat" w="38100">
              <a:solidFill>
                <a:srgbClr val="000000"/>
              </a:solidFill>
              <a:prstDash val="solid"/>
              <a:round/>
            </a:ln>
          </a:top>
          <a:bottom>
            <a:ln cap="flat" w="3175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solidFill>
                <a:srgbClr val="000000"/>
              </a:solidFill>
              <a:prstDash val="solid"/>
              <a:round/>
            </a:ln>
          </a:insideH>
          <a:insideV>
            <a:ln cap="flat" w="3175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cap="flat" w="3175">
              <a:solidFill>
                <a:srgbClr val="000000"/>
              </a:solidFill>
              <a:prstDash val="solid"/>
              <a:round/>
            </a:ln>
          </a:left>
          <a:right>
            <a:ln cap="flat" w="3175">
              <a:solidFill>
                <a:srgbClr val="000000"/>
              </a:solidFill>
              <a:prstDash val="solid"/>
              <a:round/>
            </a:ln>
          </a:right>
          <a:top>
            <a:ln cap="flat" w="3175">
              <a:solidFill>
                <a:srgbClr val="000000"/>
              </a:solidFill>
              <a:prstDash val="solid"/>
              <a:round/>
            </a:ln>
          </a:top>
          <a:bottom>
            <a:ln cap="flat" w="12700">
              <a:solidFill>
                <a:srgbClr val="000000"/>
              </a:solidFill>
              <a:prstDash val="solid"/>
              <a:round/>
            </a:ln>
          </a:bottom>
          <a:insideH>
            <a:ln cap="flat" w="3175">
              <a:solidFill>
                <a:srgbClr val="000000"/>
              </a:solidFill>
              <a:prstDash val="solid"/>
              <a:round/>
            </a:ln>
          </a:insideH>
          <a:insideV>
            <a:ln cap="flat" w="3175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autoAdjust="0" sz="89263"/>
  </p:normalViewPr>
  <p:slideViewPr>
    <p:cSldViewPr snapToGrid="0">
      <p:cViewPr varScale="1">
        <p:scale>
          <a:sx d="100" n="126"/>
          <a:sy d="100" n="126"/>
        </p:scale>
        <p:origin x="942" y="120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39" Target="fonts/font14.fntdata" Type="http://schemas.openxmlformats.org/officeDocument/2006/relationships/font"/><Relationship Id="rId38" Target="fonts/font13.fntdata" Type="http://schemas.openxmlformats.org/officeDocument/2006/relationships/font"/><Relationship Id="rId37" Target="fonts/font12.fntdata" Type="http://schemas.openxmlformats.org/officeDocument/2006/relationships/font"/><Relationship Id="rId36" Target="fonts/font11.fntdata" Type="http://schemas.openxmlformats.org/officeDocument/2006/relationships/font"/><Relationship Id="rId35" Target="fonts/font10.fntdata" Type="http://schemas.openxmlformats.org/officeDocument/2006/relationships/font"/><Relationship Id="rId34" Target="fonts/font9.fntdata" Type="http://schemas.openxmlformats.org/officeDocument/2006/relationships/font"/><Relationship Id="rId33" Target="fonts/font8.fntdata" Type="http://schemas.openxmlformats.org/officeDocument/2006/relationships/font"/><Relationship Id="rId32" Target="fonts/font7.fntdata" Type="http://schemas.openxmlformats.org/officeDocument/2006/relationships/font"/><Relationship Id="rId31" Target="fonts/font6.fntdata" Type="http://schemas.openxmlformats.org/officeDocument/2006/relationships/font"/><Relationship Id="rId30" Target="fonts/font5.fntdata" Type="http://schemas.openxmlformats.org/officeDocument/2006/relationships/font"/><Relationship Id="rId27" Target="fonts/font2.fntdata" Type="http://schemas.openxmlformats.org/officeDocument/2006/relationships/font"/><Relationship Id="rId26" Target="fonts/font1.fntdata" Type="http://schemas.openxmlformats.org/officeDocument/2006/relationships/font"/><Relationship Id="rId25" Target="slides/slide19.xml" Type="http://schemas.openxmlformats.org/officeDocument/2006/relationships/slide"/><Relationship Id="rId24" Target="slides/slide18.xml" Type="http://schemas.openxmlformats.org/officeDocument/2006/relationships/slide"/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41" Target="fonts/font16.fntdata" Type="http://schemas.openxmlformats.org/officeDocument/2006/relationships/font"/><Relationship Id="rId9" Target="slides/slide3.xml" Type="http://schemas.openxmlformats.org/officeDocument/2006/relationships/slide"/><Relationship Id="rId10" Target="slides/slide4.xml" Type="http://schemas.openxmlformats.org/officeDocument/2006/relationships/slide"/><Relationship Id="rId40" Target="fonts/font15.fntdata" Type="http://schemas.openxmlformats.org/officeDocument/2006/relationships/font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7.xml" Type="http://schemas.openxmlformats.org/officeDocument/2006/relationships/slide"/><Relationship Id="rId29" Target="fonts/font4.fntdata" Type="http://schemas.openxmlformats.org/officeDocument/2006/relationships/font"/><Relationship Id="rId2" Target="viewProps.xml" Type="http://schemas.openxmlformats.org/officeDocument/2006/relationships/viewProps"/><Relationship Id="rId22" Target="slides/slide16.xml" Type="http://schemas.openxmlformats.org/officeDocument/2006/relationships/slide"/><Relationship Id="rId28" Target="fonts/font3.fntdata" Type="http://schemas.openxmlformats.org/officeDocument/2006/relationships/font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ChangeAspect="1"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idx="1" sz="quarter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algn="r" defTabSz="685800" latinLnBrk="0" rtl="1">
      <a:defRPr sz="900">
        <a:latin typeface="+mj-lt"/>
        <a:ea typeface="+mj-ea"/>
        <a:cs typeface="+mj-cs"/>
        <a:sym typeface="Calibri"/>
      </a:defRPr>
    </a:lvl1pPr>
    <a:lvl2pPr algn="r" defTabSz="685800" indent="228600" latinLnBrk="0" rtl="1">
      <a:defRPr sz="900">
        <a:latin typeface="+mj-lt"/>
        <a:ea typeface="+mj-ea"/>
        <a:cs typeface="+mj-cs"/>
        <a:sym typeface="Calibri"/>
      </a:defRPr>
    </a:lvl2pPr>
    <a:lvl3pPr algn="r" defTabSz="685800" indent="457200" latinLnBrk="0" rtl="1">
      <a:defRPr sz="900">
        <a:latin typeface="+mj-lt"/>
        <a:ea typeface="+mj-ea"/>
        <a:cs typeface="+mj-cs"/>
        <a:sym typeface="Calibri"/>
      </a:defRPr>
    </a:lvl3pPr>
    <a:lvl4pPr algn="r" defTabSz="685800" indent="685800" latinLnBrk="0" rtl="1">
      <a:defRPr sz="900">
        <a:latin typeface="+mj-lt"/>
        <a:ea typeface="+mj-ea"/>
        <a:cs typeface="+mj-cs"/>
        <a:sym typeface="Calibri"/>
      </a:defRPr>
    </a:lvl4pPr>
    <a:lvl5pPr algn="r" defTabSz="685800" indent="914400" latinLnBrk="0" rtl="1">
      <a:defRPr sz="900">
        <a:latin typeface="+mj-lt"/>
        <a:ea typeface="+mj-ea"/>
        <a:cs typeface="+mj-cs"/>
        <a:sym typeface="Calibri"/>
      </a:defRPr>
    </a:lvl5pPr>
    <a:lvl6pPr algn="r" defTabSz="685800" indent="1143000" latinLnBrk="0" rtl="1">
      <a:defRPr sz="900">
        <a:latin typeface="+mj-lt"/>
        <a:ea typeface="+mj-ea"/>
        <a:cs typeface="+mj-cs"/>
        <a:sym typeface="Calibri"/>
      </a:defRPr>
    </a:lvl6pPr>
    <a:lvl7pPr algn="r" defTabSz="685800" indent="1371600" latinLnBrk="0" rtl="1">
      <a:defRPr sz="900">
        <a:latin typeface="+mj-lt"/>
        <a:ea typeface="+mj-ea"/>
        <a:cs typeface="+mj-cs"/>
        <a:sym typeface="Calibri"/>
      </a:defRPr>
    </a:lvl7pPr>
    <a:lvl8pPr algn="r" defTabSz="685800" indent="1600200" latinLnBrk="0" rtl="1">
      <a:defRPr sz="900">
        <a:latin typeface="+mj-lt"/>
        <a:ea typeface="+mj-ea"/>
        <a:cs typeface="+mj-cs"/>
        <a:sym typeface="Calibri"/>
      </a:defRPr>
    </a:lvl8pPr>
    <a:lvl9pPr algn="r" defTabSz="685800" indent="1828800" latinLnBrk="0" rtl="1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../slides/slide1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2" Target="../slides/slide1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../slides/slide1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2" Target="../slides/slide1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2" Target="../slides/slide1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2" Target="../slides/slide1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2" Target="../slides/slide1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2" Target="../slides/slide1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2" Target="../slides/slide1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defTabSz="685800" eaLnBrk="1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he-IL" dirty="0" lang="he-IL"/>
              <a:t>סטטיסטיקה היא כלי מרכזי ומשמעותי לטובת ניתוח נתונים שכן היא עוזרת לנו להבין ולהפיק תובנות על הרבה נתונים באופן נוח ויעיל </a:t>
            </a:r>
          </a:p>
        </p:txBody>
      </p:sp>
    </p:spTree>
    <p:extLst>
      <p:ext uri="{BB962C8B-B14F-4D97-AF65-F5344CB8AC3E}">
        <p14:creationId xmlns:p14="http://schemas.microsoft.com/office/powerpoint/2010/main" val="3539229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669887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defTabSz="685800" eaLnBrk="1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51217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8217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defTabSz="685800" eaLnBrk="1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2913802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381150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638941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900621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defTabSz="685800" eaLnBrk="1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2339967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969749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יש לבצע את תרגיל 2 בנושא "שכיחות" באקסל שנמצא בקובץ התרגילים "שכיחות יחסית"</a:t>
            </a:r>
            <a:endParaRPr altLang="he-IL" lang="he-IL"/>
          </a:p>
        </p:txBody>
      </p:sp>
    </p:spTree>
    <p:extLst>
      <p:ext uri="{BB962C8B-B14F-4D97-AF65-F5344CB8AC3E}">
        <p14:creationId xmlns:p14="http://schemas.microsoft.com/office/powerpoint/2010/main" val="418481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רקע כללי - שכיחות יחסית היא חלק ראשון מתוך שלושה בנושא טבלת שכיחויות.</a:t>
            </a: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לאחר פרק זה נלמד שכיחות מצטברת וכיצד מפיקים תובנות בפרקטיקה מטבלת שכיחויות.</a:t>
            </a: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altLang="he-IL" dirty="0" lang="he-IL"/>
          </a:p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בשיעור זה נעמיק בנושא המשתנים ונתחיל להפיק מהם תובנות בעזרת כלי שנקרא </a:t>
            </a:r>
            <a:r>
              <a:rPr altLang="he-IL" b="1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שכיחות ושכיחות יחסית. 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334374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לפני שיוסבר על שכיחות יחסית נלמד מהי שכיחות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291754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מנתחי נתונים </a:t>
            </a:r>
            <a:r>
              <a:rPr altLang="he-IL" dirty="0" lang="he-IL">
                <a:latin typeface="Quattrocento Sans"/>
                <a:ea typeface="Quattrocento Sans"/>
                <a:cs typeface="Quattrocento Sans"/>
                <a:sym typeface="Quattrocento Sans"/>
              </a:rPr>
              <a:t>ש</a:t>
            </a: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חוקרים הרבה נתונים נעזרים בכלים טכנולוגיים כמו כלי האקסל כדי לקבל מענה אוטומטי ומהיר לשאלות מסוג זה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346362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b="1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טבלת שכיחויות מסכמת </a:t>
            </a:r>
            <a:r>
              <a:rPr altLang="he-IL" b="1" dirty="0" lang="he-IL">
                <a:latin typeface="Quattrocento Sans"/>
                <a:ea typeface="Quattrocento Sans"/>
                <a:cs typeface="Quattrocento Sans"/>
                <a:sym typeface="Quattrocento Sans"/>
              </a:rPr>
              <a:t>ל</a:t>
            </a:r>
            <a:r>
              <a:rPr altLang="he-IL" b="1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כל ערך קטגורי את מספר הפעמים שהוא מופיע, והיא סוג הטבלה השכיח ביותר לצורך הפקת תובנות מ</a:t>
            </a:r>
            <a:r>
              <a:rPr altLang="he-IL" b="1" dirty="0" lang="he-IL">
                <a:latin typeface="Quattrocento Sans"/>
                <a:ea typeface="Quattrocento Sans"/>
                <a:cs typeface="Quattrocento Sans"/>
                <a:sym typeface="Quattrocento Sans"/>
              </a:rPr>
              <a:t>דאטה</a:t>
            </a:r>
            <a:endParaRPr altLang="he-IL" b="1" dirty="0" lang="he-IL"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altLang="he-IL" dirty="0" lang="he-IL"/>
          </a:p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altLang="he-IL" dirty="0" lang="he-IL"/>
              <a:t>הערה: אפשר גם לבצע שכיחויות למשתנה סדר, אך עם מספר קטן של ערכים</a:t>
            </a:r>
          </a:p>
        </p:txBody>
      </p:sp>
    </p:spTree>
    <p:extLst>
      <p:ext uri="{BB962C8B-B14F-4D97-AF65-F5344CB8AC3E}">
        <p14:creationId xmlns:p14="http://schemas.microsoft.com/office/powerpoint/2010/main" val="259344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altLang="he-IL" dirty="0" lang="he-IL" sz="900">
                <a:latin typeface="Quattrocento Sans"/>
                <a:ea typeface="Quattrocento Sans"/>
                <a:cs typeface="Quattrocento Sans"/>
                <a:sym typeface="Quattrocento Sans"/>
              </a:rPr>
              <a:t>יש לבצע את תרגיל כיתה 1 בנושא "שכיחות" באקסל שנמצא בקובץ התרגילים "שכיחות יחסית"</a:t>
            </a: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330044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endParaRPr altLang="he-IL" dirty="0" lang="he-IL"/>
          </a:p>
        </p:txBody>
      </p:sp>
    </p:spTree>
    <p:extLst>
      <p:ext uri="{BB962C8B-B14F-4D97-AF65-F5344CB8AC3E}">
        <p14:creationId xmlns:p14="http://schemas.microsoft.com/office/powerpoint/2010/main" val="153534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2633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ChangeAspect="1"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359031003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9" name="Google Shape;7;p1"/>
          <p:cNvPicPr>
            <a:picLocks noChangeAspect="1"/>
          </p:cNvPicPr>
          <p:nvPr/>
        </p:nvPicPr>
        <p:blipFill>
          <a:blip r:embed="rId2"/>
          <a:srcRect b="25723" l="4362" r="4570" t="19277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descr="Google Shape;135;p15" id="112" name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bIns="91423" lIns="91423" numCol="1" rIns="91423" t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6834639" y="56674"/>
            <a:ext cx="2182418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bIns="91423" lIns="91423" numCol="1" rIns="91423" tIns="91423" wrap="square">
            <a:spAutoFit/>
          </a:bodyPr>
          <a:lstStyle/>
          <a:p>
            <a:pPr defTabSz="914400" lvl="1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altLang="he-IL" dirty="0" lang="he-IL">
                <a:solidFill>
                  <a:srgbClr val="232752"/>
                </a:solidFill>
              </a:rPr>
              <a:t>שכיחות ושכיחות יחסית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7381946" y="441360"/>
            <a:ext cx="1566680" cy="3849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bIns="45718" lIns="45718" numCol="1" rIns="45718" t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anchor="ctr" bIns="91423" lIns="91423" numCol="1" rIns="91423" tIns="91423" wrap="none">
            <a:normAutofit/>
          </a:bodyPr>
          <a:lstStyle>
            <a:defPPr algn="l" defTabSz="914400" hangingPunct="0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 defTabSz="9144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900" u="none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algn="r" defTabSz="685800" hangingPunct="0" indent="4572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algn="r" defTabSz="685800" hangingPunct="0" indent="9144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algn="r" defTabSz="685800" hangingPunct="0" indent="13716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algn="r" defTabSz="685800" hangingPunct="0" indent="18288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algn="r" defTabSz="685800" hangingPunct="0" indent="22860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algn="r" defTabSz="685800" hangingPunct="0" indent="27432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algn="r" defTabSz="685800" hangingPunct="0" indent="32004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algn="r" defTabSz="685800" hangingPunct="0" indent="365760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baseline="0" cap="none" i="0" kumimoji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dirty="0" lang="en-US"/>
          </a:p>
        </p:txBody>
      </p:sp>
      <p:pic>
        <p:nvPicPr>
          <p:cNvPr descr="Google Shape;7;p1" id="4" name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5723" l="4362" r="4570" t="19277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Google Shape;135;p15" id="5" name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 bIns="34289" lIns="34289" numCol="1" rIns="34289" tIns="34289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34289" lIns="34289" numCol="1" rIns="34289" t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idx="2" sz="quarter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anchor="ctr" bIns="34289" lIns="34289" numCol="1" rIns="34289" tIns="34289" wrap="none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</p:sldLayoutIdLst>
  <p:transition spd="med"/>
  <p:txStyles>
    <p:titleStyle>
      <a:lvl1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algn="r" defTabSz="685800" indent="0" latinLnBrk="0" marL="0" marR="0" rtl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algn="r" defTabSz="685800" indent="-163285" latinLnBrk="0" marL="163285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algn="r" defTabSz="685800" indent="-190500" latinLnBrk="0" marL="6477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algn="r" defTabSz="685800" indent="-228600" latinLnBrk="0" marL="11430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algn="r" defTabSz="685800" indent="-254000" latinLnBrk="0" marL="16256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algn="r" defTabSz="685800" indent="-254000" latinLnBrk="0" marL="20828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algn="r" defTabSz="685800" indent="-254000" latinLnBrk="0" marL="25400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algn="r" defTabSz="685800" indent="-254000" latinLnBrk="0" marL="29972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algn="r" defTabSz="685800" indent="-254000" latinLnBrk="0" marL="34544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algn="r" defTabSz="685800" indent="-254000" latinLnBrk="0" marL="3911600" marR="0" rtl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algn="l" defTabSz="685800" indent="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algn="l" defTabSz="685800" indent="4572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algn="l" defTabSz="685800" indent="9144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algn="l" defTabSz="685800" indent="13716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algn="l" defTabSz="685800" indent="18288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algn="l" defTabSz="685800" indent="22860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algn="l" defTabSz="685800" indent="27432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algn="l" defTabSz="685800" indent="32004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algn="l" defTabSz="685800" indent="3657600" latinLnBrk="0" marL="0" marR="0" rtl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6" Target="../media/image4.jpg" Type="http://schemas.openxmlformats.org/officeDocument/2006/relationships/image"/><Relationship Id="rId5" Target="../media/image2.png" Type="http://schemas.openxmlformats.org/officeDocument/2006/relationships/image"/><Relationship Id="rId4" Target="../media/image3.png" Type="http://schemas.openxmlformats.org/officeDocument/2006/relationships/image"/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6" Target="../media/image18.jpg" Type="http://schemas.openxmlformats.org/officeDocument/2006/relationships/image"/><Relationship Id="rId5" Target="../media/image17.png" Type="http://schemas.openxmlformats.org/officeDocument/2006/relationships/image"/><Relationship Id="rId4" Target="../media/image2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5.jpg" Type="http://schemas.openxmlformats.org/officeDocument/2006/relationships/image"/><Relationship Id="rId3" Target="../media/image3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4" Target="../media/image6.jpg" Type="http://schemas.openxmlformats.org/officeDocument/2006/relationships/image"/><Relationship Id="rId3" Target="../media/image3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5" Target="../media/image8.png" Type="http://schemas.openxmlformats.org/officeDocument/2006/relationships/image"/><Relationship Id="rId4" Target="../media/image7.jpg" Type="http://schemas.openxmlformats.org/officeDocument/2006/relationships/image"/><Relationship Id="rId3" Target="../media/image3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5" Target="../media/image7.jpg" Type="http://schemas.openxmlformats.org/officeDocument/2006/relationships/image"/><Relationship Id="rId4" Target="../media/image8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5" Target="../media/image10.jpg" Type="http://schemas.openxmlformats.org/officeDocument/2006/relationships/image"/><Relationship Id="rId4" Target="../media/image9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5" Target="../media/image12.jpg" Type="http://schemas.openxmlformats.org/officeDocument/2006/relationships/image"/><Relationship Id="rId4" Target="../media/image11.jpg" Type="http://schemas.openxmlformats.org/officeDocument/2006/relationships/image"/><Relationship Id="rId3" Target="../media/image3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13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4" Target="../media/image14.png" Type="http://schemas.openxmlformats.org/officeDocument/2006/relationships/image"/><Relationship Id="rId3" Target="../media/image3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134" name="Google Shape;55;p13"/>
          <p:cNvPicPr>
            <a:picLocks noAdjustHandles="1" noChangeArrowheads="1" noChangeAspect="1" noChangeShapeType="1" noCrop="1" noEditPoints="1" noGrp="1" noMove="1" noResize="1" noRot="1"/>
          </p:cNvPicPr>
          <p:nvPr/>
        </p:nvPicPr>
        <p:blipFill>
          <a:blip r:embed="rId3"/>
          <a:srcRect b="25722" l="4362" r="4571" t="19277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Google Shape;60;p13" id="135" name="Google Shape;60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3668">
            <a:off x="6044922" y="1535775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516137" y="1958827"/>
            <a:ext cx="2929935" cy="1246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bIns="68567" lIns="68567" numCol="1" rIns="68567" tIns="68567" wrap="square">
            <a:spAutoFit/>
          </a:bodyPr>
          <a:lstStyle/>
          <a:p>
            <a:pPr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altLang="he-IL" dirty="0" lang="he-IL"/>
              <a:t>שכיחות </a:t>
            </a:r>
            <a:r>
              <a:rPr dirty="0" lang="en-US" sz="36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</a:p>
          <a:p>
            <a:pPr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altLang="he-IL" dirty="0" lang="he-IL" sz="36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ושכיחות יחסית</a:t>
            </a:r>
            <a:r>
              <a:rPr altLang="he-IL" dirty="0" lang="he-IL">
                <a:solidFill>
                  <a:srgbClr val="00B0F0"/>
                </a:solidFill>
              </a:rPr>
              <a:t> 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7" name="Rectangle"/>
          <p:cNvSpPr>
            <a:spLocks noAdjustHandles="1" noChangeArrowheads="1" noChangeShapeType="1" noEditPoints="1" noGrp="1" noMove="1" noResize="1" noRot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anchor="ctr" bIns="34289" lIns="34289" numCol="1" rIns="34289" tIns="34289"/>
          <a:lstStyle/>
          <a:p>
            <a:endParaRPr/>
          </a:p>
        </p:txBody>
      </p:sp>
      <p:pic>
        <p:nvPicPr>
          <p:cNvPr descr="Google Shape;62;p13" id="138" name="Google Shape;62;p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53;p13"/>
          <p:cNvSpPr txBox="1"/>
          <p:nvPr/>
        </p:nvSpPr>
        <p:spPr>
          <a:xfrm>
            <a:off x="5057478" y="4153755"/>
            <a:ext cx="3444581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bIns="68567" lIns="68567" numCol="1" rIns="68567" tIns="68567" wrap="square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altLang="he-IL" dirty="0" lang="he-IL" sz="2400">
                <a:solidFill>
                  <a:srgbClr val="00B0F0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</a:rPr>
              <a:t>סטטיסטיקה לניתוח נתונים </a:t>
            </a:r>
            <a:endParaRPr dirty="0" sz="2400">
              <a:solidFill>
                <a:srgbClr val="00B0F0"/>
              </a:solidFill>
              <a:latin charset="-79" panose="00000700000000000000" pitchFamily="2" typeface="Assistant SemiBold"/>
              <a:cs charset="-79" panose="00000700000000000000" pitchFamily="2" typeface="Assistant SemiBold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cap="flat" w="3175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A709BB4-27BF-42C1-8788-B4433B624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" y="905811"/>
            <a:ext cx="5146744" cy="3969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629929"/>
              </p:ext>
            </p:extLst>
          </p:nvPr>
        </p:nvGraphicFramePr>
        <p:xfrm>
          <a:off x="897445" y="1668443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1738877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altLang="he-IL" b="0" cap="none" dirty="0" i="0" lang="he-IL" strike="noStrike" sz="1600" u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בטבלה משמאל מצוינים נתוני פעילויות ספורטיביות שעשה איתן בכל יום בשבוע החולף ומשך הזמן שבו נמשכה כל פעילות</a:t>
            </a:r>
            <a:endParaRPr dirty="0" sz="1600"/>
          </a:p>
        </p:txBody>
      </p:sp>
      <p:sp>
        <p:nvSpPr>
          <p:cNvPr id="16" name="Google Shape;110;p6">
            <a:extLst>
              <a:ext uri="{FF2B5EF4-FFF2-40B4-BE49-F238E27FC236}">
                <a16:creationId xmlns:a16="http://schemas.microsoft.com/office/drawing/2014/main" id="{E7798183-A007-4A3A-B216-2589B76FF495}"/>
              </a:ext>
            </a:extLst>
          </p:cNvPr>
          <p:cNvSpPr txBox="1"/>
          <p:nvPr/>
        </p:nvSpPr>
        <p:spPr>
          <a:xfrm>
            <a:off x="6641195" y="1486928"/>
            <a:ext cx="1533521" cy="692437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 לדוגמאות</a:t>
            </a:r>
            <a:endParaRPr dirty="0" sz="18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8269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/>
          </p:nvPr>
        </p:nvGraphicFramePr>
        <p:xfrm>
          <a:off x="897445" y="1621272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1418789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altLang="he-IL" b="0" cap="none" dirty="0" i="0" lang="he-IL" strike="noStrike" sz="1600" u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מהי השכיחות בדקות של הפעילות הספורטיבית "הליכה" שביצע איתן השבוע?</a:t>
            </a:r>
            <a:endParaRPr dirty="0" sz="1600"/>
          </a:p>
        </p:txBody>
      </p:sp>
      <p:sp>
        <p:nvSpPr>
          <p:cNvPr id="16" name="Google Shape;110;p6">
            <a:extLst>
              <a:ext uri="{FF2B5EF4-FFF2-40B4-BE49-F238E27FC236}">
                <a16:creationId xmlns:a16="http://schemas.microsoft.com/office/drawing/2014/main" id="{E7798183-A007-4A3A-B216-2589B76FF495}"/>
              </a:ext>
            </a:extLst>
          </p:cNvPr>
          <p:cNvSpPr txBox="1"/>
          <p:nvPr/>
        </p:nvSpPr>
        <p:spPr>
          <a:xfrm>
            <a:off x="6519747" y="1658442"/>
            <a:ext cx="1654970" cy="41543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 1 לתרגול</a:t>
            </a:r>
            <a:endParaRPr altLang="he-IL" dirty="0" lang="he-IL" sz="18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C0ABF65-2A95-4A93-9085-E8D52DF03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4" y="3396081"/>
            <a:ext cx="942497" cy="9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0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230881"/>
              </p:ext>
            </p:extLst>
          </p:nvPr>
        </p:nvGraphicFramePr>
        <p:xfrm>
          <a:off x="897445" y="1621272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1855832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altLang="he-IL" b="0" cap="none" dirty="0" i="0" lang="he-IL" strike="noStrike" sz="1600" u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מהי השכיחות בדקות של הפעילות הספורטיבית "הליכה" שביצע איתן השבוע?</a:t>
            </a:r>
          </a:p>
          <a:p>
            <a:pPr algn="r" indent="0" lvl="0" marL="0" marR="0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altLang="he-IL" b="1" dirty="0" lang="he-IL" sz="18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70=30+40</a:t>
            </a:r>
            <a:endParaRPr b="1" dirty="0" sz="18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E0F8ADC-8394-476B-9C60-B8570E9F8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4" y="3396081"/>
            <a:ext cx="942497" cy="949088"/>
          </a:xfrm>
          <a:prstGeom prst="rect">
            <a:avLst/>
          </a:prstGeom>
        </p:spPr>
      </p:pic>
      <p:sp>
        <p:nvSpPr>
          <p:cNvPr id="10" name="Google Shape;110;p6">
            <a:extLst>
              <a:ext uri="{FF2B5EF4-FFF2-40B4-BE49-F238E27FC236}">
                <a16:creationId xmlns:a16="http://schemas.microsoft.com/office/drawing/2014/main" id="{161EBF89-331F-495A-B5A8-6A5480A12CE8}"/>
              </a:ext>
            </a:extLst>
          </p:cNvPr>
          <p:cNvSpPr txBox="1"/>
          <p:nvPr/>
        </p:nvSpPr>
        <p:spPr>
          <a:xfrm>
            <a:off x="6519747" y="1658442"/>
            <a:ext cx="1654970" cy="41543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 1 פתרון</a:t>
            </a:r>
            <a:endParaRPr altLang="he-IL" dirty="0" lang="he-IL" sz="1800"/>
          </a:p>
        </p:txBody>
      </p:sp>
    </p:spTree>
    <p:extLst>
      <p:ext uri="{BB962C8B-B14F-4D97-AF65-F5344CB8AC3E}">
        <p14:creationId xmlns:p14="http://schemas.microsoft.com/office/powerpoint/2010/main" val="10595994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/>
          </p:nvPr>
        </p:nvGraphicFramePr>
        <p:xfrm>
          <a:off x="897445" y="1621272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1418789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altLang="he-IL" b="0" cap="none" dirty="0" i="0" lang="he-IL" strike="noStrike" sz="1600" u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מהו סך השכיחות בדקות של כל הפעילויות הספורטיביות שאיתן עשה השבוע?</a:t>
            </a:r>
            <a:endParaRPr dirty="0" sz="1600"/>
          </a:p>
        </p:txBody>
      </p:sp>
      <p:sp>
        <p:nvSpPr>
          <p:cNvPr id="16" name="Google Shape;110;p6">
            <a:extLst>
              <a:ext uri="{FF2B5EF4-FFF2-40B4-BE49-F238E27FC236}">
                <a16:creationId xmlns:a16="http://schemas.microsoft.com/office/drawing/2014/main" id="{E7798183-A007-4A3A-B216-2589B76FF495}"/>
              </a:ext>
            </a:extLst>
          </p:cNvPr>
          <p:cNvSpPr txBox="1"/>
          <p:nvPr/>
        </p:nvSpPr>
        <p:spPr>
          <a:xfrm>
            <a:off x="6519747" y="1658442"/>
            <a:ext cx="1654970" cy="41543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 2 לתרגול</a:t>
            </a:r>
            <a:endParaRPr altLang="he-IL" dirty="0" lang="he-IL" sz="18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DA5B93B-C95F-4FA9-A3C6-5E80C4C80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4" y="3396081"/>
            <a:ext cx="942497" cy="9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950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78946"/>
              </p:ext>
            </p:extLst>
          </p:nvPr>
        </p:nvGraphicFramePr>
        <p:xfrm>
          <a:off x="897445" y="1621272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0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+20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+50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0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b="0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+40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+25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+45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+0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1855832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>
              <a:lnSpc>
                <a:spcPct val="130000"/>
              </a:lnSpc>
              <a:buClr>
                <a:srgbClr val="232752"/>
              </a:buClr>
              <a:buSzPts val="11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מהו סך השכיחות בדקות של כל הפעילויות הספורטיביות שאיתן עשה השבוע</a:t>
            </a:r>
            <a:r>
              <a:rPr altLang="he-IL" b="0" cap="none" dirty="0" i="0" lang="he-IL" strike="noStrike" sz="1600" u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?</a:t>
            </a:r>
          </a:p>
          <a:p>
            <a:pPr algn="r" indent="0" lvl="0" marL="0" marR="0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altLang="he-IL" b="1" dirty="0" lang="he-IL" sz="18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210</a:t>
            </a:r>
            <a:endParaRPr b="1" dirty="0" sz="18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0;p6">
            <a:extLst>
              <a:ext uri="{FF2B5EF4-FFF2-40B4-BE49-F238E27FC236}">
                <a16:creationId xmlns:a16="http://schemas.microsoft.com/office/drawing/2014/main" id="{161EBF89-331F-495A-B5A8-6A5480A12CE8}"/>
              </a:ext>
            </a:extLst>
          </p:cNvPr>
          <p:cNvSpPr txBox="1"/>
          <p:nvPr/>
        </p:nvSpPr>
        <p:spPr>
          <a:xfrm>
            <a:off x="6519747" y="1658442"/>
            <a:ext cx="1654970" cy="41543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 2 פתרון</a:t>
            </a:r>
            <a:endParaRPr altLang="he-IL" dirty="0" lang="he-IL" sz="180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030CC67F-74C7-4899-9562-535252282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4" y="3396081"/>
            <a:ext cx="942497" cy="9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07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/>
          </p:nvPr>
        </p:nvGraphicFramePr>
        <p:xfrm>
          <a:off x="897445" y="1621272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45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1615766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100"/>
              <a:buFont typeface="Assistant"/>
              <a:buNone/>
            </a:pPr>
            <a:r>
              <a:rPr altLang="he-IL" b="0" cap="none" dirty="0" i="0" lang="he-IL" strike="noStrike" sz="1600" u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מהי השכיחות היחסית של הפעילות הספורטיבית "שחייה" מסך הפעילות הספורטיבית </a:t>
            </a:r>
            <a:br>
              <a:rPr b="0" cap="none" dirty="0" i="0" lang="en-US" strike="noStrike" sz="1600" u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altLang="he-IL" b="0" cap="none" dirty="0" i="0" lang="he-IL" strike="noStrike" sz="1600" u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של איתן השבוע?</a:t>
            </a:r>
            <a:endParaRPr dirty="0" sz="1600"/>
          </a:p>
        </p:txBody>
      </p:sp>
      <p:sp>
        <p:nvSpPr>
          <p:cNvPr id="16" name="Google Shape;110;p6">
            <a:extLst>
              <a:ext uri="{FF2B5EF4-FFF2-40B4-BE49-F238E27FC236}">
                <a16:creationId xmlns:a16="http://schemas.microsoft.com/office/drawing/2014/main" id="{E7798183-A007-4A3A-B216-2589B76FF495}"/>
              </a:ext>
            </a:extLst>
          </p:cNvPr>
          <p:cNvSpPr txBox="1"/>
          <p:nvPr/>
        </p:nvSpPr>
        <p:spPr>
          <a:xfrm>
            <a:off x="6519747" y="1658442"/>
            <a:ext cx="1654970" cy="41543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 3 לתרגול</a:t>
            </a:r>
            <a:endParaRPr altLang="he-IL" dirty="0" lang="he-IL" sz="18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6D37F00-D1C7-4C0E-8CA4-CCAC74A73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2" y="3396081"/>
            <a:ext cx="942497" cy="9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158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891384"/>
              </p:ext>
            </p:extLst>
          </p:nvPr>
        </p:nvGraphicFramePr>
        <p:xfrm>
          <a:off x="897445" y="1621272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0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0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b="0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45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233493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lvl="0">
              <a:lnSpc>
                <a:spcPct val="120000"/>
              </a:lnSpc>
              <a:buClr>
                <a:srgbClr val="232752"/>
              </a:buClr>
              <a:buSzPts val="11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מהי השכיחות היחסית של הפעילות הספורטיבית "שחייה" מסך הפעילות הספורטיבית </a:t>
            </a:r>
            <a:b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של איתן השבוע?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232752"/>
              </a:buClr>
              <a:buSzPts val="11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תחילה נחשב:</a:t>
            </a:r>
          </a:p>
          <a:p>
            <a:pPr lvl="0">
              <a:lnSpc>
                <a:spcPct val="120000"/>
              </a:lnSpc>
              <a:buClr>
                <a:srgbClr val="232752"/>
              </a:buClr>
              <a:buSzPts val="11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95=50+45</a:t>
            </a:r>
            <a:endParaRPr altLang="he-IL" b="1" dirty="0" lang="he-IL" sz="16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0;p6">
            <a:extLst>
              <a:ext uri="{FF2B5EF4-FFF2-40B4-BE49-F238E27FC236}">
                <a16:creationId xmlns:a16="http://schemas.microsoft.com/office/drawing/2014/main" id="{161EBF89-331F-495A-B5A8-6A5480A12CE8}"/>
              </a:ext>
            </a:extLst>
          </p:cNvPr>
          <p:cNvSpPr txBox="1"/>
          <p:nvPr/>
        </p:nvSpPr>
        <p:spPr>
          <a:xfrm>
            <a:off x="6519747" y="1551299"/>
            <a:ext cx="1654970" cy="630881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 3 פתרון</a:t>
            </a:r>
          </a:p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400">
                <a:solidFill>
                  <a:srgbClr val="232752"/>
                </a:solidFill>
                <a:latin charset="-79" pitchFamily="2" typeface="Assistant"/>
                <a:cs charset="-79" pitchFamily="2" typeface="Assistant"/>
                <a:sym typeface="Assistant ExtraBold"/>
              </a:rPr>
              <a:t>שלב 1</a:t>
            </a:r>
            <a:endParaRPr altLang="he-IL" dirty="0" lang="he-IL" sz="1400">
              <a:latin charset="-79" pitchFamily="2" typeface="Assistant"/>
              <a:cs charset="-79" pitchFamily="2" typeface="Assistant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EB92D5B2-3648-4B96-9DFC-BB64AB866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2" y="3396081"/>
            <a:ext cx="942497" cy="9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49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/>
          </p:nvPr>
        </p:nvGraphicFramePr>
        <p:xfrm>
          <a:off x="897445" y="1621272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0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0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b="0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45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233493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lvl="0">
              <a:lnSpc>
                <a:spcPct val="120000"/>
              </a:lnSpc>
              <a:buClr>
                <a:srgbClr val="232752"/>
              </a:buClr>
              <a:buSzPts val="11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מהי השכיחות היחסית ל"שחייה":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232752"/>
              </a:buClr>
              <a:buSzPts val="11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לאחר מכן נחלק בסך דקות הפעילויות הספורטיביות של </a:t>
            </a:r>
            <a:br>
              <a:rPr b="1" dirty="0" lang="en-US" sz="16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</a:br>
            <a:r>
              <a:rPr altLang="he-IL" b="1" dirty="0" lang="he-IL" sz="16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איתן השבוע:</a:t>
            </a:r>
          </a:p>
          <a:p>
            <a:pPr lvl="0">
              <a:lnSpc>
                <a:spcPct val="120000"/>
              </a:lnSpc>
              <a:buClr>
                <a:srgbClr val="232752"/>
              </a:buClr>
              <a:buSzPts val="11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95/210</a:t>
            </a:r>
            <a:endParaRPr altLang="he-IL" b="1" dirty="0" lang="he-IL" sz="16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0;p6">
            <a:extLst>
              <a:ext uri="{FF2B5EF4-FFF2-40B4-BE49-F238E27FC236}">
                <a16:creationId xmlns:a16="http://schemas.microsoft.com/office/drawing/2014/main" id="{161EBF89-331F-495A-B5A8-6A5480A12CE8}"/>
              </a:ext>
            </a:extLst>
          </p:cNvPr>
          <p:cNvSpPr txBox="1"/>
          <p:nvPr/>
        </p:nvSpPr>
        <p:spPr>
          <a:xfrm>
            <a:off x="6519747" y="1551299"/>
            <a:ext cx="1654970" cy="630881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 3 פתרון</a:t>
            </a:r>
          </a:p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400">
                <a:solidFill>
                  <a:srgbClr val="232752"/>
                </a:solidFill>
                <a:latin charset="-79" pitchFamily="2" typeface="Assistant"/>
                <a:cs charset="-79" pitchFamily="2" typeface="Assistant"/>
                <a:sym typeface="Assistant ExtraBold"/>
              </a:rPr>
              <a:t>שלב 2</a:t>
            </a:r>
            <a:endParaRPr altLang="he-IL" dirty="0" lang="he-IL" sz="1400">
              <a:latin charset="-79" pitchFamily="2" typeface="Assistant"/>
              <a:cs charset="-79" pitchFamily="2" typeface="Assistant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BB51570F-764E-46F6-8724-136B9D398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2" y="3396081"/>
            <a:ext cx="942497" cy="9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443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graphicFrame>
        <p:nvGraphicFramePr>
          <p:cNvPr id="12" name="Google Shape;113;p6">
            <a:extLst>
              <a:ext uri="{FF2B5EF4-FFF2-40B4-BE49-F238E27FC236}">
                <a16:creationId xmlns:a16="http://schemas.microsoft.com/office/drawing/2014/main" id="{A8FAA656-A02A-4A69-AF8F-CBA7C25E4E89}"/>
              </a:ext>
            </a:extLst>
          </p:cNvPr>
          <p:cNvGraphicFramePr/>
          <p:nvPr>
            <p:extLst/>
          </p:nvPr>
        </p:nvGraphicFramePr>
        <p:xfrm>
          <a:off x="897445" y="1621272"/>
          <a:ext cx="5400000" cy="2582624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2390544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03373108"/>
                    </a:ext>
                  </a:extLst>
                </a:gridCol>
              </a:tblGrid>
              <a:tr h="440624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יום בשבוע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פעילות ספורטיבית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דקות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ראשון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0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50265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defTabSz="685800" eaLnBrk="1" hangingPunct="1" indent="0" latinLnBrk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  <a:tabLst/>
                        <a:defRPr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רביעי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0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הליכה</a:t>
                      </a:r>
                      <a:endParaRPr b="0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40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08218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חמישי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ריצה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שישי</a:t>
                      </a:r>
                      <a:endParaRPr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שחייה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45</a:t>
                      </a:r>
                      <a:endParaRPr b="1" cap="none" dirty="0" strike="noStrike" sz="14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57656"/>
                  </a:ext>
                </a:extLst>
              </a:tr>
              <a:tr h="306000"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שבת</a:t>
                      </a:r>
                    </a:p>
                  </a:txBody>
                  <a:tcPr anchor="ctr" anchorCtr="1" marB="0" marL="0" marR="0" marT="0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--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numCol="1"/>
                    <a:lstStyle/>
                    <a:p>
                      <a:pPr algn="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4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</a:t>
                      </a:r>
                    </a:p>
                  </a:txBody>
                  <a:tcPr anchor="ctr" anchorCtr="1" marB="0" marL="0" marR="0" marT="0">
                    <a:lnL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algn="ctr"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104;p6">
            <a:extLst>
              <a:ext uri="{FF2B5EF4-FFF2-40B4-BE49-F238E27FC236}">
                <a16:creationId xmlns:a16="http://schemas.microsoft.com/office/drawing/2014/main" id="{C6076BF3-C635-4DA8-AA2F-AB2DCF1CF1FB}"/>
              </a:ext>
            </a:extLst>
          </p:cNvPr>
          <p:cNvSpPr txBox="1"/>
          <p:nvPr/>
        </p:nvSpPr>
        <p:spPr>
          <a:xfrm>
            <a:off x="4264922" y="512028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altLang="he-IL" b="0" cap="none" dirty="0" i="0" lang="he-IL" strike="noStrike" sz="2800" u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שכיחות יחסית</a:t>
            </a:r>
            <a:endParaRPr dirty="0"/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9;p6">
            <a:extLst>
              <a:ext uri="{FF2B5EF4-FFF2-40B4-BE49-F238E27FC236}">
                <a16:creationId xmlns:a16="http://schemas.microsoft.com/office/drawing/2014/main" id="{EBE9FB95-2D94-4076-9B26-682150D4D117}"/>
              </a:ext>
            </a:extLst>
          </p:cNvPr>
          <p:cNvSpPr txBox="1"/>
          <p:nvPr/>
        </p:nvSpPr>
        <p:spPr>
          <a:xfrm>
            <a:off x="6591242" y="2179365"/>
            <a:ext cx="2122718" cy="1780940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lvl="0">
              <a:lnSpc>
                <a:spcPct val="120000"/>
              </a:lnSpc>
              <a:buClr>
                <a:srgbClr val="232752"/>
              </a:buClr>
              <a:buSzPts val="11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מהי השכיחות היחסית ל"שחייה":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232752"/>
              </a:buClr>
              <a:buSzPts val="11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במקום שבר נרשום באחוזים:</a:t>
            </a:r>
          </a:p>
          <a:p>
            <a:pPr lvl="0">
              <a:lnSpc>
                <a:spcPct val="120000"/>
              </a:lnSpc>
              <a:buClr>
                <a:srgbClr val="232752"/>
              </a:buClr>
              <a:buSzPts val="1100"/>
            </a:pPr>
            <a:r>
              <a:rPr altLang="he-IL" b="1" dirty="0" lang="he-IL" sz="1800" u="sng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45.2%</a:t>
            </a:r>
            <a:r>
              <a:rPr altLang="he-IL" b="1" dirty="0" lang="he-IL" sz="1600">
                <a:solidFill>
                  <a:srgbClr val="232752"/>
                </a:solidFill>
                <a:latin typeface="Assistant"/>
                <a:cs typeface="Assistant"/>
                <a:sym typeface="Assistant"/>
              </a:rPr>
              <a:t> = 95/210</a:t>
            </a:r>
            <a:endParaRPr altLang="he-IL" b="1" dirty="0" lang="he-IL" sz="1600"/>
          </a:p>
        </p:txBody>
      </p:sp>
      <p:pic>
        <p:nvPicPr>
          <p:cNvPr descr="Google Shape;91;p14" id="17" name="Google Shape;111;p6">
            <a:extLst>
              <a:ext uri="{FF2B5EF4-FFF2-40B4-BE49-F238E27FC236}">
                <a16:creationId xmlns:a16="http://schemas.microsoft.com/office/drawing/2014/main" id="{14220BDF-909D-423C-9D55-009B1E80F0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716" y="1621272"/>
            <a:ext cx="539244" cy="48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0;p6">
            <a:extLst>
              <a:ext uri="{FF2B5EF4-FFF2-40B4-BE49-F238E27FC236}">
                <a16:creationId xmlns:a16="http://schemas.microsoft.com/office/drawing/2014/main" id="{161EBF89-331F-495A-B5A8-6A5480A12CE8}"/>
              </a:ext>
            </a:extLst>
          </p:cNvPr>
          <p:cNvSpPr txBox="1"/>
          <p:nvPr/>
        </p:nvSpPr>
        <p:spPr>
          <a:xfrm>
            <a:off x="6519747" y="1551299"/>
            <a:ext cx="1654970" cy="630881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8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 3 פתרון</a:t>
            </a:r>
          </a:p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400">
                <a:solidFill>
                  <a:srgbClr val="232752"/>
                </a:solidFill>
                <a:latin charset="-79" pitchFamily="2" typeface="Assistant"/>
                <a:cs charset="-79" pitchFamily="2" typeface="Assistant"/>
                <a:sym typeface="Assistant ExtraBold"/>
              </a:rPr>
              <a:t>שלב 3</a:t>
            </a:r>
            <a:endParaRPr altLang="he-IL" dirty="0" lang="he-IL" sz="1400">
              <a:latin charset="-79" pitchFamily="2" typeface="Assistant"/>
              <a:cs charset="-79" pitchFamily="2" typeface="Assistant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3975AE4-2174-4813-B618-DF607DC94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2" y="3396081"/>
            <a:ext cx="942497" cy="94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91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91423" lIns="91423" numCol="1" rIns="91423" t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91423" lIns="91423" numCol="1" rIns="91423" tIns="91423" wrap="square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altLang="he-IL" lang="he-IL"/>
              <a:t>ם בידיים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anchor="ctr" bIns="45718" lIns="45718" numCol="1" rIns="45718" tIns="45718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281" name="Google Shape;437;p23"/>
          <p:cNvSpPr/>
          <p:nvPr/>
        </p:nvSpPr>
        <p:spPr>
          <a:xfrm>
            <a:off x="3923450" y="4587148"/>
            <a:ext cx="1217102" cy="3"/>
          </a:xfrm>
          <a:prstGeom prst="line">
            <a:avLst/>
          </a:prstGeom>
          <a:ln w="28575">
            <a:solidFill>
              <a:srgbClr val="918D8E"/>
            </a:solidFill>
            <a:prstDash val="dot"/>
          </a:ln>
        </p:spPr>
        <p:txBody>
          <a:bodyPr bIns="45718" lIns="45718" numCol="1" rIns="45718" t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descr="Google Shape;439;p23" id="283" name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Google Shape;440;p23" id="284" name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91423" lIns="91423" numCol="1" rIns="91423" t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descr="Google Shape;442;p23" id="286" name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030554" y="4732305"/>
            <a:ext cx="3082893" cy="253914"/>
          </a:xfrm>
          <a:prstGeom prst="rect">
            <a:avLst/>
          </a:prstGeom>
          <a:noFill/>
          <a:ln cap="flat" w="3175">
            <a:noFill/>
            <a:miter lim="4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t" bIns="34289" horzOverflow="overflow" lIns="34289" numCol="1" rIns="34289" rot="0" rtlCol="1" spcCol="38100" spcFirstLastPara="1" tIns="34289" vert="horz" vertOverflow="overflow" wrap="none">
            <a:spAutoFit/>
          </a:bodyPr>
          <a:lstStyle/>
          <a:p>
            <a:r>
              <a:rPr altLang="he-IL" dirty="0" lang="he-IL">
                <a:solidFill>
                  <a:srgbClr val="918D8E"/>
                </a:solidFill>
                <a:latin charset="-79" panose="00000500000000000000" pitchFamily="2" typeface="Assistant"/>
                <a:cs charset="-79" panose="00000500000000000000" pitchFamily="2" typeface="Assistant"/>
              </a:rPr>
              <a:t>כל התמונות במצגת נלקחו מאתר </a:t>
            </a:r>
            <a:r>
              <a:rPr dirty="0" lang="en-US">
                <a:solidFill>
                  <a:srgbClr val="918D8E"/>
                </a:solidFill>
                <a:latin charset="-79" panose="00000500000000000000" pitchFamily="2" typeface="Assistant"/>
                <a:cs charset="-79" panose="00000500000000000000" pitchFamily="2" typeface="Assistant"/>
              </a:rPr>
              <a:t>Shutterstock.com</a:t>
            </a:r>
          </a:p>
        </p:txBody>
      </p:sp>
      <p:pic>
        <p:nvPicPr>
          <p:cNvPr descr="G-STAT | LinkedIn" id="11" name="Google Shape;213;p12"/>
          <p:cNvPicPr preferRelativeResize="0"/>
          <p:nvPr/>
        </p:nvPicPr>
        <p:blipFill rotWithShape="1">
          <a:blip r:embed="rId6">
            <a:alphaModFix/>
          </a:blip>
          <a:srcRect b="17014" t="1305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4860000" y="514456"/>
            <a:ext cx="3857576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68567" lIns="68567" numCol="1" rIns="68567" tIns="68567" wrap="square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altLang="he-IL" dirty="0" lang="he-IL"/>
              <a:t>שכיחות ושכיחות יחסית</a:t>
            </a:r>
            <a:endParaRPr dirty="0"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724028" y="219349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41;p5">
            <a:extLst>
              <a:ext uri="{FF2B5EF4-FFF2-40B4-BE49-F238E27FC236}">
                <a16:creationId xmlns:a16="http://schemas.microsoft.com/office/drawing/2014/main" id="{49A1EE5E-5A2E-4B00-A692-0FDB757D8D49}"/>
              </a:ext>
            </a:extLst>
          </p:cNvPr>
          <p:cNvSpPr txBox="1"/>
          <p:nvPr/>
        </p:nvSpPr>
        <p:spPr>
          <a:xfrm>
            <a:off x="698723" y="1382224"/>
            <a:ext cx="3672001" cy="2379052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lvl="0" rtl="1">
              <a:lnSpc>
                <a:spcPct val="130000"/>
              </a:lnSpc>
              <a:buClr>
                <a:schemeClr val="dk1"/>
              </a:buClr>
              <a:buSzPct val="1000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בשיעורים הקודמים למדנו:</a:t>
            </a:r>
          </a:p>
          <a:p>
            <a:pPr indent="-342900" lvl="0" marL="342900" rtl="1">
              <a:lnSpc>
                <a:spcPct val="130000"/>
              </a:lnSpc>
              <a:buClr>
                <a:srgbClr val="232752"/>
              </a:buClr>
              <a:buSzPct val="100000"/>
              <a:buAutoNum type="arabicPeriod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סוגי משתנים</a:t>
            </a:r>
          </a:p>
          <a:p>
            <a:pPr indent="-342900" lvl="0" marL="342900" rtl="1">
              <a:lnSpc>
                <a:spcPct val="130000"/>
              </a:lnSpc>
              <a:buClr>
                <a:srgbClr val="232752"/>
              </a:buClr>
              <a:buSzPct val="100000"/>
              <a:buAutoNum type="arabicPeriod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סולמות מדידה</a:t>
            </a:r>
          </a:p>
          <a:p>
            <a:pPr lvl="0" rtl="1">
              <a:lnSpc>
                <a:spcPct val="130000"/>
              </a:lnSpc>
              <a:buClr>
                <a:schemeClr val="dk1"/>
              </a:buClr>
              <a:buSzPct val="1000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נושא שיעור זה: </a:t>
            </a: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שכיחות ושכיחות יחסית</a:t>
            </a:r>
          </a:p>
          <a:p>
            <a:pPr lvl="0" rtl="1">
              <a:lnSpc>
                <a:spcPct val="130000"/>
              </a:lnSpc>
              <a:buClr>
                <a:schemeClr val="dk1"/>
              </a:buClr>
              <a:buSzPct val="100000"/>
            </a:pPr>
            <a:endParaRPr altLang="he-IL" dirty="0" lang="he-IL" sz="1600">
              <a:solidFill>
                <a:srgbClr val="232752"/>
              </a:solidFill>
              <a:latin typeface="Assistant"/>
              <a:ea typeface="Assistant"/>
              <a:cs typeface="Assistant"/>
              <a:sym typeface="Quattrocento Sans"/>
            </a:endParaRPr>
          </a:p>
          <a:p>
            <a:pPr lvl="0" rtl="1">
              <a:lnSpc>
                <a:spcPct val="130000"/>
              </a:lnSpc>
              <a:buClr>
                <a:schemeClr val="dk1"/>
              </a:buClr>
              <a:buSzPct val="1000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זה נושא חשוב ביותר במקצוע ניתוח הנתונים</a:t>
            </a:r>
          </a:p>
          <a:p>
            <a:pPr lvl="0" rtl="1">
              <a:lnSpc>
                <a:spcPct val="130000"/>
              </a:lnSpc>
              <a:buClr>
                <a:schemeClr val="dk1"/>
              </a:buClr>
              <a:buSzPct val="1000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והוא כלי מרכזי להפיק תובנות מדאטה</a:t>
            </a:r>
            <a:endParaRPr altLang="he-IL" b="1" dirty="0" lang="he-IL" sz="1600">
              <a:solidFill>
                <a:srgbClr val="232752"/>
              </a:solidFill>
              <a:latin typeface="Assistant"/>
              <a:ea typeface="Assistant"/>
              <a:cs typeface="Assistant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CC2F7EC-5F33-46AE-8F34-E742299C5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r="7665"/>
          <a:stretch/>
        </p:blipFill>
        <p:spPr>
          <a:xfrm>
            <a:off x="4660039" y="1308583"/>
            <a:ext cx="3996000" cy="285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ln w="3175">
            <a:noFill/>
            <a:miter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4860000" y="514456"/>
            <a:ext cx="3857576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68567" lIns="68567" numCol="1" rIns="68567" tIns="68567" wrap="square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altLang="he-IL" dirty="0" lang="he-IL"/>
              <a:t>שכיחות</a:t>
            </a:r>
            <a:endParaRPr dirty="0"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402686" y="513777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41;p5">
            <a:extLst>
              <a:ext uri="{FF2B5EF4-FFF2-40B4-BE49-F238E27FC236}">
                <a16:creationId xmlns:a16="http://schemas.microsoft.com/office/drawing/2014/main" id="{49A1EE5E-5A2E-4B00-A692-0FDB757D8D49}"/>
              </a:ext>
            </a:extLst>
          </p:cNvPr>
          <p:cNvSpPr txBox="1"/>
          <p:nvPr/>
        </p:nvSpPr>
        <p:spPr>
          <a:xfrm>
            <a:off x="817756" y="1738034"/>
            <a:ext cx="3471192" cy="198509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lvl="0" rt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מהי </a:t>
            </a: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שכיחות</a:t>
            </a: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?</a:t>
            </a:r>
          </a:p>
          <a:p>
            <a:pPr lvl="0" rt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מספר הפעמים שנתון מופיע</a:t>
            </a:r>
          </a:p>
          <a:p>
            <a:pPr lvl="0" rtl="1">
              <a:lnSpc>
                <a:spcPct val="150000"/>
              </a:lnSpc>
              <a:buClr>
                <a:schemeClr val="dk1"/>
              </a:buClr>
              <a:buSzPct val="100000"/>
            </a:pPr>
            <a:endParaRPr altLang="he-IL" b="1" dirty="0" lang="he-IL" sz="1600">
              <a:solidFill>
                <a:srgbClr val="232752"/>
              </a:solidFill>
              <a:latin typeface="Assistant"/>
              <a:ea typeface="Assistant"/>
              <a:cs typeface="Assistant"/>
              <a:sym typeface="Quattrocento Sans"/>
            </a:endParaRPr>
          </a:p>
          <a:p>
            <a:pPr lvl="0" rt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כמה אנשי לגו יש בתמונה מימין?</a:t>
            </a:r>
          </a:p>
          <a:p>
            <a:pPr lvl="0" rt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altLang="he-IL" b="1" dirty="0" lang="he-IL" sz="1600" u="sng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שכיחות אנשי הלגו בתמונה שווה לחמש</a:t>
            </a:r>
            <a:endParaRPr altLang="he-IL" b="1" dirty="0" lang="he-IL" sz="1600" u="sng">
              <a:solidFill>
                <a:srgbClr val="232752"/>
              </a:solidFill>
              <a:latin typeface="Assistant"/>
              <a:ea typeface="Assistant"/>
              <a:cs typeface="Assistant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BDBF026-1AD6-4FE9-BEDD-991DE8BCA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 l="15234" r="841" t="3005"/>
          <a:stretch/>
        </p:blipFill>
        <p:spPr>
          <a:xfrm>
            <a:off x="4660039" y="1308583"/>
            <a:ext cx="3996000" cy="284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ln w="317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9879890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4860000" y="514456"/>
            <a:ext cx="3857576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68567" lIns="68567" numCol="1" rIns="68567" tIns="68567" wrap="square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altLang="he-IL" dirty="0" lang="he-IL"/>
              <a:t>שכיחות</a:t>
            </a:r>
            <a:endParaRPr dirty="0"/>
          </a:p>
        </p:txBody>
      </p:sp>
      <p:sp>
        <p:nvSpPr>
          <p:cNvPr id="21" name="Google Shape;41;p5">
            <a:extLst>
              <a:ext uri="{FF2B5EF4-FFF2-40B4-BE49-F238E27FC236}">
                <a16:creationId xmlns:a16="http://schemas.microsoft.com/office/drawing/2014/main" id="{49A1EE5E-5A2E-4B00-A692-0FDB757D8D49}"/>
              </a:ext>
            </a:extLst>
          </p:cNvPr>
          <p:cNvSpPr txBox="1"/>
          <p:nvPr/>
        </p:nvSpPr>
        <p:spPr>
          <a:xfrm>
            <a:off x="817756" y="1738034"/>
            <a:ext cx="3471192" cy="87710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lvl="0" rt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כמה אנשי לגו בתמונה לובשים </a:t>
            </a:r>
            <a:br>
              <a:rPr b="1" dirty="0" lang="en-US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</a:b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חולצה צהובה?</a:t>
            </a:r>
            <a:endParaRPr altLang="he-IL" b="1" dirty="0" lang="he-IL" sz="1600" u="sng">
              <a:solidFill>
                <a:srgbClr val="232752"/>
              </a:solidFill>
              <a:latin typeface="Assistant"/>
              <a:ea typeface="Assistant"/>
              <a:cs typeface="Assistant"/>
            </a:endParaRPr>
          </a:p>
        </p:txBody>
      </p:sp>
      <p:pic>
        <p:nvPicPr>
          <p:cNvPr descr="Google Shape;60;p13" id="7" name="Google Shape;60;p13">
            <a:extLst>
              <a:ext uri="{FF2B5EF4-FFF2-40B4-BE49-F238E27FC236}">
                <a16:creationId xmlns:a16="http://schemas.microsoft.com/office/drawing/2014/main" id="{52061263-901F-4167-BFF3-A8FD96E6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402686" y="513777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732E79DA-DADD-4C94-82B4-7055DDDF9F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"/>
          <a:stretch/>
        </p:blipFill>
        <p:spPr>
          <a:xfrm>
            <a:off x="4642717" y="1308580"/>
            <a:ext cx="4013322" cy="284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ln w="3175">
            <a:noFill/>
            <a:miter/>
          </a:ln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F109485B-B4E2-4CE5-A12B-D43CFBDFD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7" y="3322599"/>
            <a:ext cx="921146" cy="9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13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4860000" y="514456"/>
            <a:ext cx="3857576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68567" lIns="68567" numCol="1" rIns="68567" tIns="68567" wrap="square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altLang="he-IL" dirty="0" lang="he-IL"/>
              <a:t>שכיחות</a:t>
            </a:r>
            <a:endParaRPr dirty="0"/>
          </a:p>
        </p:txBody>
      </p:sp>
      <p:sp>
        <p:nvSpPr>
          <p:cNvPr id="21" name="Google Shape;41;p5">
            <a:extLst>
              <a:ext uri="{FF2B5EF4-FFF2-40B4-BE49-F238E27FC236}">
                <a16:creationId xmlns:a16="http://schemas.microsoft.com/office/drawing/2014/main" id="{49A1EE5E-5A2E-4B00-A692-0FDB757D8D49}"/>
              </a:ext>
            </a:extLst>
          </p:cNvPr>
          <p:cNvSpPr txBox="1"/>
          <p:nvPr/>
        </p:nvSpPr>
        <p:spPr>
          <a:xfrm>
            <a:off x="817756" y="1249110"/>
            <a:ext cx="3471192" cy="2379052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lvl="0" rtl="1">
              <a:lnSpc>
                <a:spcPct val="130000"/>
              </a:lnSpc>
              <a:buClr>
                <a:schemeClr val="dk1"/>
              </a:buClr>
              <a:buSzPct val="1000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רישום טבלה שמופיע בה משתנה קטגורי (לדוגמה צבע חולצה), לכל איש לגו בתמונה יצריך טבלה ארוכה מאוד ולא יהיה נוח להבין ממנה את הנתונים.</a:t>
            </a:r>
          </a:p>
          <a:p>
            <a:pPr lvl="0" rtl="1">
              <a:lnSpc>
                <a:spcPct val="130000"/>
              </a:lnSpc>
              <a:buClr>
                <a:schemeClr val="dk1"/>
              </a:buClr>
              <a:buSzPct val="100000"/>
            </a:pPr>
            <a:endParaRPr altLang="he-IL" dirty="0" lang="he-IL" sz="1600">
              <a:solidFill>
                <a:srgbClr val="232752"/>
              </a:solidFill>
              <a:latin typeface="Assistant"/>
              <a:ea typeface="Assistant"/>
              <a:cs typeface="Assistant"/>
              <a:sym typeface="Quattrocento Sans"/>
            </a:endParaRPr>
          </a:p>
          <a:p>
            <a:pPr lvl="0" rtl="1">
              <a:lnSpc>
                <a:spcPct val="130000"/>
              </a:lnSpc>
              <a:buClr>
                <a:schemeClr val="dk1"/>
              </a:buClr>
              <a:buSzPct val="100000"/>
            </a:pPr>
            <a:r>
              <a:rPr altLang="he-IL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לכן, מעתה והלאה נעבוד ונתרגל בעזרת </a:t>
            </a:r>
            <a:br>
              <a:rPr dirty="0" lang="en-US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</a:br>
            <a:r>
              <a:rPr altLang="he-IL" b="1" dirty="0" lang="he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Quattrocento Sans"/>
              </a:rPr>
              <a:t>טבלת שכיחויות</a:t>
            </a:r>
            <a:endParaRPr altLang="he-IL" b="1" dirty="0" lang="he-IL" sz="1600">
              <a:solidFill>
                <a:srgbClr val="232752"/>
              </a:solidFill>
              <a:latin typeface="Assistant"/>
              <a:ea typeface="Assistant"/>
              <a:cs typeface="Assistant"/>
            </a:endParaRPr>
          </a:p>
        </p:txBody>
      </p:sp>
      <p:pic>
        <p:nvPicPr>
          <p:cNvPr descr="Google Shape;60;p13" id="7" name="Google Shape;60;p13">
            <a:extLst>
              <a:ext uri="{FF2B5EF4-FFF2-40B4-BE49-F238E27FC236}">
                <a16:creationId xmlns:a16="http://schemas.microsoft.com/office/drawing/2014/main" id="{52061263-901F-4167-BFF3-A8FD96E6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4402686" y="513777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F8FC6E4-3839-4FFD-A483-646749587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7" y="3322599"/>
            <a:ext cx="921146" cy="90272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3145513-4FF3-4E7E-8305-55B8BB77B8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"/>
          <a:stretch/>
        </p:blipFill>
        <p:spPr>
          <a:xfrm>
            <a:off x="4642717" y="1308582"/>
            <a:ext cx="4013322" cy="284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ln w="317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7158530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4985817" y="609707"/>
            <a:ext cx="3065230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68567" lIns="68567" numCol="1" rIns="68567" tIns="68567" wrap="square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altLang="he-IL" dirty="0" lang="he-IL"/>
              <a:t>תרגול</a:t>
            </a:r>
            <a:endParaRPr dirty="0"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960027" y="433226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16" y="723187"/>
            <a:ext cx="440800" cy="404232"/>
          </a:xfrm>
          <a:prstGeom prst="rect">
            <a:avLst/>
          </a:prstGeom>
        </p:spPr>
      </p:pic>
      <p:sp>
        <p:nvSpPr>
          <p:cNvPr id="9" name="Google Shape;142;p8">
            <a:extLst>
              <a:ext uri="{FF2B5EF4-FFF2-40B4-BE49-F238E27FC236}">
                <a16:creationId xmlns:a16="http://schemas.microsoft.com/office/drawing/2014/main" id="{F8D06F4C-4F13-4CDF-9C35-C4301AA0178C}"/>
              </a:ext>
            </a:extLst>
          </p:cNvPr>
          <p:cNvSpPr txBox="1"/>
          <p:nvPr/>
        </p:nvSpPr>
        <p:spPr>
          <a:xfrm>
            <a:off x="5196468" y="1072954"/>
            <a:ext cx="2854579" cy="484688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indent="0" lvl="0" marL="0" marR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b="0" cap="none" dirty="0" i="0" lang="he-IL" strike="noStrike" sz="1500" u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יש לבצע את תרגיל 1</a:t>
            </a:r>
            <a:endParaRPr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3C9ACC9-6292-4E82-877D-D4E26AEB9E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9" l="-374" r="374" t="-1"/>
          <a:stretch/>
        </p:blipFill>
        <p:spPr>
          <a:xfrm>
            <a:off x="675618" y="1643165"/>
            <a:ext cx="7375429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92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descr="Google Shape;60;p13" id="2" name="Google Shape;60;p13">
            <a:extLst>
              <a:ext uri="{FF2B5EF4-FFF2-40B4-BE49-F238E27FC236}">
                <a16:creationId xmlns:a16="http://schemas.microsoft.com/office/drawing/2014/main" id="{368B9B4A-F465-7B57-D84D-15053CF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1506975" y="552172"/>
            <a:ext cx="271944" cy="6001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Google Shape;113;p6">
            <a:extLst>
              <a:ext uri="{FF2B5EF4-FFF2-40B4-BE49-F238E27FC236}">
                <a16:creationId xmlns:a16="http://schemas.microsoft.com/office/drawing/2014/main" id="{F6289166-5713-4BE0-8CF2-2FB0CD202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41194"/>
              </p:ext>
            </p:extLst>
          </p:nvPr>
        </p:nvGraphicFramePr>
        <p:xfrm>
          <a:off x="2246118" y="1390963"/>
          <a:ext cx="4738250" cy="2525125"/>
        </p:xfrm>
        <a:graphic>
          <a:graphicData uri="http://schemas.openxmlformats.org/drawingml/2006/table">
            <a:tbl>
              <a:tblPr firstCol="1" firstRow="1">
                <a:noFill/>
              </a:tblPr>
              <a:tblGrid>
                <a:gridCol w="236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125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שכיחות יחסי</a:t>
                      </a:r>
                      <a:r>
                        <a:rPr b="1" cap="none" dirty="0" lang="en-US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ת</a:t>
                      </a:r>
                      <a:endParaRPr b="1" cap="none" dirty="0" strike="noStrike" sz="16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B="0" marL="0" marR="182875" marT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b="1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שכיחות</a:t>
                      </a:r>
                      <a:endParaRPr b="1" cap="none" dirty="0" strike="noStrike" sz="16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anchor="ctr" marB="0" marL="0" marR="182875" marT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C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00"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פעמים שנתון מופיע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מתוך סך הנתונים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endParaRPr altLang="he-IL" cap="none" dirty="0" lang="he-IL" strike="noStrike" sz="16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לדוגמה: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בתיכון "החוקרים"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יש 15 מורות מתוך </a:t>
                      </a:r>
                      <a:r>
                        <a:rPr altLang="he-IL" cap="none" dirty="0" lang="he-IL" strike="noStrike" sz="1600" u="sng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סך</a:t>
                      </a: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br>
                        <a:rPr cap="none" dirty="0" lang="en-US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</a:b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של 30 מורים בתיכון</a:t>
                      </a:r>
                    </a:p>
                  </a:txBody>
                  <a:tcPr anchor="ctr" marB="0" marL="0" marR="182875" marT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endParaRPr altLang="he-IL" cap="none" dirty="0" lang="he-IL" strike="noStrike" sz="16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פעמים </a:t>
                      </a:r>
                      <a:br>
                        <a:rPr cap="none" dirty="0" lang="en-US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</a:b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שנתון מופיע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endParaRPr altLang="he-IL" cap="none" dirty="0" lang="he-IL" strike="noStrike" sz="16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לדוגמה: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בתיכון "החוקרים"</a:t>
                      </a:r>
                    </a:p>
                    <a:p>
                      <a:pPr algn="ctr" indent="0" lvl="0" marL="0" marR="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altLang="he-IL" cap="none" dirty="0" lang="he-IL" strike="noStrike" sz="1600" u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יש 15 מורות</a:t>
                      </a:r>
                      <a:endParaRPr cap="none" dirty="0" strike="noStrike" sz="1600" u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B="0" marL="0" marR="182875" marT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תמונה 14">
            <a:extLst>
              <a:ext uri="{FF2B5EF4-FFF2-40B4-BE49-F238E27FC236}">
                <a16:creationId xmlns:a16="http://schemas.microsoft.com/office/drawing/2014/main" id="{B1C44E11-3765-4544-A960-A33C0994E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12" y="2386361"/>
            <a:ext cx="1196897" cy="1196897"/>
          </a:xfrm>
          <a:prstGeom prst="ellipse">
            <a:avLst/>
          </a:prstGeom>
          <a:solidFill>
            <a:srgbClr val="FFFFFF"/>
          </a:solidFill>
          <a:ln cap="flat" w="19050">
            <a:solidFill>
              <a:srgbClr val="232752"/>
            </a:solidFill>
            <a:prstDash val="solid"/>
            <a:miter lim="800000"/>
          </a:ln>
          <a:effectLst/>
          <a:sp3d/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D4ECDB1-FE3C-46F0-BD81-F48DE04C5B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67390" y="2386361"/>
            <a:ext cx="1196897" cy="1196897"/>
          </a:xfrm>
          <a:prstGeom prst="ellipse">
            <a:avLst/>
          </a:prstGeom>
          <a:solidFill>
            <a:srgbClr val="FFFFFF"/>
          </a:solidFill>
          <a:ln cap="flat" w="19050">
            <a:solidFill>
              <a:srgbClr val="232752"/>
            </a:solidFill>
            <a:prstDash val="solid"/>
            <a:miter lim="800000"/>
          </a:ln>
          <a:effectLst/>
          <a:sp3d/>
        </p:spPr>
      </p:pic>
      <p:sp>
        <p:nvSpPr>
          <p:cNvPr id="18" name="Google Shape;53;p13">
            <a:extLst>
              <a:ext uri="{FF2B5EF4-FFF2-40B4-BE49-F238E27FC236}">
                <a16:creationId xmlns:a16="http://schemas.microsoft.com/office/drawing/2014/main" id="{A6708B7E-41D8-4D5B-BF61-97E55AFE7C6B}"/>
              </a:ext>
            </a:extLst>
          </p:cNvPr>
          <p:cNvSpPr txBox="1"/>
          <p:nvPr/>
        </p:nvSpPr>
        <p:spPr>
          <a:xfrm>
            <a:off x="4860000" y="514456"/>
            <a:ext cx="3857576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68567" lIns="68567" numCol="1" rIns="68567" tIns="68567" wrap="square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altLang="he-IL" dirty="0" lang="he-IL"/>
              <a:t>שכיחות יחסית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31895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EDC96CB-1142-46DF-A498-E99AECAC4847}"/>
              </a:ext>
            </a:extLst>
          </p:cNvPr>
          <p:cNvSpPr/>
          <p:nvPr/>
        </p:nvSpPr>
        <p:spPr>
          <a:xfrm>
            <a:off x="1863406" y="2124450"/>
            <a:ext cx="4772722" cy="766120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 w="3175">
            <a:noFill/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5" name="Google Shape;107;p6">
            <a:extLst>
              <a:ext uri="{FF2B5EF4-FFF2-40B4-BE49-F238E27FC236}">
                <a16:creationId xmlns:a16="http://schemas.microsoft.com/office/drawing/2014/main" id="{0C7DBCFE-B17A-465B-90F2-29014C1197E3}"/>
              </a:ext>
            </a:extLst>
          </p:cNvPr>
          <p:cNvSpPr txBox="1"/>
          <p:nvPr/>
        </p:nvSpPr>
        <p:spPr>
          <a:xfrm>
            <a:off x="1315844" y="1176147"/>
            <a:ext cx="5867846" cy="87710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600">
                <a:solidFill>
                  <a:srgbClr val="232752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שכיחות יחסית יכולה להירשם כשבר</a:t>
            </a:r>
          </a:p>
          <a:p>
            <a:pPr algn="ctr" indent="0" lvl="0" marL="0" marR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600">
                <a:solidFill>
                  <a:srgbClr val="232752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לגבי הדוגמה הקודמת, השכיחות היחסית של המורות בתיכון "החוקרים" היא:</a:t>
            </a:r>
            <a:endParaRPr altLang="he-IL" dirty="0" lang="he-IL" sz="1600">
              <a:solidFill>
                <a:srgbClr val="232752"/>
              </a:solidFill>
              <a:latin charset="-79" panose="00000900000000000000" pitchFamily="2" typeface="Assistant ExtraBold"/>
              <a:cs charset="-79" panose="00000900000000000000" pitchFamily="2" typeface="Assistant ExtraBold"/>
              <a:sym typeface="Assistant ExtraBold"/>
            </a:endParaRPr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8B60638-CBB5-4D78-BC63-E7AC695CB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05" y="2124450"/>
            <a:ext cx="1588778" cy="2013684"/>
          </a:xfrm>
          <a:prstGeom prst="rect">
            <a:avLst/>
          </a:prstGeom>
        </p:spPr>
      </p:pic>
      <p:sp>
        <p:nvSpPr>
          <p:cNvPr id="11" name="Google Shape;107;p6">
            <a:extLst>
              <a:ext uri="{FF2B5EF4-FFF2-40B4-BE49-F238E27FC236}">
                <a16:creationId xmlns:a16="http://schemas.microsoft.com/office/drawing/2014/main" id="{56294C96-FA46-433A-813A-AE518F6508AB}"/>
              </a:ext>
            </a:extLst>
          </p:cNvPr>
          <p:cNvSpPr txBox="1"/>
          <p:nvPr/>
        </p:nvSpPr>
        <p:spPr>
          <a:xfrm>
            <a:off x="3644958" y="2072497"/>
            <a:ext cx="1209618" cy="87710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2400">
                <a:solidFill>
                  <a:srgbClr val="00B0F0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15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2400">
                <a:solidFill>
                  <a:srgbClr val="00B0F0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30</a:t>
            </a:r>
            <a:endParaRPr altLang="he-IL" dirty="0" lang="he-IL" sz="2400">
              <a:solidFill>
                <a:srgbClr val="00B0F0"/>
              </a:solidFill>
              <a:latin charset="-79" panose="00000900000000000000" pitchFamily="2" typeface="Assistant ExtraBold"/>
              <a:cs charset="-79" panose="00000900000000000000" pitchFamily="2" typeface="Assistant ExtraBold"/>
              <a:sym typeface="Assistant ExtraBold"/>
            </a:endParaRPr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2D3DBC09-AF8F-44FB-88DB-71D2191FCFCE}"/>
              </a:ext>
            </a:extLst>
          </p:cNvPr>
          <p:cNvCxnSpPr/>
          <p:nvPr/>
        </p:nvCxnSpPr>
        <p:spPr>
          <a:xfrm flipH="1">
            <a:off x="4049045" y="2507510"/>
            <a:ext cx="401444" cy="0"/>
          </a:xfrm>
          <a:prstGeom prst="line">
            <a:avLst/>
          </a:prstGeom>
          <a:noFill/>
          <a:ln cap="flat" w="12700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</p:cxnSp>
      <p:sp>
        <p:nvSpPr>
          <p:cNvPr id="16" name="מלבן 15">
            <a:extLst>
              <a:ext uri="{FF2B5EF4-FFF2-40B4-BE49-F238E27FC236}">
                <a16:creationId xmlns:a16="http://schemas.microsoft.com/office/drawing/2014/main" id="{A33EE8A2-F781-48A5-B6F4-0DC3BD081FF1}"/>
              </a:ext>
            </a:extLst>
          </p:cNvPr>
          <p:cNvSpPr/>
          <p:nvPr/>
        </p:nvSpPr>
        <p:spPr>
          <a:xfrm>
            <a:off x="1863406" y="3397459"/>
            <a:ext cx="4772722" cy="766120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 w="3175">
            <a:noFill/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Google Shape;107;p6">
            <a:extLst>
              <a:ext uri="{FF2B5EF4-FFF2-40B4-BE49-F238E27FC236}">
                <a16:creationId xmlns:a16="http://schemas.microsoft.com/office/drawing/2014/main" id="{C7118BDE-61BA-40DF-A124-C41753D5F20B}"/>
              </a:ext>
            </a:extLst>
          </p:cNvPr>
          <p:cNvSpPr txBox="1"/>
          <p:nvPr/>
        </p:nvSpPr>
        <p:spPr>
          <a:xfrm>
            <a:off x="3644958" y="3345506"/>
            <a:ext cx="1209618" cy="877103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2400">
                <a:solidFill>
                  <a:srgbClr val="00B0F0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1</a:t>
            </a: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2400">
                <a:solidFill>
                  <a:srgbClr val="00B0F0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2</a:t>
            </a:r>
            <a:endParaRPr altLang="he-IL" dirty="0" lang="he-IL" sz="2400">
              <a:solidFill>
                <a:srgbClr val="00B0F0"/>
              </a:solidFill>
              <a:latin charset="-79" panose="00000900000000000000" pitchFamily="2" typeface="Assistant ExtraBold"/>
              <a:cs charset="-79" panose="00000900000000000000" pitchFamily="2" typeface="Assistant ExtraBold"/>
              <a:sym typeface="Assistant ExtraBold"/>
            </a:endParaRPr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2C519377-F544-4079-A84E-4E484017DC2E}"/>
              </a:ext>
            </a:extLst>
          </p:cNvPr>
          <p:cNvCxnSpPr/>
          <p:nvPr/>
        </p:nvCxnSpPr>
        <p:spPr>
          <a:xfrm flipH="1">
            <a:off x="4049045" y="3780519"/>
            <a:ext cx="401444" cy="0"/>
          </a:xfrm>
          <a:prstGeom prst="line">
            <a:avLst/>
          </a:prstGeom>
          <a:noFill/>
          <a:ln cap="flat" w="12700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</p:cxnSp>
      <p:sp>
        <p:nvSpPr>
          <p:cNvPr id="19" name="Google Shape;107;p6">
            <a:extLst>
              <a:ext uri="{FF2B5EF4-FFF2-40B4-BE49-F238E27FC236}">
                <a16:creationId xmlns:a16="http://schemas.microsoft.com/office/drawing/2014/main" id="{E23F529F-45B0-46C8-B1AD-227CD986D36E}"/>
              </a:ext>
            </a:extLst>
          </p:cNvPr>
          <p:cNvSpPr txBox="1"/>
          <p:nvPr/>
        </p:nvSpPr>
        <p:spPr>
          <a:xfrm>
            <a:off x="2334322" y="2914794"/>
            <a:ext cx="3830890" cy="507771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600">
                <a:solidFill>
                  <a:srgbClr val="232752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וניתן לצמצם את השבר:</a:t>
            </a:r>
            <a:endParaRPr altLang="he-IL" dirty="0" lang="he-IL" sz="1600">
              <a:solidFill>
                <a:srgbClr val="232752"/>
              </a:solidFill>
              <a:latin charset="-79" panose="00000900000000000000" pitchFamily="2" typeface="Assistant ExtraBold"/>
              <a:cs charset="-79" panose="00000900000000000000" pitchFamily="2" typeface="Assistant ExtraBold"/>
              <a:sym typeface="Assistant ExtraBold"/>
            </a:endParaRPr>
          </a:p>
        </p:txBody>
      </p:sp>
      <p:sp>
        <p:nvSpPr>
          <p:cNvPr id="20" name="Google Shape;53;p13">
            <a:extLst>
              <a:ext uri="{FF2B5EF4-FFF2-40B4-BE49-F238E27FC236}">
                <a16:creationId xmlns:a16="http://schemas.microsoft.com/office/drawing/2014/main" id="{1DFB6BBE-6597-4324-974D-CC276B3CDCF9}"/>
              </a:ext>
            </a:extLst>
          </p:cNvPr>
          <p:cNvSpPr txBox="1"/>
          <p:nvPr/>
        </p:nvSpPr>
        <p:spPr>
          <a:xfrm>
            <a:off x="4860000" y="514456"/>
            <a:ext cx="3857576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68567" lIns="68567" numCol="1" rIns="68567" tIns="68567" wrap="square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altLang="he-IL" dirty="0" lang="he-IL"/>
              <a:t>שכיחות יחסית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2366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EDC96CB-1142-46DF-A498-E99AECAC4847}"/>
              </a:ext>
            </a:extLst>
          </p:cNvPr>
          <p:cNvSpPr/>
          <p:nvPr/>
        </p:nvSpPr>
        <p:spPr>
          <a:xfrm>
            <a:off x="1524000" y="1775045"/>
            <a:ext cx="5478966" cy="1451374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 w="3175">
            <a:noFill/>
            <a:prstDash val="solid"/>
            <a:miter lim="800000"/>
          </a:ln>
          <a:effectLst/>
          <a:sp3d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34289" horzOverflow="overflow" lIns="34289" numCol="1" rIns="34289" rot="0" rtlCol="0" spcCol="38100" spcFirstLastPara="1" tIns="34289" vert="horz" vertOverflow="overflow" wrap="square">
            <a:spAutoFit/>
          </a:bodyPr>
          <a:lstStyle/>
          <a:p>
            <a:pPr algn="r" defTabSz="685800" hangingPunct="0" indent="0" latinLnBrk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altLang="he-IL" b="0" baseline="0" cap="none" i="0" kumimoji="0" lang="he-IL" normalizeH="0" spc="0" strike="noStrike" sz="12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2" name="Slide Number"/>
          <p:cNvSpPr txBox="1">
            <a:spLocks noAdjustHandles="1" noChangeArrowheads="1" noChangeShapeType="1" noEditPoints="1" noGrp="1" noMove="1" noResize="1" noRot="1"/>
          </p:cNvSpPr>
          <p:nvPr>
            <p:ph idx="2" sz="quarter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numCol="1"/>
          <a:lstStyle>
            <a:lvl1pPr rtl="0">
              <a:defRPr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" name="Google Shape;107;p6">
            <a:extLst>
              <a:ext uri="{FF2B5EF4-FFF2-40B4-BE49-F238E27FC236}">
                <a16:creationId xmlns:a16="http://schemas.microsoft.com/office/drawing/2014/main" id="{0C7DBCFE-B17A-465B-90F2-29014C1197E3}"/>
              </a:ext>
            </a:extLst>
          </p:cNvPr>
          <p:cNvSpPr txBox="1"/>
          <p:nvPr/>
        </p:nvSpPr>
        <p:spPr>
          <a:xfrm>
            <a:off x="1315844" y="1185194"/>
            <a:ext cx="5867846" cy="507771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1600">
                <a:solidFill>
                  <a:srgbClr val="232752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יש להציג את  השכיחות היחסית ומסקנות בניתוח נתונים גם באחוזים:</a:t>
            </a:r>
            <a:endParaRPr altLang="he-IL" dirty="0" lang="he-IL" sz="1600">
              <a:solidFill>
                <a:srgbClr val="232752"/>
              </a:solidFill>
              <a:latin charset="-79" panose="00000900000000000000" pitchFamily="2" typeface="Assistant ExtraBold"/>
              <a:cs charset="-79" panose="00000900000000000000" pitchFamily="2" typeface="Assistant ExtraBold"/>
              <a:sym typeface="Assistant ExtraBold"/>
            </a:endParaRPr>
          </a:p>
        </p:txBody>
      </p:sp>
      <p:pic>
        <p:nvPicPr>
          <p:cNvPr descr="Google Shape;60;p13" id="24" name="Google Shape;114;p6">
            <a:extLst>
              <a:ext uri="{FF2B5EF4-FFF2-40B4-BE49-F238E27FC236}">
                <a16:creationId xmlns:a16="http://schemas.microsoft.com/office/drawing/2014/main" id="{22AD8DAF-B7F8-401B-A942-B623312C5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461268" y="629679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7;p6">
            <a:extLst>
              <a:ext uri="{FF2B5EF4-FFF2-40B4-BE49-F238E27FC236}">
                <a16:creationId xmlns:a16="http://schemas.microsoft.com/office/drawing/2014/main" id="{56294C96-FA46-433A-813A-AE518F6508AB}"/>
              </a:ext>
            </a:extLst>
          </p:cNvPr>
          <p:cNvSpPr txBox="1"/>
          <p:nvPr/>
        </p:nvSpPr>
        <p:spPr>
          <a:xfrm>
            <a:off x="1673836" y="1840570"/>
            <a:ext cx="5151862" cy="1018680"/>
          </a:xfrm>
          <a:prstGeom prst="rect">
            <a:avLst/>
          </a:prstGeom>
          <a:noFill/>
          <a:ln>
            <a:noFill/>
          </a:ln>
        </p:spPr>
        <p:txBody>
          <a:bodyPr anchor="t" anchorCtr="0" bIns="68550" lIns="68550" numCol="1" rIns="68550" spcFirstLastPara="1" tIns="68550" wrap="square">
            <a:spAutoFit/>
          </a:bodyPr>
          <a:lstStyle/>
          <a:p>
            <a:pPr algn="ctr" indent="0" lvl="0" marL="0" marR="0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altLang="he-IL" dirty="0" lang="he-IL" sz="2200">
                <a:solidFill>
                  <a:srgbClr val="00B0F0"/>
                </a:solidFill>
                <a:latin charset="-79" panose="00000700000000000000" pitchFamily="2" typeface="Assistant SemiBold"/>
                <a:cs charset="-79" panose="00000700000000000000" pitchFamily="2" typeface="Assistant SemiBold"/>
                <a:sym typeface="Assistant ExtraBold"/>
              </a:rPr>
              <a:t>השכיחות היחסית של המורות בתיכון "החוקרים" היא 50% מסך המורים בתיכון</a:t>
            </a:r>
            <a:endParaRPr altLang="he-IL" dirty="0" lang="he-IL" sz="2200">
              <a:solidFill>
                <a:srgbClr val="00B0F0"/>
              </a:solidFill>
              <a:latin charset="-79" panose="00000900000000000000" pitchFamily="2" typeface="Assistant ExtraBold"/>
              <a:cs charset="-79" panose="00000900000000000000" pitchFamily="2" typeface="Assistant ExtraBold"/>
              <a:sym typeface="Assistant ExtraBold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E7BFBC6-B996-45DD-8042-07485B052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89" y="2500732"/>
            <a:ext cx="1971675" cy="1905000"/>
          </a:xfrm>
          <a:prstGeom prst="rect">
            <a:avLst/>
          </a:prstGeom>
        </p:spPr>
      </p:pic>
      <p:sp>
        <p:nvSpPr>
          <p:cNvPr id="20" name="Google Shape;53;p13">
            <a:extLst>
              <a:ext uri="{FF2B5EF4-FFF2-40B4-BE49-F238E27FC236}">
                <a16:creationId xmlns:a16="http://schemas.microsoft.com/office/drawing/2014/main" id="{34F5BE9B-E93D-4A6C-9366-CF6B8B9619E6}"/>
              </a:ext>
            </a:extLst>
          </p:cNvPr>
          <p:cNvSpPr txBox="1"/>
          <p:nvPr/>
        </p:nvSpPr>
        <p:spPr>
          <a:xfrm>
            <a:off x="4854498" y="514456"/>
            <a:ext cx="3863078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bIns="68567" lIns="68567" numCol="1" rIns="68567" tIns="68567" wrap="square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altLang="he-IL" dirty="0" lang="he-IL"/>
              <a:t>שכיחות יחסית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8842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4999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FFFFFF"/>
        </a:solidFill>
        <a:ln cap="flat" w="3175">
          <a:solidFill>
            <a:schemeClr val="accent1"/>
          </a:solidFill>
          <a:prstDash val="solid"/>
          <a:miter lim="800000"/>
        </a:ln>
        <a:effectLst/>
        <a:sp3d/>
      </a:spPr>
      <a:bodyPr anchor="ctr" bIns="34289" horzOverflow="overflow" lIns="34289" numCol="1" rIns="34289" rot="0" rtlCol="0" spcCol="38100" spcFirstLastPara="1" tIns="34289" vert="horz" vertOverflow="overflow" wrap="square">
        <a:spAutoFit/>
      </a:bodyPr>
      <a:lstStyle>
        <a:defPPr algn="r" defTabSz="685800" hangingPunct="0" indent="0" latinLnBrk="0" marL="0" marR="0" rtl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2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spDef>
    <a:lnDef>
      <a:spPr>
        <a:noFill/>
        <a:ln cap="flat" w="3175">
          <a:solidFill>
            <a:schemeClr val="accent1"/>
          </a:solidFill>
          <a:prstDash val="solid"/>
          <a:miter lim="800000"/>
        </a:ln>
        <a:effectLst/>
        <a:sp3d/>
      </a:spPr>
      <a:bodyPr anchor="t" bIns="45719" horzOverflow="overflow" lIns="91439" numCol="1" rIns="91439" rot="0" rtlCol="0" spcCol="38100" spcFirstLastPara="1" tIns="45719" vert="horz" vertOverflow="overflow" wrap="square">
        <a:noAutofit/>
      </a:bodyPr>
      <a:lstStyle>
        <a:def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lnDef>
    <a:txDef>
      <a:spPr>
        <a:noFill/>
        <a:ln cap="flat" w="3175">
          <a:noFill/>
          <a:miter lim="400000"/>
        </a:ln>
        <a:effectLst/>
        <a:sp3d/>
      </a:spPr>
      <a:bodyPr anchor="t" bIns="34289" horzOverflow="overflow" lIns="34289" numCol="1" rIns="34289" rot="0" rtlCol="0" spcCol="38100" spcFirstLastPara="1" tIns="34289" vert="horz" vertOverflow="overflow" wrap="square">
        <a:spAutoFit/>
      </a:bodyPr>
      <a:lstStyle>
        <a:defPPr algn="r" defTabSz="685800" hangingPunct="0" indent="0" latinLnBrk="0" marL="0" marR="0" rtl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2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4999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FFFFFF"/>
        </a:solidFill>
        <a:ln cap="flat" w="3175">
          <a:solidFill>
            <a:schemeClr val="accent1"/>
          </a:solidFill>
          <a:prstDash val="solid"/>
          <a:miter lim="800000"/>
        </a:ln>
        <a:effectLst/>
        <a:sp3d/>
      </a:spPr>
      <a:bodyPr anchor="ctr" bIns="34289" horzOverflow="overflow" lIns="34289" numCol="1" rIns="34289" rot="0" rtlCol="0" spcCol="38100" spcFirstLastPara="1" tIns="34289" vert="horz" vertOverflow="overflow" wrap="square">
        <a:spAutoFit/>
      </a:bodyPr>
      <a:lstStyle>
        <a:defPPr algn="r" defTabSz="685800" hangingPunct="0" indent="0" latinLnBrk="0" marL="0" marR="0" rtl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2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spDef>
    <a:lnDef>
      <a:spPr>
        <a:noFill/>
        <a:ln cap="flat" w="3175">
          <a:solidFill>
            <a:schemeClr val="accent1"/>
          </a:solidFill>
          <a:prstDash val="solid"/>
          <a:miter lim="800000"/>
        </a:ln>
        <a:effectLst/>
        <a:sp3d/>
      </a:spPr>
      <a:bodyPr anchor="t" bIns="45719" horzOverflow="overflow" lIns="91439" numCol="1" rIns="91439" rot="0" rtlCol="0" spcCol="38100" spcFirstLastPara="1" tIns="45719" vert="horz" vertOverflow="overflow" wrap="square">
        <a:noAutofit/>
      </a:bodyPr>
      <a:lstStyle>
        <a:def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lnDef>
    <a:txDef>
      <a:spPr>
        <a:noFill/>
        <a:ln cap="flat" w="3175">
          <a:noFill/>
          <a:miter lim="400000"/>
        </a:ln>
        <a:effectLst/>
        <a:sp3d/>
      </a:spPr>
      <a:bodyPr anchor="t" bIns="34289" horzOverflow="overflow" lIns="34289" numCol="1" rIns="34289" rot="0" rtlCol="0" spcCol="38100" spcFirstLastPara="1" tIns="34289" vert="horz" vertOverflow="overflow" wrap="square">
        <a:spAutoFit/>
      </a:bodyPr>
      <a:lstStyle>
        <a:defPPr algn="r" defTabSz="685800" hangingPunct="0" indent="0" latinLnBrk="0" marL="0" marR="0" rtl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2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845</Words>
  <Paragraphs>338</Paragraphs>
  <Slides>19</Slides>
  <Notes>19</Notes>
  <TotalTime>2190</TotalTime>
  <HiddenSlides>0</HiddenSlides>
  <MMClips>0</MMClips>
  <ScaleCrop>false</ScaleCrop>
  <HeadingPairs>
    <vt:vector baseType="variant" size="6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baseType="lpstr" size="27">
      <vt:lpstr>Quattrocento Sans</vt:lpstr>
      <vt:lpstr>Assistant ExtraBold</vt:lpstr>
      <vt:lpstr>Assistant SemiBold</vt:lpstr>
      <vt:lpstr>Assistant</vt:lpstr>
      <vt:lpstr>Helvetica</vt:lpstr>
      <vt:lpstr>Calibri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lication>Microsoft Office PowerPoint</Application>
  <AppVersion>16.0000</AppVersion>
  <PresentationFormat>‫הצגה על המסך (16:9)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  <cp:lastModifiedBy>ציפי לנקין</cp:lastModifiedBy>
  <dcterms:modified xsi:type="dcterms:W3CDTF">2023-05-01T07:31:33Z</dcterms:modified>
  <cp:revision>89</cp:revision>
  <dc:title>PowerPoint Presentation</dc:title>
</cp:coreProperties>
</file>