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3" r:id="rId2"/>
    <p:sldId id="257" r:id="rId3"/>
    <p:sldId id="259" r:id="rId4"/>
    <p:sldId id="279" r:id="rId5"/>
    <p:sldId id="285" r:id="rId6"/>
    <p:sldId id="289" r:id="rId7"/>
    <p:sldId id="290" r:id="rId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839AA-EC32-462D-A7E2-9F984F58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6F1EBD0-2FBF-4C6A-B1BE-960CF5C20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356986-56B6-4EA7-8F09-B6BA0EC4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06022F-C758-4FE4-B40A-8A8B8B95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A7CFE86-1FAC-4E38-B2C7-BF2C6E7C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418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FC6658-1BC9-47D3-8D26-6CD46786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D008E38-0D01-40B3-A6D6-D33030BE0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40BC44-C09D-432D-A423-540126C0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B7DA59-94C9-493E-9DD6-DDFE0FF2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4908839-6EAF-4C17-8E95-5320F008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30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2E497E4-02D9-4B20-826D-0951D9118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3E7C55B-5215-4331-955E-7EE46E55D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FD62C6-7A16-457D-AFBA-890B9BA6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869A51-66F1-42A6-AB7F-ED5E21CA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E56215-5D38-4E4B-A468-2A47978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82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836177-94C4-4322-8B89-4D2B1F91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722CD8-9238-4777-8C23-AB69C4F2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A15FA2-4ACC-44F1-9A87-0582BFCB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300FEE8-1363-4893-8BE9-0F8960E5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23A817D-EEB4-4F3C-9A6C-6CDB3733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861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5676DE-BA02-42A6-B246-E57F5537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A46CDED-840B-4C46-8852-54493E745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2281580-64F4-43DA-859B-7ACCEF1E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DD3DF8-A168-4D67-9E90-01A14FC3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9C64C14-85EE-4008-8394-3F3BEF2A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83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EA5DC9-CA20-49C6-A072-76E742E9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8AB1D02-176A-4A9F-BC9D-AB6EE858D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D2B77F-EB64-40F2-ADF3-E50BB40A7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AC418A-AA88-4162-A632-3B8FBC6E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AE4A0D6-ED08-4587-B0CE-09D9BF1C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B65919B-03C4-4565-99F8-29A02A67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767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1825A-E87B-4B81-9A4C-FBD58FD9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3BE430-ECB1-40BB-B212-5843E1A5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A020B6E-9200-4DA8-9970-4C063483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8042297-43C0-47C5-AC60-427E15888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7663D8C-0895-423C-BD0F-B07240BB1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625A829-5DD5-4827-ACEB-20F88272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40DB12F-6564-442A-B27F-AB153E47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A493391-4B21-4087-9D8F-269326E8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05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5056D6-0B1F-41BE-A1FA-C0A6241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E18E3A8-514D-4635-9B75-8AA8469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9419D10-6DB2-4C3E-B415-B72BAF04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DAF89B-B9F4-45DA-9407-087F4565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113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224B754-40CA-4D00-AA3A-46A5B91E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7D06583-FB54-4FD8-AA96-29A4440A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BCCC941-A44F-4DAA-AB7C-3E5C22F5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003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C277FF-F4D8-43AB-B768-3783A8EE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263B980-183D-41BF-9452-4AE9B955A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79F3D8-9A7D-4725-8519-F57461AC6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B561C03-0A01-4D20-9B95-ED2F9630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9BF254A-73AD-4DCE-90C3-C61F68FA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5C807C2-7366-4519-9AEC-94618E58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51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CD4405-3093-400A-9E94-41276972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0B32CE4-F813-401E-8EB2-69442AC62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694B96E-359A-4D77-BAE1-EC7D8C828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BB39172-E414-47AE-B684-7D7EC171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8A8B30-B9AC-4930-93D6-063215D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9BF9D8-26DB-42C4-B318-C940257A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99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C3D5C34-1D08-458E-97E8-3A77BACB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86E89F5-AE23-48AC-A5DF-7642D6EB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E15B9E-E5A0-4098-9A2C-1296E6695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5516-934B-4844-86E6-DA8822753FD5}" type="datetimeFigureOut">
              <a:rPr lang="he-IL" smtClean="0"/>
              <a:t>ל'/ניסן/תשפ"ב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844FF92-0C90-4183-897B-52F6FD209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682406-3A6D-44AB-998C-EDDBF7CD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36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 rot="20328943"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1FEFADF5-FD24-4290-BCF8-8653E5752B06}"/>
              </a:ext>
            </a:extLst>
          </p:cNvPr>
          <p:cNvGrpSpPr/>
          <p:nvPr/>
        </p:nvGrpSpPr>
        <p:grpSpPr>
          <a:xfrm>
            <a:off x="2400300" y="5382042"/>
            <a:ext cx="7697329" cy="737979"/>
            <a:chOff x="2235200" y="4090367"/>
            <a:chExt cx="7697329" cy="737979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DAF9D0EB-7046-47CE-8FC9-145B393C6B59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CA491ECA-0BA3-4DAF-81F1-EA40B35816DB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עקרון הסמיכות</a:t>
              </a:r>
            </a:p>
          </p:txBody>
        </p:sp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0A9AFAD-8B06-4368-A587-B2E2F3CA6A9C}"/>
              </a:ext>
            </a:extLst>
          </p:cNvPr>
          <p:cNvSpPr txBox="1"/>
          <p:nvPr/>
        </p:nvSpPr>
        <p:spPr>
          <a:xfrm>
            <a:off x="2776446" y="6180896"/>
            <a:ext cx="688041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דברים קרובים (אולי) שייכים לאותו נושא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pic>
        <p:nvPicPr>
          <p:cNvPr id="5" name="שמע 4">
            <a:hlinkClick r:id="" action="ppaction://media"/>
            <a:extLst>
              <a:ext uri="{FF2B5EF4-FFF2-40B4-BE49-F238E27FC236}">
                <a16:creationId xmlns:a16="http://schemas.microsoft.com/office/drawing/2014/main" id="{36BD9698-B582-4A77-9919-78C6F2F4D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5"/>
    </mc:Choice>
    <mc:Fallback>
      <p:transition spd="slow" advTm="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0D99C230-BE4E-49E4-8EB0-D4B83877A8E6}"/>
              </a:ext>
            </a:extLst>
          </p:cNvPr>
          <p:cNvGrpSpPr/>
          <p:nvPr/>
        </p:nvGrpSpPr>
        <p:grpSpPr>
          <a:xfrm>
            <a:off x="2247335" y="3821055"/>
            <a:ext cx="7697329" cy="737979"/>
            <a:chOff x="2235200" y="4090367"/>
            <a:chExt cx="7697329" cy="737979"/>
          </a:xfrm>
        </p:grpSpPr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01930883-9B45-4A59-B1FD-67ABC273CD7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AFA73A22-D592-4617-BE73-A365B2637A02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עקרון הסמיכות</a:t>
              </a:r>
            </a:p>
          </p:txBody>
        </p:sp>
      </p:grp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0042EED-ACE1-4C27-A95B-8AA27D47E44C}"/>
              </a:ext>
            </a:extLst>
          </p:cNvPr>
          <p:cNvSpPr txBox="1"/>
          <p:nvPr/>
        </p:nvSpPr>
        <p:spPr>
          <a:xfrm>
            <a:off x="2623481" y="4619909"/>
            <a:ext cx="688041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דברים קרובים (אולי) שייכים לאותו נושא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שמע 3">
            <a:hlinkClick r:id="" action="ppaction://media"/>
            <a:extLst>
              <a:ext uri="{FF2B5EF4-FFF2-40B4-BE49-F238E27FC236}">
                <a16:creationId xmlns:a16="http://schemas.microsoft.com/office/drawing/2014/main" id="{73F3D220-FEB1-4647-899F-56A4A80DE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9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3872">
        <p159:morph option="byObject"/>
      </p:transition>
    </mc:Choice>
    <mc:Fallback>
      <p:transition spd="slow" advTm="43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71522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עיקרון הסמיכות -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גשטאלט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C836A6D3-F940-4BEE-886F-A8F5B6181A87}"/>
              </a:ext>
            </a:extLst>
          </p:cNvPr>
          <p:cNvSpPr txBox="1"/>
          <p:nvPr/>
        </p:nvSpPr>
        <p:spPr>
          <a:xfrm>
            <a:off x="1390650" y="4338696"/>
            <a:ext cx="73872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העין קולטת את המיקום, המוח מפרש משמעות</a:t>
            </a:r>
            <a:endParaRPr lang="he-IL" sz="3200" b="1" dirty="0">
              <a:solidFill>
                <a:srgbClr val="C0D2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5BAD6E8B-2229-4ADE-9278-B40FAB8AFA46}"/>
              </a:ext>
            </a:extLst>
          </p:cNvPr>
          <p:cNvGrpSpPr/>
          <p:nvPr/>
        </p:nvGrpSpPr>
        <p:grpSpPr>
          <a:xfrm>
            <a:off x="1304330" y="2318212"/>
            <a:ext cx="8611731" cy="914400"/>
            <a:chOff x="1304330" y="2318212"/>
            <a:chExt cx="8611731" cy="914400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4CA2F504-D5EE-42FB-87D1-1C7DF38E3827}"/>
                </a:ext>
              </a:extLst>
            </p:cNvPr>
            <p:cNvSpPr txBox="1"/>
            <p:nvPr/>
          </p:nvSpPr>
          <p:spPr>
            <a:xfrm>
              <a:off x="1304330" y="2405479"/>
              <a:ext cx="7473521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יש חשיבות למיקום הגרפים במרחב של </a:t>
              </a:r>
              <a:r>
                <a:rPr lang="he-IL" sz="3200" b="1" dirty="0" err="1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הדשבורד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גרפיקה 19" descr="פתקים נדבקים קו מיתאר">
              <a:extLst>
                <a:ext uri="{FF2B5EF4-FFF2-40B4-BE49-F238E27FC236}">
                  <a16:creationId xmlns:a16="http://schemas.microsoft.com/office/drawing/2014/main" id="{0B4A894C-9FB3-43DF-BC5B-2850A60F1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01661" y="2318212"/>
              <a:ext cx="914400" cy="914400"/>
            </a:xfrm>
            <a:prstGeom prst="rect">
              <a:avLst/>
            </a:prstGeom>
          </p:spPr>
        </p:pic>
      </p:grpSp>
      <p:pic>
        <p:nvPicPr>
          <p:cNvPr id="22" name="גרפיקה 21" descr="ראש עם גלגלי שיניים קו מיתאר">
            <a:extLst>
              <a:ext uri="{FF2B5EF4-FFF2-40B4-BE49-F238E27FC236}">
                <a16:creationId xmlns:a16="http://schemas.microsoft.com/office/drawing/2014/main" id="{8C4E139D-B1B1-4D6D-B3AF-1D509498B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1661" y="4175136"/>
            <a:ext cx="914400" cy="914400"/>
          </a:xfrm>
          <a:prstGeom prst="rect">
            <a:avLst/>
          </a:prstGeom>
        </p:spPr>
      </p:pic>
      <p:pic>
        <p:nvPicPr>
          <p:cNvPr id="24" name="שמע 23">
            <a:hlinkClick r:id="" action="ppaction://media"/>
            <a:extLst>
              <a:ext uri="{FF2B5EF4-FFF2-40B4-BE49-F238E27FC236}">
                <a16:creationId xmlns:a16="http://schemas.microsoft.com/office/drawing/2014/main" id="{C450EB0A-20BC-4E2D-9605-FDE757D686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71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10"/>
    </mc:Choice>
    <mc:Fallback>
      <p:transition spd="slow" advTm="13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8384"/>
            <a:ext cx="8229600" cy="1143000"/>
          </a:xfrm>
        </p:spPr>
        <p:txBody>
          <a:bodyPr/>
          <a:lstStyle/>
          <a:p>
            <a:pPr algn="ctr"/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עקרון </a:t>
            </a:r>
            <a:r>
              <a:rPr lang="he-IL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הקירבה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Proximity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5510" y="964304"/>
            <a:ext cx="88209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אנו תופסים אובייקטים סמוכים כשייכים לקבוצה אחת.</a:t>
            </a:r>
          </a:p>
          <a:p>
            <a:pPr algn="ctr" fontAlgn="base"/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בתמונה הזו אנחנו רואים שתי קבוצות של 4 עיגולים כל אחת:</a:t>
            </a:r>
          </a:p>
          <a:p>
            <a:endParaRPr lang="he-IL" sz="24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650" y="1777178"/>
            <a:ext cx="33147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25866" t="51923"/>
          <a:stretch/>
        </p:blipFill>
        <p:spPr bwMode="auto">
          <a:xfrm>
            <a:off x="2041279" y="4821915"/>
            <a:ext cx="6184368" cy="1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25866" b="62820"/>
          <a:stretch/>
        </p:blipFill>
        <p:spPr bwMode="auto">
          <a:xfrm>
            <a:off x="1981201" y="3251933"/>
            <a:ext cx="6244447" cy="11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639617" y="4477354"/>
            <a:ext cx="660148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/>
              <a:t>אם אותם אלמנטים היו מסודרים אחרת, היינו </a:t>
            </a:r>
            <a:r>
              <a:rPr lang="he-IL" b="1" dirty="0"/>
              <a:t>תופסים</a:t>
            </a:r>
            <a:r>
              <a:rPr lang="he-IL" dirty="0"/>
              <a:t> אותם כשתי קבוצות</a:t>
            </a:r>
          </a:p>
        </p:txBody>
      </p:sp>
      <p:pic>
        <p:nvPicPr>
          <p:cNvPr id="3" name="שמע 2">
            <a:hlinkClick r:id="" action="ppaction://media"/>
            <a:extLst>
              <a:ext uri="{FF2B5EF4-FFF2-40B4-BE49-F238E27FC236}">
                <a16:creationId xmlns:a16="http://schemas.microsoft.com/office/drawing/2014/main" id="{4AF17991-C80F-48E6-A9C3-1804F7215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41"/>
    </mc:Choice>
    <mc:Fallback>
      <p:transition spd="slow" advTm="20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זה כולל תמונה של: Material Design Admin &amp; Dashboard HTML Template">
            <a:extLst>
              <a:ext uri="{FF2B5EF4-FFF2-40B4-BE49-F238E27FC236}">
                <a16:creationId xmlns:a16="http://schemas.microsoft.com/office/drawing/2014/main" id="{C64DCCA7-CFB0-4BB3-B65F-F6D57A4A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77" y="315500"/>
            <a:ext cx="4347846" cy="62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שמע 2">
            <a:hlinkClick r:id="" action="ppaction://media"/>
            <a:extLst>
              <a:ext uri="{FF2B5EF4-FFF2-40B4-BE49-F238E27FC236}">
                <a16:creationId xmlns:a16="http://schemas.microsoft.com/office/drawing/2014/main" id="{31F4984E-6C7A-4A2A-B7EE-96BB56173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21"/>
    </mc:Choice>
    <mc:Fallback>
      <p:transition spd="slow" advTm="11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276A8D-4EC3-4BB7-9F4D-2FBF532F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42862"/>
            <a:ext cx="9007475" cy="67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שמע 1">
            <a:hlinkClick r:id="" action="ppaction://media"/>
            <a:extLst>
              <a:ext uri="{FF2B5EF4-FFF2-40B4-BE49-F238E27FC236}">
                <a16:creationId xmlns:a16="http://schemas.microsoft.com/office/drawing/2014/main" id="{8BAF9C6F-EC91-4BF9-A2B6-E378EDF79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1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74"/>
    </mc:Choice>
    <mc:Fallback>
      <p:transition spd="slow" advTm="5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62150" y="94248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עיקרון הסמיכות -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גשטאלט</a:t>
              </a:r>
              <a:endParaRPr lang="he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C836A6D3-F940-4BEE-886F-A8F5B6181A87}"/>
              </a:ext>
            </a:extLst>
          </p:cNvPr>
          <p:cNvSpPr txBox="1"/>
          <p:nvPr/>
        </p:nvSpPr>
        <p:spPr>
          <a:xfrm>
            <a:off x="1390650" y="4338696"/>
            <a:ext cx="73872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העין קולטת את המיקום, המוח מפרש משמעות</a:t>
            </a:r>
            <a:endParaRPr lang="he-IL" sz="3200" b="1" dirty="0">
              <a:solidFill>
                <a:srgbClr val="C0D2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5BAD6E8B-2229-4ADE-9278-B40FAB8AFA46}"/>
              </a:ext>
            </a:extLst>
          </p:cNvPr>
          <p:cNvGrpSpPr/>
          <p:nvPr/>
        </p:nvGrpSpPr>
        <p:grpSpPr>
          <a:xfrm>
            <a:off x="1304330" y="2318212"/>
            <a:ext cx="8611731" cy="914400"/>
            <a:chOff x="1304330" y="2318212"/>
            <a:chExt cx="8611731" cy="914400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4CA2F504-D5EE-42FB-87D1-1C7DF38E3827}"/>
                </a:ext>
              </a:extLst>
            </p:cNvPr>
            <p:cNvSpPr txBox="1"/>
            <p:nvPr/>
          </p:nvSpPr>
          <p:spPr>
            <a:xfrm>
              <a:off x="1304330" y="2405479"/>
              <a:ext cx="7473521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יש חשיבות למיקום הגרפים במרחב של </a:t>
              </a:r>
              <a:r>
                <a:rPr lang="he-IL" sz="3200" b="1" dirty="0" err="1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הדשבורד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גרפיקה 19" descr="פתקים נדבקים קו מיתאר">
              <a:extLst>
                <a:ext uri="{FF2B5EF4-FFF2-40B4-BE49-F238E27FC236}">
                  <a16:creationId xmlns:a16="http://schemas.microsoft.com/office/drawing/2014/main" id="{0B4A894C-9FB3-43DF-BC5B-2850A60F1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01661" y="2318212"/>
              <a:ext cx="914400" cy="914400"/>
            </a:xfrm>
            <a:prstGeom prst="rect">
              <a:avLst/>
            </a:prstGeom>
          </p:spPr>
        </p:pic>
      </p:grpSp>
      <p:pic>
        <p:nvPicPr>
          <p:cNvPr id="22" name="גרפיקה 21" descr="ראש עם גלגלי שיניים קו מיתאר">
            <a:extLst>
              <a:ext uri="{FF2B5EF4-FFF2-40B4-BE49-F238E27FC236}">
                <a16:creationId xmlns:a16="http://schemas.microsoft.com/office/drawing/2014/main" id="{8C4E139D-B1B1-4D6D-B3AF-1D509498B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1661" y="4175136"/>
            <a:ext cx="914400" cy="914400"/>
          </a:xfrm>
          <a:prstGeom prst="rect">
            <a:avLst/>
          </a:prstGeom>
        </p:spPr>
      </p:pic>
      <p:pic>
        <p:nvPicPr>
          <p:cNvPr id="2" name="שמע 1">
            <a:hlinkClick r:id="" action="ppaction://media"/>
            <a:extLst>
              <a:ext uri="{FF2B5EF4-FFF2-40B4-BE49-F238E27FC236}">
                <a16:creationId xmlns:a16="http://schemas.microsoft.com/office/drawing/2014/main" id="{C23A84B4-54A3-4625-97C3-B67A474007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67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01"/>
    </mc:Choice>
    <mc:Fallback>
      <p:transition spd="slow" advTm="2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6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2|47.2|1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6"/>
</p:tagLst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121</Words>
  <Application>Microsoft Office PowerPoint</Application>
  <PresentationFormat>מסך רחב</PresentationFormat>
  <Paragraphs>20</Paragraphs>
  <Slides>7</Slides>
  <Notes>0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עקרון הקירבה (Proximity)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Hadar Ronen</dc:creator>
  <cp:lastModifiedBy>Hadar Ronen</cp:lastModifiedBy>
  <cp:revision>23</cp:revision>
  <dcterms:created xsi:type="dcterms:W3CDTF">2021-01-10T15:00:14Z</dcterms:created>
  <dcterms:modified xsi:type="dcterms:W3CDTF">2022-05-01T02:46:40Z</dcterms:modified>
</cp:coreProperties>
</file>