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5143500" cx="9144000"/>
  <p:notesSz cx="6858000" cy="9144000"/>
  <p:embeddedFontLst>
    <p:embeddedFont>
      <p:font typeface="Assistant SemiBold"/>
      <p:regular r:id="rId16"/>
      <p:bold r:id="rId17"/>
    </p:embeddedFont>
    <p:embeddedFont>
      <p:font typeface="Assistant"/>
      <p:regular r:id="rId18"/>
      <p:bold r:id="rId19"/>
    </p:embeddedFont>
    <p:embeddedFont>
      <p:font typeface="Assistant ExtraBold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j4lq6IlVQldtbX+iTqDrFme2oDB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ssistantExtraBold-bold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ssistantSemiBold-bold.fntdata"/><Relationship Id="rId16" Type="http://schemas.openxmlformats.org/officeDocument/2006/relationships/font" Target="fonts/AssistantSemiBold-regular.fntdata"/><Relationship Id="rId5" Type="http://schemas.openxmlformats.org/officeDocument/2006/relationships/slide" Target="slides/slide1.xml"/><Relationship Id="rId19" Type="http://schemas.openxmlformats.org/officeDocument/2006/relationships/font" Target="fonts/Assistant-bold.fntdata"/><Relationship Id="rId6" Type="http://schemas.openxmlformats.org/officeDocument/2006/relationships/slide" Target="slides/slide2.xml"/><Relationship Id="rId18" Type="http://schemas.openxmlformats.org/officeDocument/2006/relationships/font" Target="fonts/Assistan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" name="Google Shape;2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ההשלכות של עיסוק בנתונים תוך פגיעה בפרטיות עשויות להיות מרחיקות לכת, עד כדי שינוי מציאות ממש, כפי שקרה בפרשת "קיימברידג' אנליטיקה".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"קיימברידג' אנליטיקה" השתמשו בנתוני עתק ובטכניקות מורכבות במטרה לטרגט את האנשים שאפשר "לשנות את דעתם", בין השאר תוך מעורבות בקמפיינים פוליטיים כדי להביא להצלחתם.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"קיימברידג' אנליטיקה" נסגרה ב-2018 עקב הוצאות משפטיות כבדות. החברה הואשמה ונתבעה ב-2019 באשמת שימוש לרעה בנתונים.</a:t>
            </a:r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כדאי ראשית לבקש מהתלמידים להביא דוגמאות לדברים שמהווים עקבות דיגיטליים, ורק לאחר קבלת תשובות להעלות את הכתוב בשקופית.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" name="Google Shape;6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תרגיל כיתה - חיפוש עצמי ברשת. משך החיפוש - לא יותר מ-5 דקות.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בסיום התרגיל אפשר לשאול את התלמידים מה מצאו, והאם היו מעדיפים למחוק חלק מהמידע.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" name="Google Shape;8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כדאי ראשית לשאול את התלמידים אילו פרטים ניתן לדלות מהרשת, ורק לאחר קבלת תשובות להעלות את הכתוב בשקופית.</a:t>
            </a:r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תרגיל כיתה - חיפוש ברשת. משך החיפוש - לא יותר מ-5 דקות.</a:t>
            </a:r>
            <a:endParaRPr sz="1400"/>
          </a:p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 sz="1400"/>
              <a:t>בסיום התרגיל אפשר לשאול את התלמידים מה </a:t>
            </a:r>
            <a:r>
              <a:rPr lang="iw-IL" sz="1400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מצא</a:t>
            </a:r>
            <a:r>
              <a:rPr lang="iw-IL" sz="1400"/>
              <a:t> עליהם התלמיד שיושב לידם, והאם היו מעדיפים למחוק חלק מהמידע.</a:t>
            </a:r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9" name="Google Shape;119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"טירגוט" (בעברית = מיקוד) משמעותו הצגת פרסומים ודברי חדשות באופן מותאם אישית.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הרי לכל אחד יש תחומי עניין שונים, ולכן כל פעולת שיווק תהיה יעילה יותר כאשר מפנים אותה לאנשים שאליהם זה רלוונטי.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זה לא בהכרח דבר רע - אם למשל אתם מעוניינים לקנות בגדים, יכול להיות נחמד לקבל פרסומים לאתרים שמוכרים בגדים. אולי תמצאו שם בדיוק את מה שאתם מחפשים.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אך </a:t>
            </a:r>
            <a:r>
              <a:rPr b="0" lang="iw-IL" sz="1400"/>
              <a:t>פעמים רבות הטירגוט מתרחש באמצעות איסוף נתונים תוך פגיעה מסוימת בפרטיות.</a:t>
            </a:r>
            <a:endParaRPr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lang="iw-IL" sz="1400"/>
              <a:t>חשוב לזכור שהמטרה שלשמה קיים הטירגוט היא אחת – </a:t>
            </a:r>
            <a:r>
              <a:rPr b="1" lang="iw-IL" sz="1400"/>
              <a:t>למכור</a:t>
            </a:r>
            <a:r>
              <a:rPr b="0" lang="iw-IL" sz="1400"/>
              <a:t>. למכור יותר, למכור באופן יעיל יותר, למכור ברווח גדול יותר תוך הוצאות קטנות יותר.</a:t>
            </a:r>
            <a:endParaRPr b="0"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b="0" lang="iw-IL" sz="1400"/>
              <a:t>"למכור" לא תקף רק למוצרים, אלא גם לשירותים, לחדשות, לדעות.</a:t>
            </a:r>
            <a:endParaRPr b="0" sz="1400"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Font typeface="Calibri"/>
              <a:buNone/>
            </a:pPr>
            <a:r>
              <a:rPr b="0" lang="iw-IL" sz="1400"/>
              <a:t>זכרו זאת בפעם הבאה שתקפוץ לכם פרסומת באפליקציה.</a:t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7;p1" id="10" name="Google Shape;10;p13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3"/>
          <p:cNvSpPr/>
          <p:nvPr/>
        </p:nvSpPr>
        <p:spPr>
          <a:xfrm>
            <a:off x="-1" y="5051375"/>
            <a:ext cx="9144002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3"/>
          <p:cNvSpPr/>
          <p:nvPr/>
        </p:nvSpPr>
        <p:spPr>
          <a:xfrm>
            <a:off x="-2700" y="2696"/>
            <a:ext cx="3561603" cy="199503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135;p15" id="13" name="Google Shape;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  <a:defRPr b="0" i="0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5" name="Google Shape;15;p13"/>
          <p:cNvSpPr txBox="1"/>
          <p:nvPr/>
        </p:nvSpPr>
        <p:spPr>
          <a:xfrm>
            <a:off x="7137317" y="56673"/>
            <a:ext cx="1879738" cy="3987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 ExtraBold"/>
              <a:buNone/>
            </a:pPr>
            <a:r>
              <a:rPr b="0" i="0" lang="iw-IL" sz="13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פרטיות ברשת</a:t>
            </a:r>
            <a:endParaRPr b="0" i="0" sz="1200" u="none" cap="none" strike="noStrike">
              <a:solidFill>
                <a:srgbClr val="23275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" name="Google Shape;16;p13"/>
          <p:cNvCxnSpPr/>
          <p:nvPr/>
        </p:nvCxnSpPr>
        <p:spPr>
          <a:xfrm flipH="1" rot="10800000">
            <a:off x="8043566" y="445210"/>
            <a:ext cx="871439" cy="10212"/>
          </a:xfrm>
          <a:prstGeom prst="straightConnector1">
            <a:avLst/>
          </a:prstGeom>
          <a:noFill/>
          <a:ln cap="flat" cmpd="sng" w="952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4"/>
          <p:cNvSpPr/>
          <p:nvPr/>
        </p:nvSpPr>
        <p:spPr>
          <a:xfrm>
            <a:off x="0" y="5051375"/>
            <a:ext cx="9144000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4"/>
          <p:cNvSpPr/>
          <p:nvPr/>
        </p:nvSpPr>
        <p:spPr>
          <a:xfrm>
            <a:off x="-2699" y="2696"/>
            <a:ext cx="3561602" cy="199504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4"/>
          <p:cNvSpPr txBox="1"/>
          <p:nvPr/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pic>
        <p:nvPicPr>
          <p:cNvPr descr="Google Shape;7;p1" id="21" name="Google Shape;21;p14"/>
          <p:cNvPicPr preferRelativeResize="0"/>
          <p:nvPr/>
        </p:nvPicPr>
        <p:blipFill rotWithShape="1">
          <a:blip r:embed="rId2">
            <a:alphaModFix/>
          </a:blip>
          <a:srcRect b="25722" l="4362" r="4569" t="19277"/>
          <a:stretch/>
        </p:blipFill>
        <p:spPr>
          <a:xfrm>
            <a:off x="8062575" y="4413899"/>
            <a:ext cx="875052" cy="5284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135;p15" id="22" name="Google Shape;2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51193">
            <a:off x="255009" y="4496940"/>
            <a:ext cx="511994" cy="3060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628650" y="273843"/>
            <a:ext cx="7886700" cy="994173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normAutofit/>
          </a:bodyPr>
          <a:lstStyle>
            <a:lvl1pPr lv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628650" y="1369218"/>
            <a:ext cx="7886700" cy="326350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normAutofit/>
          </a:bodyPr>
          <a:lstStyle>
            <a:lvl1pPr indent="-355600" lvl="0" marL="4572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628650" y="4812657"/>
            <a:ext cx="197143" cy="18305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34275" spcFirstLastPara="1" rIns="34275" wrap="square" tIns="34275">
            <a:sp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2.png"/><Relationship Id="rId5" Type="http://schemas.openxmlformats.org/officeDocument/2006/relationships/image" Target="../media/image1.png"/><Relationship Id="rId6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www.youtube.com/watch?v=iX8GxLP1FHo&amp;t=1s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6" Type="http://schemas.openxmlformats.org/officeDocument/2006/relationships/hyperlink" Target="https://www.youtube.com/watch?v=iX8GxLP1FHo&amp;t=1s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10.png"/><Relationship Id="rId6" Type="http://schemas.openxmlformats.org/officeDocument/2006/relationships/hyperlink" Target="https://pixabay.com/" TargetMode="External"/><Relationship Id="rId7" Type="http://schemas.openxmlformats.org/officeDocument/2006/relationships/hyperlink" Target="http://www.shutterstock.com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youtube.com/watch?v=p762aRj3tZ8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6" Type="http://schemas.openxmlformats.org/officeDocument/2006/relationships/hyperlink" Target="https://www.youtube.com/watch?v=p762aRj3tZ8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youtube.com/watch?v=NIdSZ8Yucyo&amp;t=2s" TargetMode="External"/><Relationship Id="rId4" Type="http://schemas.openxmlformats.org/officeDocument/2006/relationships/image" Target="../media/image4.jpg"/><Relationship Id="rId5" Type="http://schemas.openxmlformats.org/officeDocument/2006/relationships/image" Target="../media/image12.png"/><Relationship Id="rId6" Type="http://schemas.openxmlformats.org/officeDocument/2006/relationships/hyperlink" Target="https://www.youtube.com/watch?v=NIdSZ8Yucyo&amp;t=2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9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oogle Shape;55;p13" id="27" name="Google Shape;27;p1"/>
          <p:cNvPicPr preferRelativeResize="0"/>
          <p:nvPr/>
        </p:nvPicPr>
        <p:blipFill rotWithShape="1">
          <a:blip r:embed="rId3">
            <a:alphaModFix/>
          </a:blip>
          <a:srcRect b="25722" l="4362" r="4571" t="19277"/>
          <a:stretch/>
        </p:blipFill>
        <p:spPr>
          <a:xfrm>
            <a:off x="6779769" y="477672"/>
            <a:ext cx="1666303" cy="100635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28" name="Google Shape;2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5649963" y="1530371"/>
            <a:ext cx="302879" cy="668401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"/>
          <p:cNvSpPr txBox="1"/>
          <p:nvPr/>
        </p:nvSpPr>
        <p:spPr>
          <a:xfrm>
            <a:off x="5637600" y="2036447"/>
            <a:ext cx="2808472" cy="1279649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פרטיות ברשת</a:t>
            </a:r>
            <a:endParaRPr b="0" i="0" sz="36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  <a:p>
            <a:pPr indent="0" lvl="0" marL="0" marR="0" rtl="1" algn="r">
              <a:lnSpc>
                <a:spcPct val="102777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600"/>
              <a:buFont typeface="Assistant ExtraBold"/>
              <a:buNone/>
            </a:pPr>
            <a:r>
              <a:rPr b="0" i="0" lang="iw-IL" sz="36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אינפואתיקה</a:t>
            </a:r>
            <a:endParaRPr b="0" i="0" sz="1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1"/>
          <p:cNvSpPr/>
          <p:nvPr/>
        </p:nvSpPr>
        <p:spPr>
          <a:xfrm>
            <a:off x="34755" y="4400441"/>
            <a:ext cx="8937972" cy="62193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2;p13" id="31" name="Google Shape;31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7680410" y="3831199"/>
            <a:ext cx="837786" cy="50077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"/>
          <p:cNvSpPr/>
          <p:nvPr/>
        </p:nvSpPr>
        <p:spPr>
          <a:xfrm>
            <a:off x="7450453" y="33410"/>
            <a:ext cx="1585291" cy="51571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" name="Google Shape;3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313" y="680985"/>
            <a:ext cx="4295522" cy="3838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06336" y="1236716"/>
            <a:ext cx="5494564" cy="324937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0"/>
          <p:cNvSpPr/>
          <p:nvPr/>
        </p:nvSpPr>
        <p:spPr>
          <a:xfrm>
            <a:off x="1363436" y="975202"/>
            <a:ext cx="2176280" cy="805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0"/>
          <p:cNvSpPr/>
          <p:nvPr/>
        </p:nvSpPr>
        <p:spPr>
          <a:xfrm>
            <a:off x="4572000" y="1080901"/>
            <a:ext cx="2837587" cy="8050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0"/>
          <p:cNvSpPr txBox="1"/>
          <p:nvPr>
            <p:ph idx="12" type="sldNum"/>
          </p:nvPr>
        </p:nvSpPr>
        <p:spPr>
          <a:xfrm>
            <a:off x="265027" y="4553064"/>
            <a:ext cx="33096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3037398" y="492048"/>
            <a:ext cx="5676566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 עלול לקרות עקב פגיעה בפרטיות?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156" name="Google Shape;156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2901426" y="21302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0"/>
          <p:cNvSpPr txBox="1"/>
          <p:nvPr/>
        </p:nvSpPr>
        <p:spPr>
          <a:xfrm>
            <a:off x="2457450" y="1024979"/>
            <a:ext cx="6256514" cy="3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הסרטון הבא הוא טריילר לסרט של נטפליקס על פרשת קיימברידג' אנליטיקה: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1943100" y="4438813"/>
            <a:ext cx="5257800" cy="3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2000"/>
              <a:buFont typeface="Assistant ExtraBold"/>
              <a:buNone/>
            </a:pPr>
            <a:r>
              <a:rPr b="1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https://www.youtube.com/watch?v=iX8GxLP1FHo&amp;t=1s</a:t>
            </a:r>
            <a:endParaRPr b="1" i="0" sz="1600" u="sng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1"/>
          <p:cNvSpPr txBox="1"/>
          <p:nvPr/>
        </p:nvSpPr>
        <p:spPr>
          <a:xfrm>
            <a:off x="-628652" y="955187"/>
            <a:ext cx="10322723" cy="2087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1500"/>
              <a:buFont typeface="Assistant ExtraBold"/>
              <a:buNone/>
            </a:pPr>
            <a:r>
              <a:rPr b="0" i="0" lang="iw-IL" sz="11500" u="none" cap="none" strike="noStrike">
                <a:solidFill>
                  <a:srgbClr val="F2F2F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930729" y="2629764"/>
            <a:ext cx="7202542" cy="8001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ACE6"/>
              </a:buClr>
              <a:buSzPts val="4000"/>
              <a:buFont typeface="Assistant ExtraBold"/>
              <a:buNone/>
            </a:pPr>
            <a:r>
              <a:rPr b="0" i="0" lang="iw-IL" sz="4000" u="none" cap="none" strike="noStrike">
                <a:solidFill>
                  <a:srgbClr val="00ACE6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נתונים לומדים בעיקר בידיים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-5125" y="5051375"/>
            <a:ext cx="9144001" cy="92102"/>
          </a:xfrm>
          <a:prstGeom prst="rect">
            <a:avLst/>
          </a:prstGeom>
          <a:solidFill>
            <a:srgbClr val="FFC926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ssistant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6" name="Google Shape;166;p11"/>
          <p:cNvCxnSpPr/>
          <p:nvPr/>
        </p:nvCxnSpPr>
        <p:spPr>
          <a:xfrm>
            <a:off x="3923450" y="4587148"/>
            <a:ext cx="1217102" cy="3"/>
          </a:xfrm>
          <a:prstGeom prst="straightConnector1">
            <a:avLst/>
          </a:prstGeom>
          <a:noFill/>
          <a:ln cap="flat" cmpd="sng" w="28575">
            <a:solidFill>
              <a:srgbClr val="918D8E"/>
            </a:solidFill>
            <a:prstDash val="dot"/>
            <a:round/>
            <a:headEnd len="sm" w="sm" type="none"/>
            <a:tailEnd len="sm" w="sm" type="none"/>
          </a:ln>
        </p:spPr>
      </p:cxnSp>
      <p:pic>
        <p:nvPicPr>
          <p:cNvPr descr="Google Shape;439;p23" id="167" name="Google Shape;16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843806">
            <a:off x="677122" y="482124"/>
            <a:ext cx="428727" cy="94612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440;p23" id="168" name="Google Shape;16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2133876">
            <a:off x="7538791" y="537309"/>
            <a:ext cx="1117045" cy="66770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1"/>
          <p:cNvSpPr txBox="1"/>
          <p:nvPr/>
        </p:nvSpPr>
        <p:spPr>
          <a:xfrm>
            <a:off x="1090225" y="3041269"/>
            <a:ext cx="6873300" cy="10718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5400"/>
              <a:buFont typeface="Assistant ExtraBold"/>
              <a:buNone/>
            </a:pPr>
            <a:r>
              <a:rPr b="0" i="0" lang="iw-IL" sz="54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HANDS-ON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442;p23" id="170" name="Google Shape;17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62250" y="862573"/>
            <a:ext cx="1929253" cy="1553428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1"/>
          <p:cNvSpPr txBox="1"/>
          <p:nvPr/>
        </p:nvSpPr>
        <p:spPr>
          <a:xfrm>
            <a:off x="1380226" y="4587148"/>
            <a:ext cx="6331433" cy="5001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34275" spcFirstLastPara="1" rIns="34275" wrap="square" tIns="34275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 התמונות במצגת נלקחו מאתר </a:t>
            </a:r>
            <a:r>
              <a:rPr b="0" i="0" lang="iw-IL" sz="1400" u="sng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https://pixabay.com</a:t>
            </a: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 ומאתר </a:t>
            </a:r>
            <a:r>
              <a:rPr b="0" i="0" lang="iw-IL" sz="1400" u="sng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www.Shutterstock.com</a:t>
            </a:r>
            <a:endParaRPr b="0" i="0" sz="1400" u="none" cap="none" strike="noStrike">
              <a:solidFill>
                <a:srgbClr val="918D8E"/>
              </a:solidFill>
              <a:latin typeface="Assistant"/>
              <a:ea typeface="Assistant"/>
              <a:cs typeface="Assistant"/>
              <a:sym typeface="Assistant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w-IL" sz="1400" u="none" cap="none" strike="noStrike">
                <a:solidFill>
                  <a:srgbClr val="918D8E"/>
                </a:solidFill>
                <a:latin typeface="Assistant"/>
                <a:ea typeface="Assistant"/>
                <a:cs typeface="Assistant"/>
                <a:sym typeface="Assistant"/>
              </a:rPr>
              <a:t>כלל דמויות המדענים במצגת נלקחו מחברת G-STAT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8314" y="704687"/>
            <a:ext cx="6448424" cy="38134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0;p13" id="39" name="Google Shape;3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703780" y="1801888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2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41" name="Google Shape;41;p2"/>
          <p:cNvSpPr txBox="1"/>
          <p:nvPr/>
        </p:nvSpPr>
        <p:spPr>
          <a:xfrm>
            <a:off x="1656170" y="4438813"/>
            <a:ext cx="5652712" cy="3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b="1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https://www.youtube.com/watch?v=p762aRj3tZ8</a:t>
            </a: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 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42" name="Google Shape;42;p2"/>
          <p:cNvSpPr/>
          <p:nvPr/>
        </p:nvSpPr>
        <p:spPr>
          <a:xfrm>
            <a:off x="4932000" y="576891"/>
            <a:ext cx="3630764" cy="1050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"/>
          <p:cNvSpPr txBox="1"/>
          <p:nvPr/>
        </p:nvSpPr>
        <p:spPr>
          <a:xfrm>
            <a:off x="5940000" y="576891"/>
            <a:ext cx="2773964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עקבות דיגיטליים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44" name="Google Shape;44;p2"/>
          <p:cNvSpPr txBox="1"/>
          <p:nvPr/>
        </p:nvSpPr>
        <p:spPr>
          <a:xfrm>
            <a:off x="6033600" y="1013500"/>
            <a:ext cx="2680364" cy="3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נצפה בסרטון של ד"ר עמיר גפן: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45" name="Google Shape;45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57067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51" name="Google Shape;51;p3"/>
          <p:cNvSpPr txBox="1"/>
          <p:nvPr/>
        </p:nvSpPr>
        <p:spPr>
          <a:xfrm>
            <a:off x="4783380" y="514456"/>
            <a:ext cx="3934196" cy="58885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מהם עקבות דיגיטליים?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868446" y="1632401"/>
            <a:ext cx="2679093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תמונות, סרטונים, פוסטים, מאמרים...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3" name="Google Shape;53;p3"/>
          <p:cNvSpPr txBox="1"/>
          <p:nvPr/>
        </p:nvSpPr>
        <p:spPr>
          <a:xfrm>
            <a:off x="5260332" y="1381144"/>
            <a:ext cx="2287207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דברים שאנו מעלים לרשת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4" name="Google Shape;54;p3"/>
          <p:cNvSpPr txBox="1"/>
          <p:nvPr/>
        </p:nvSpPr>
        <p:spPr>
          <a:xfrm>
            <a:off x="5408957" y="2361405"/>
            <a:ext cx="2135701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דברים שאנו משתפים ברשת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5" name="Google Shape;55;p3"/>
          <p:cNvSpPr txBox="1"/>
          <p:nvPr/>
        </p:nvSpPr>
        <p:spPr>
          <a:xfrm>
            <a:off x="1112870" y="1381144"/>
            <a:ext cx="2375730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דברים שאחרים מעלים עלינו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6" name="Google Shape;56;p3"/>
          <p:cNvSpPr txBox="1"/>
          <p:nvPr/>
        </p:nvSpPr>
        <p:spPr>
          <a:xfrm>
            <a:off x="622502" y="2361405"/>
            <a:ext cx="2872200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תגובות, לייקים, Follows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57" name="Google Shape;5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4879480" y="314138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3"/>
          <p:cNvSpPr txBox="1"/>
          <p:nvPr/>
        </p:nvSpPr>
        <p:spPr>
          <a:xfrm>
            <a:off x="3038400" y="3337151"/>
            <a:ext cx="2504104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כל הקלקה וצפייה בסרטון, בתמונה או במוצר באתר אינטרנט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59" name="Google Shape;59;p3"/>
          <p:cNvSpPr txBox="1"/>
          <p:nvPr/>
        </p:nvSpPr>
        <p:spPr>
          <a:xfrm>
            <a:off x="806569" y="1632401"/>
            <a:ext cx="2679000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פוסטים / תמונות שבהם אנחנו מתויגים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0" name="Google Shape;60;p3"/>
          <p:cNvSpPr txBox="1"/>
          <p:nvPr/>
        </p:nvSpPr>
        <p:spPr>
          <a:xfrm>
            <a:off x="5408956" y="2626091"/>
            <a:ext cx="2138489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דברים שיש לנו עניין בהם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1" name="Google Shape;61;p3"/>
          <p:cNvSpPr txBox="1"/>
          <p:nvPr/>
        </p:nvSpPr>
        <p:spPr>
          <a:xfrm>
            <a:off x="2080800" y="3851127"/>
            <a:ext cx="3461641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זה מידע שנאסף כדי לחקור את תחומי העניין שלנו, מה מושך אותנו, מהם הרגלי הקנייה והצריכה שלנו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62" name="Google Shape;62;p3"/>
          <p:cNvSpPr txBox="1"/>
          <p:nvPr/>
        </p:nvSpPr>
        <p:spPr>
          <a:xfrm>
            <a:off x="7465140" y="1366303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"/>
          <p:cNvSpPr txBox="1"/>
          <p:nvPr/>
        </p:nvSpPr>
        <p:spPr>
          <a:xfrm>
            <a:off x="7493940" y="2348256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"/>
          <p:cNvSpPr txBox="1"/>
          <p:nvPr/>
        </p:nvSpPr>
        <p:spPr>
          <a:xfrm>
            <a:off x="3434672" y="1366303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"/>
          <p:cNvSpPr txBox="1"/>
          <p:nvPr/>
        </p:nvSpPr>
        <p:spPr>
          <a:xfrm>
            <a:off x="5336793" y="3281783"/>
            <a:ext cx="1031401" cy="753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05</a:t>
            </a:r>
            <a:endParaRPr b="0" i="0" sz="4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 txBox="1"/>
          <p:nvPr/>
        </p:nvSpPr>
        <p:spPr>
          <a:xfrm>
            <a:off x="3434672" y="2348256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b="0" i="0" sz="1400" u="none" cap="none" strike="noStrike">
              <a:solidFill>
                <a:srgbClr val="2327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72" name="Google Shape;72;p4"/>
          <p:cNvSpPr txBox="1"/>
          <p:nvPr/>
        </p:nvSpPr>
        <p:spPr>
          <a:xfrm>
            <a:off x="6237514" y="508132"/>
            <a:ext cx="2476450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תרגיל כיתה 1: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73" name="Google Shape;73;p4"/>
          <p:cNvSpPr txBox="1"/>
          <p:nvPr/>
        </p:nvSpPr>
        <p:spPr>
          <a:xfrm>
            <a:off x="4057650" y="1254825"/>
            <a:ext cx="4250914" cy="161576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חפשו את עצמכם בגוגל.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ניתן לחפש תמונות, סרטונים, פוסטים, אתרים...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האם אתם מרוצים ממה שמצאתם? האם יש דברים שהייתם מעדיפים שיוסרו מהרשת?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74" name="Google Shape;7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3899583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1124" y="2870591"/>
            <a:ext cx="1294028" cy="13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5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98171" y="1013499"/>
            <a:ext cx="5872013" cy="3472587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5"/>
          <p:cNvSpPr/>
          <p:nvPr/>
        </p:nvSpPr>
        <p:spPr>
          <a:xfrm>
            <a:off x="4932000" y="576891"/>
            <a:ext cx="3630764" cy="10503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83" name="Google Shape;83;p5"/>
          <p:cNvSpPr txBox="1"/>
          <p:nvPr/>
        </p:nvSpPr>
        <p:spPr>
          <a:xfrm>
            <a:off x="3442915" y="483640"/>
            <a:ext cx="5271049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"קורות החיים" במרחב הדיגיטלי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60;p13" id="84" name="Google Shape;8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173668">
            <a:off x="3589860" y="281784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/>
        </p:nvSpPr>
        <p:spPr>
          <a:xfrm>
            <a:off x="1407713" y="4486087"/>
            <a:ext cx="6328573" cy="3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b="1" i="0" lang="iw-IL" sz="1600" u="sng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https://www.youtube.com/watch?v=NIdSZ8Yucyo&amp;t=2s</a:t>
            </a:r>
            <a:endParaRPr b="1" i="0" sz="1600" u="sng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86" name="Google Shape;86;p5"/>
          <p:cNvSpPr txBox="1"/>
          <p:nvPr/>
        </p:nvSpPr>
        <p:spPr>
          <a:xfrm>
            <a:off x="5633357" y="1013500"/>
            <a:ext cx="3080607" cy="3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800"/>
              <a:buFont typeface="Assistant ExtraBold"/>
              <a:buNone/>
            </a:pPr>
            <a:r>
              <a:rPr b="1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נצפה בסרטון נוסף של ד"ר עמיר גפן:</a:t>
            </a:r>
            <a:endParaRPr b="1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6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92" name="Google Shape;92;p6"/>
          <p:cNvSpPr txBox="1"/>
          <p:nvPr/>
        </p:nvSpPr>
        <p:spPr>
          <a:xfrm>
            <a:off x="1757238" y="514456"/>
            <a:ext cx="6960338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אילו פרטים ניתן "לדלות" על אנשים מהרשת?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93" name="Google Shape;93;p6"/>
          <p:cNvSpPr txBox="1"/>
          <p:nvPr/>
        </p:nvSpPr>
        <p:spPr>
          <a:xfrm>
            <a:off x="4659145" y="1629815"/>
            <a:ext cx="2909239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שם (ושמות בעבר), תאריך לידה, מקום מגורים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5281177" y="1378558"/>
            <a:ext cx="2287207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פרטים מזהים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5" name="Google Shape;95;p6"/>
          <p:cNvSpPr txBox="1"/>
          <p:nvPr/>
        </p:nvSpPr>
        <p:spPr>
          <a:xfrm>
            <a:off x="5429709" y="2409007"/>
            <a:ext cx="2135701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פרטים מקצועיים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6" name="Google Shape;96;p6"/>
          <p:cNvSpPr txBox="1"/>
          <p:nvPr/>
        </p:nvSpPr>
        <p:spPr>
          <a:xfrm>
            <a:off x="1104706" y="1378558"/>
            <a:ext cx="2375730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משפחה וחברים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97" name="Google Shape;97;p6"/>
          <p:cNvSpPr txBox="1"/>
          <p:nvPr/>
        </p:nvSpPr>
        <p:spPr>
          <a:xfrm>
            <a:off x="622502" y="2403847"/>
            <a:ext cx="2872050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תחומי עניין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pic>
        <p:nvPicPr>
          <p:cNvPr descr="Google Shape;60;p13"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1688756" y="345590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6"/>
          <p:cNvSpPr txBox="1"/>
          <p:nvPr/>
        </p:nvSpPr>
        <p:spPr>
          <a:xfrm>
            <a:off x="3462065" y="3904911"/>
            <a:ext cx="1160890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1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ומה עוד?</a:t>
            </a:r>
            <a:endParaRPr b="1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0" name="Google Shape;100;p6"/>
          <p:cNvSpPr txBox="1"/>
          <p:nvPr/>
        </p:nvSpPr>
        <p:spPr>
          <a:xfrm>
            <a:off x="613613" y="1630521"/>
            <a:ext cx="2872050" cy="655503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מצב משפחתי, פרטי בני זוג וילדים (כולל תמונות), חיי חברה, מקומות בילוי מועדפים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4659052" y="2673693"/>
            <a:ext cx="2909239" cy="39697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השכלה, מקצוע, מקום עבודה, ניסיון מקצועי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2" name="Google Shape;102;p6"/>
          <p:cNvSpPr txBox="1"/>
          <p:nvPr/>
        </p:nvSpPr>
        <p:spPr>
          <a:xfrm>
            <a:off x="1104706" y="2673693"/>
            <a:ext cx="2380863" cy="91403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300"/>
              <a:buFont typeface="Assistant"/>
              <a:buNone/>
            </a:pPr>
            <a:r>
              <a:rPr b="0" i="0" lang="iw-IL" sz="14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תחביבים, קהילות מקצועיות, דפים עסקיים וסלבס שעוקבים אחריהם ברשתות, נטיות פוליטיות</a:t>
            </a:r>
            <a:endParaRPr b="0" i="0" sz="14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03" name="Google Shape;103;p6"/>
          <p:cNvSpPr txBox="1"/>
          <p:nvPr/>
        </p:nvSpPr>
        <p:spPr>
          <a:xfrm>
            <a:off x="7465140" y="1366303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FEC224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FEC224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 txBox="1"/>
          <p:nvPr/>
        </p:nvSpPr>
        <p:spPr>
          <a:xfrm>
            <a:off x="7493940" y="2373594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 txBox="1"/>
          <p:nvPr/>
        </p:nvSpPr>
        <p:spPr>
          <a:xfrm>
            <a:off x="3434672" y="1366303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918D8E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 txBox="1"/>
          <p:nvPr/>
        </p:nvSpPr>
        <p:spPr>
          <a:xfrm>
            <a:off x="4398308" y="3783405"/>
            <a:ext cx="1031401" cy="753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iw-IL" sz="42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05</a:t>
            </a:r>
            <a:endParaRPr b="0" i="0" sz="4200" u="none" cap="none" strike="noStrik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6"/>
          <p:cNvSpPr txBox="1"/>
          <p:nvPr/>
        </p:nvSpPr>
        <p:spPr>
          <a:xfrm>
            <a:off x="3434672" y="2373594"/>
            <a:ext cx="7737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88095"/>
              </a:lnSpc>
              <a:spcBef>
                <a:spcPts val="0"/>
              </a:spcBef>
              <a:spcAft>
                <a:spcPts val="0"/>
              </a:spcAft>
              <a:buClr>
                <a:srgbClr val="918D8E"/>
              </a:buClr>
              <a:buSzPts val="4200"/>
              <a:buFont typeface="Assistant ExtraBold"/>
              <a:buNone/>
            </a:pPr>
            <a:r>
              <a:rPr b="0" i="0" lang="iw-IL" sz="4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04</a:t>
            </a:r>
            <a:endParaRPr b="0" i="0" sz="1400" u="none" cap="none" strike="noStrike">
              <a:solidFill>
                <a:srgbClr val="23275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13" name="Google Shape;113;p7"/>
          <p:cNvSpPr txBox="1"/>
          <p:nvPr/>
        </p:nvSpPr>
        <p:spPr>
          <a:xfrm>
            <a:off x="6286500" y="508132"/>
            <a:ext cx="2427464" cy="707184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תרגיל כיתה 2: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14" name="Google Shape;114;p7"/>
          <p:cNvSpPr txBox="1"/>
          <p:nvPr/>
        </p:nvSpPr>
        <p:spPr>
          <a:xfrm>
            <a:off x="2323564" y="1254825"/>
            <a:ext cx="5985000" cy="161576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חפשו ברשת פרטים על התלמיד/ה שיושב/ת לידכם.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נסו להרכיב "קורות חיים" של התלמיד/ה. אילו פרטים מצאתם עליו/ה?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rial"/>
              <a:buChar char="•"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באילו אתרים חיפשתם? באילו סוגי מידע השתמשתם כדי למצוא פרטים אלו - פוסטים, סרטונים, תמונות? תגובות, לייקים?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Google Shape;60;p13" id="115" name="Google Shape;11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3173668">
            <a:off x="6150528" y="281785"/>
            <a:ext cx="271944" cy="60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1124" y="2870591"/>
            <a:ext cx="1294028" cy="1398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hutterstock_1761954272.jpeg" id="121" name="Google Shape;121;p8"/>
          <p:cNvPicPr preferRelativeResize="0"/>
          <p:nvPr/>
        </p:nvPicPr>
        <p:blipFill rotWithShape="1">
          <a:blip r:embed="rId3">
            <a:alphaModFix/>
          </a:blip>
          <a:srcRect b="0" l="11906" r="102" t="1610"/>
          <a:stretch/>
        </p:blipFill>
        <p:spPr>
          <a:xfrm>
            <a:off x="0" y="0"/>
            <a:ext cx="9143999" cy="5060771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8"/>
          <p:cNvSpPr/>
          <p:nvPr/>
        </p:nvSpPr>
        <p:spPr>
          <a:xfrm>
            <a:off x="0" y="0"/>
            <a:ext cx="9144000" cy="5060700"/>
          </a:xfrm>
          <a:prstGeom prst="rect">
            <a:avLst/>
          </a:prstGeom>
          <a:solidFill>
            <a:srgbClr val="232752">
              <a:alpha val="77254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"/>
          <p:cNvSpPr txBox="1"/>
          <p:nvPr>
            <p:ph idx="12" type="sldNum"/>
          </p:nvPr>
        </p:nvSpPr>
        <p:spPr>
          <a:xfrm>
            <a:off x="212107" y="4553064"/>
            <a:ext cx="306305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FFFFFF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FFFFFF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24" name="Google Shape;124;p8"/>
          <p:cNvSpPr txBox="1"/>
          <p:nvPr/>
        </p:nvSpPr>
        <p:spPr>
          <a:xfrm>
            <a:off x="2059472" y="1517092"/>
            <a:ext cx="5017200" cy="184467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אם אתם יודעים לבנות קורות חיים של אדם אחר, יש אנשים שידעו להרכיב את קורות החיים שלכם</a:t>
            </a:r>
            <a:endParaRPr b="0" i="0" sz="2800" u="none" cap="none" strike="noStrike">
              <a:solidFill>
                <a:srgbClr val="FFFFF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cxnSp>
        <p:nvCxnSpPr>
          <p:cNvPr id="125" name="Google Shape;125;p8"/>
          <p:cNvCxnSpPr/>
          <p:nvPr/>
        </p:nvCxnSpPr>
        <p:spPr>
          <a:xfrm>
            <a:off x="3882946" y="3279787"/>
            <a:ext cx="1376420" cy="1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6" name="Google Shape;126;p8"/>
          <p:cNvSpPr txBox="1"/>
          <p:nvPr/>
        </p:nvSpPr>
        <p:spPr>
          <a:xfrm>
            <a:off x="4272800" y="1002968"/>
            <a:ext cx="3871578" cy="558525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94736"/>
              </a:lnSpc>
              <a:spcBef>
                <a:spcPts val="0"/>
              </a:spcBef>
              <a:spcAft>
                <a:spcPts val="0"/>
              </a:spcAft>
              <a:buClr>
                <a:srgbClr val="FFCF3F"/>
              </a:buClr>
              <a:buSzPts val="1900"/>
              <a:buFont typeface="Assistant ExtraBold"/>
              <a:buNone/>
            </a:pPr>
            <a:r>
              <a:rPr b="0" i="0" lang="iw-IL" sz="1900" u="none" cap="none" strike="noStrike">
                <a:solidFill>
                  <a:srgbClr val="FFCF3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זכרו:</a:t>
            </a:r>
            <a:endParaRPr b="0" i="0" sz="1900" u="none" cap="none" strike="noStrike">
              <a:solidFill>
                <a:srgbClr val="FFCF3F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pic>
        <p:nvPicPr>
          <p:cNvPr descr="Google Shape;93;p14" id="127" name="Google Shape;127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05013" y="3553888"/>
            <a:ext cx="526192" cy="47630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oogle Shape;62;p13" id="128" name="Google Shape;128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-2133876">
            <a:off x="3978560" y="909020"/>
            <a:ext cx="1186876" cy="7094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שלושה חצים במרכז המטרה" id="133" name="Google Shape;133;p9"/>
          <p:cNvPicPr preferRelativeResize="0"/>
          <p:nvPr/>
        </p:nvPicPr>
        <p:blipFill rotWithShape="1">
          <a:blip r:embed="rId3">
            <a:alphaModFix amt="85000"/>
          </a:blip>
          <a:srcRect b="0" l="0" r="0" t="0"/>
          <a:stretch/>
        </p:blipFill>
        <p:spPr>
          <a:xfrm flipH="1">
            <a:off x="-2" y="1497270"/>
            <a:ext cx="5345334" cy="354963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265028" y="4553064"/>
            <a:ext cx="253384" cy="3352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900"/>
              <a:buFont typeface="Assistant SemiBold"/>
              <a:buNone/>
            </a:pPr>
            <a:fld id="{00000000-1234-1234-1234-123412341234}" type="slidenum">
              <a:rPr b="0" i="0" lang="iw-IL" sz="900" u="none" cap="none" strike="noStrike">
                <a:solidFill>
                  <a:srgbClr val="232752"/>
                </a:solidFill>
                <a:latin typeface="Assistant SemiBold"/>
                <a:ea typeface="Assistant SemiBold"/>
                <a:cs typeface="Assistant SemiBold"/>
                <a:sym typeface="Assistant SemiBold"/>
              </a:rPr>
              <a:t>‹#›</a:t>
            </a:fld>
            <a:endParaRPr b="0" i="0" sz="900" u="none" cap="none" strike="noStrike">
              <a:solidFill>
                <a:srgbClr val="232752"/>
              </a:solidFill>
              <a:latin typeface="Assistant SemiBold"/>
              <a:ea typeface="Assistant SemiBold"/>
              <a:cs typeface="Assistant SemiBold"/>
              <a:sym typeface="Assistant SemiBold"/>
            </a:endParaRPr>
          </a:p>
        </p:txBody>
      </p:sp>
      <p:sp>
        <p:nvSpPr>
          <p:cNvPr id="135" name="Google Shape;135;p9"/>
          <p:cNvSpPr txBox="1"/>
          <p:nvPr/>
        </p:nvSpPr>
        <p:spPr>
          <a:xfrm>
            <a:off x="4872250" y="512064"/>
            <a:ext cx="3843221" cy="585216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r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800"/>
              <a:buFont typeface="Assistant ExtraBold"/>
              <a:buNone/>
            </a:pPr>
            <a:r>
              <a:rPr b="0" i="0" lang="iw-IL" sz="2800" u="none" cap="none" strike="noStrike">
                <a:solidFill>
                  <a:srgbClr val="00B0F0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טירגוט</a:t>
            </a:r>
            <a:endParaRPr b="0" i="0" sz="2800" u="none" cap="none" strike="noStrike">
              <a:solidFill>
                <a:srgbClr val="00B0F0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  <p:sp>
        <p:nvSpPr>
          <p:cNvPr id="136" name="Google Shape;136;p9"/>
          <p:cNvSpPr/>
          <p:nvPr/>
        </p:nvSpPr>
        <p:spPr>
          <a:xfrm>
            <a:off x="3402392" y="1433448"/>
            <a:ext cx="1319133" cy="1349510"/>
          </a:xfrm>
          <a:prstGeom prst="ellipse">
            <a:avLst/>
          </a:prstGeom>
          <a:solidFill>
            <a:srgbClr val="FEC224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9"/>
          <p:cNvSpPr txBox="1"/>
          <p:nvPr/>
        </p:nvSpPr>
        <p:spPr>
          <a:xfrm>
            <a:off x="3393958" y="1821433"/>
            <a:ext cx="1340267" cy="63088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פרסום מותאם אישית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9"/>
          <p:cNvSpPr/>
          <p:nvPr/>
        </p:nvSpPr>
        <p:spPr>
          <a:xfrm>
            <a:off x="5329788" y="1433448"/>
            <a:ext cx="1319133" cy="1349510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5321354" y="1821433"/>
            <a:ext cx="1340267" cy="63088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ssistant ExtraBold"/>
              <a:buNone/>
            </a:pPr>
            <a:r>
              <a:rPr b="0" i="0" lang="iw-IL" sz="1600" u="none" cap="none" strike="noStrike">
                <a:solidFill>
                  <a:schemeClr val="lt1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ניתוח הנתונים וחיזוי</a:t>
            </a:r>
            <a:endParaRPr b="0" i="0" sz="16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/>
          <p:nvPr/>
        </p:nvSpPr>
        <p:spPr>
          <a:xfrm>
            <a:off x="7257184" y="1433448"/>
            <a:ext cx="1319133" cy="1349510"/>
          </a:xfrm>
          <a:prstGeom prst="ellipse">
            <a:avLst/>
          </a:prstGeom>
          <a:solidFill>
            <a:srgbClr val="918D8E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9"/>
          <p:cNvSpPr txBox="1"/>
          <p:nvPr/>
        </p:nvSpPr>
        <p:spPr>
          <a:xfrm>
            <a:off x="7248750" y="1924797"/>
            <a:ext cx="1340267" cy="38466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ssistant ExtraBold"/>
              <a:buNone/>
            </a:pPr>
            <a:r>
              <a:rPr b="0" i="0" lang="iw-IL" sz="1600" u="none" cap="none" strike="noStrike">
                <a:solidFill>
                  <a:srgbClr val="FFFFFF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איסוף נתונים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oogle Shape;60;p13" id="142" name="Google Shape;142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3173668">
            <a:off x="7121212" y="291745"/>
            <a:ext cx="271944" cy="60013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9"/>
          <p:cNvSpPr/>
          <p:nvPr/>
        </p:nvSpPr>
        <p:spPr>
          <a:xfrm flipH="1">
            <a:off x="6887486" y="2089186"/>
            <a:ext cx="126966" cy="97796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9"/>
          <p:cNvSpPr/>
          <p:nvPr/>
        </p:nvSpPr>
        <p:spPr>
          <a:xfrm flipH="1">
            <a:off x="4963257" y="2089186"/>
            <a:ext cx="126966" cy="97796"/>
          </a:xfrm>
          <a:custGeom>
            <a:rect b="b" l="l" r="r" t="t"/>
            <a:pathLst>
              <a:path extrusionOk="0" h="21600" w="21600">
                <a:moveTo>
                  <a:pt x="13469" y="0"/>
                </a:moveTo>
                <a:cubicBezTo>
                  <a:pt x="13010" y="0"/>
                  <a:pt x="12551" y="232"/>
                  <a:pt x="12200" y="697"/>
                </a:cubicBezTo>
                <a:cubicBezTo>
                  <a:pt x="11500" y="1626"/>
                  <a:pt x="11500" y="3135"/>
                  <a:pt x="12200" y="4065"/>
                </a:cubicBezTo>
                <a:lnTo>
                  <a:pt x="15479" y="8419"/>
                </a:lnTo>
                <a:lnTo>
                  <a:pt x="1793" y="8419"/>
                </a:lnTo>
                <a:cubicBezTo>
                  <a:pt x="802" y="8419"/>
                  <a:pt x="0" y="9485"/>
                  <a:pt x="0" y="10800"/>
                </a:cubicBezTo>
                <a:cubicBezTo>
                  <a:pt x="0" y="12115"/>
                  <a:pt x="802" y="13181"/>
                  <a:pt x="1793" y="13181"/>
                </a:cubicBezTo>
                <a:lnTo>
                  <a:pt x="15479" y="13181"/>
                </a:lnTo>
                <a:lnTo>
                  <a:pt x="12200" y="17535"/>
                </a:lnTo>
                <a:cubicBezTo>
                  <a:pt x="11500" y="18465"/>
                  <a:pt x="11500" y="19974"/>
                  <a:pt x="12200" y="20903"/>
                </a:cubicBezTo>
                <a:cubicBezTo>
                  <a:pt x="12551" y="21368"/>
                  <a:pt x="13010" y="21600"/>
                  <a:pt x="13469" y="21600"/>
                </a:cubicBezTo>
                <a:cubicBezTo>
                  <a:pt x="13927" y="21600"/>
                  <a:pt x="14387" y="21368"/>
                  <a:pt x="14737" y="20903"/>
                </a:cubicBezTo>
                <a:lnTo>
                  <a:pt x="21074" y="12484"/>
                </a:lnTo>
                <a:cubicBezTo>
                  <a:pt x="21424" y="12019"/>
                  <a:pt x="21600" y="11409"/>
                  <a:pt x="21600" y="10800"/>
                </a:cubicBezTo>
                <a:cubicBezTo>
                  <a:pt x="21600" y="10191"/>
                  <a:pt x="21424" y="9581"/>
                  <a:pt x="21074" y="9116"/>
                </a:cubicBezTo>
                <a:lnTo>
                  <a:pt x="14737" y="697"/>
                </a:lnTo>
                <a:cubicBezTo>
                  <a:pt x="14387" y="232"/>
                  <a:pt x="13927" y="0"/>
                  <a:pt x="13469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4878752" y="3347037"/>
            <a:ext cx="2135701" cy="414061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1600"/>
              <a:buFont typeface="Assistant"/>
              <a:buNone/>
            </a:pPr>
            <a:r>
              <a:rPr b="0" i="0" lang="iw-IL" sz="1600" u="none" cap="none" strike="noStrike">
                <a:solidFill>
                  <a:srgbClr val="232752"/>
                </a:solidFill>
                <a:latin typeface="Assistant"/>
                <a:ea typeface="Assistant"/>
                <a:cs typeface="Assistant"/>
                <a:sym typeface="Assistant"/>
              </a:rPr>
              <a:t>המטרה היא אחת:</a:t>
            </a:r>
            <a:endParaRPr b="0" i="0" sz="1600" u="none" cap="none" strike="noStrike">
              <a:solidFill>
                <a:srgbClr val="232752"/>
              </a:solidFill>
              <a:latin typeface="Assistant"/>
              <a:ea typeface="Assistant"/>
              <a:cs typeface="Assistant"/>
              <a:sym typeface="Assistant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4878751" y="3612369"/>
            <a:ext cx="2135701" cy="72937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68550" spcFirstLastPara="1" rIns="68550" wrap="square" tIns="68550">
            <a:spAutoFit/>
          </a:bodyPr>
          <a:lstStyle/>
          <a:p>
            <a:pPr indent="0" lvl="0" marL="0" marR="0" rtl="1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32752"/>
              </a:buClr>
              <a:buSzPts val="3200"/>
              <a:buFont typeface="Assistant"/>
              <a:buNone/>
            </a:pPr>
            <a:r>
              <a:rPr b="0" i="0" lang="iw-IL" sz="3200" u="none" cap="none" strike="noStrike">
                <a:solidFill>
                  <a:srgbClr val="232752"/>
                </a:solidFill>
                <a:latin typeface="Assistant ExtraBold"/>
                <a:ea typeface="Assistant ExtraBold"/>
                <a:cs typeface="Assistant ExtraBold"/>
                <a:sym typeface="Assistant ExtraBold"/>
              </a:rPr>
              <a:t>למכור</a:t>
            </a:r>
            <a:endParaRPr b="0" i="0" sz="3200" u="none" cap="none" strike="noStrike">
              <a:solidFill>
                <a:srgbClr val="232752"/>
              </a:solidFill>
              <a:latin typeface="Assistant ExtraBold"/>
              <a:ea typeface="Assistant ExtraBold"/>
              <a:cs typeface="Assistant ExtraBold"/>
              <a:sym typeface="Assistant ExtraBol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ערכת נושא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Shiran Waldman</dc:creator>
</cp:coreProperties>
</file>