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Assistant SemiBold"/>
      <p:regular r:id="rId20"/>
      <p:bold r:id="rId21"/>
    </p:embeddedFont>
    <p:embeddedFont>
      <p:font typeface="Assistant"/>
      <p:regular r:id="rId22"/>
      <p:bold r:id="rId23"/>
    </p:embeddedFont>
    <p:embeddedFont>
      <p:font typeface="Assistant ExtraBold"/>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hU7MWPfrcmvMrcIRbTKtubkzYL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9CC4726-E0B5-42A5-B143-85804AC38C40}">
  <a:tblStyle styleId="{A9CC4726-E0B5-42A5-B143-85804AC38C40}"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AssistantSemiBold-regular.fntdata"/><Relationship Id="rId22" Type="http://schemas.openxmlformats.org/officeDocument/2006/relationships/font" Target="fonts/Assistant-regular.fntdata"/><Relationship Id="rId21" Type="http://schemas.openxmlformats.org/officeDocument/2006/relationships/font" Target="fonts/AssistantSemiBold-bold.fntdata"/><Relationship Id="rId24" Type="http://schemas.openxmlformats.org/officeDocument/2006/relationships/font" Target="fonts/AssistantExtraBold-bold.fntdata"/><Relationship Id="rId23" Type="http://schemas.openxmlformats.org/officeDocument/2006/relationships/font" Target="fonts/Assistan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rgbClr val="000000"/>
              </a:buClr>
              <a:buSzPts val="1400"/>
              <a:buFont typeface="Arial"/>
              <a:buNone/>
              <a:defRPr b="0" i="0" sz="900" u="none" cap="none" strike="noStrike">
                <a:solidFill>
                  <a:srgbClr val="000000"/>
                </a:solidFill>
                <a:latin typeface="Calibri"/>
                <a:ea typeface="Calibri"/>
                <a:cs typeface="Calibri"/>
                <a:sym typeface="Calibri"/>
              </a:defRPr>
            </a:lvl1pPr>
            <a:lvl2pPr indent="-228600" lvl="1" marL="914400" marR="0" rtl="1" algn="r">
              <a:lnSpc>
                <a:spcPct val="100000"/>
              </a:lnSpc>
              <a:spcBef>
                <a:spcPts val="0"/>
              </a:spcBef>
              <a:spcAft>
                <a:spcPts val="0"/>
              </a:spcAft>
              <a:buClr>
                <a:srgbClr val="000000"/>
              </a:buClr>
              <a:buSzPts val="1400"/>
              <a:buFont typeface="Arial"/>
              <a:buNone/>
              <a:defRPr b="0" i="0" sz="900" u="none" cap="none" strike="noStrike">
                <a:solidFill>
                  <a:srgbClr val="000000"/>
                </a:solidFill>
                <a:latin typeface="Calibri"/>
                <a:ea typeface="Calibri"/>
                <a:cs typeface="Calibri"/>
                <a:sym typeface="Calibri"/>
              </a:defRPr>
            </a:lvl2pPr>
            <a:lvl3pPr indent="-228600" lvl="2" marL="1371600" marR="0" rtl="1" algn="r">
              <a:lnSpc>
                <a:spcPct val="100000"/>
              </a:lnSpc>
              <a:spcBef>
                <a:spcPts val="0"/>
              </a:spcBef>
              <a:spcAft>
                <a:spcPts val="0"/>
              </a:spcAft>
              <a:buClr>
                <a:srgbClr val="000000"/>
              </a:buClr>
              <a:buSzPts val="1400"/>
              <a:buFont typeface="Arial"/>
              <a:buNone/>
              <a:defRPr b="0" i="0" sz="900" u="none" cap="none" strike="noStrike">
                <a:solidFill>
                  <a:srgbClr val="000000"/>
                </a:solidFill>
                <a:latin typeface="Calibri"/>
                <a:ea typeface="Calibri"/>
                <a:cs typeface="Calibri"/>
                <a:sym typeface="Calibri"/>
              </a:defRPr>
            </a:lvl3pPr>
            <a:lvl4pPr indent="-228600" lvl="3" marL="1828800" marR="0" rtl="1" algn="r">
              <a:lnSpc>
                <a:spcPct val="100000"/>
              </a:lnSpc>
              <a:spcBef>
                <a:spcPts val="0"/>
              </a:spcBef>
              <a:spcAft>
                <a:spcPts val="0"/>
              </a:spcAft>
              <a:buClr>
                <a:srgbClr val="000000"/>
              </a:buClr>
              <a:buSzPts val="1400"/>
              <a:buFont typeface="Arial"/>
              <a:buNone/>
              <a:defRPr b="0" i="0" sz="900" u="none" cap="none" strike="noStrike">
                <a:solidFill>
                  <a:srgbClr val="000000"/>
                </a:solidFill>
                <a:latin typeface="Calibri"/>
                <a:ea typeface="Calibri"/>
                <a:cs typeface="Calibri"/>
                <a:sym typeface="Calibri"/>
              </a:defRPr>
            </a:lvl4pPr>
            <a:lvl5pPr indent="-228600" lvl="4" marL="2286000" marR="0" rtl="1" algn="r">
              <a:lnSpc>
                <a:spcPct val="100000"/>
              </a:lnSpc>
              <a:spcBef>
                <a:spcPts val="0"/>
              </a:spcBef>
              <a:spcAft>
                <a:spcPts val="0"/>
              </a:spcAft>
              <a:buClr>
                <a:srgbClr val="000000"/>
              </a:buClr>
              <a:buSzPts val="1400"/>
              <a:buFont typeface="Arial"/>
              <a:buNone/>
              <a:defRPr b="0" i="0" sz="900" u="none" cap="none" strike="noStrike">
                <a:solidFill>
                  <a:srgbClr val="000000"/>
                </a:solidFill>
                <a:latin typeface="Calibri"/>
                <a:ea typeface="Calibri"/>
                <a:cs typeface="Calibri"/>
                <a:sym typeface="Calibri"/>
              </a:defRPr>
            </a:lvl5pPr>
            <a:lvl6pPr indent="-228600" lvl="5" marL="2743200" marR="0" rtl="1" algn="r">
              <a:lnSpc>
                <a:spcPct val="100000"/>
              </a:lnSpc>
              <a:spcBef>
                <a:spcPts val="0"/>
              </a:spcBef>
              <a:spcAft>
                <a:spcPts val="0"/>
              </a:spcAft>
              <a:buClr>
                <a:srgbClr val="000000"/>
              </a:buClr>
              <a:buSzPts val="1400"/>
              <a:buFont typeface="Arial"/>
              <a:buNone/>
              <a:defRPr b="0" i="0" sz="900" u="none" cap="none" strike="noStrike">
                <a:solidFill>
                  <a:srgbClr val="000000"/>
                </a:solidFill>
                <a:latin typeface="Calibri"/>
                <a:ea typeface="Calibri"/>
                <a:cs typeface="Calibri"/>
                <a:sym typeface="Calibri"/>
              </a:defRPr>
            </a:lvl6pPr>
            <a:lvl7pPr indent="-228600" lvl="6" marL="3200400" marR="0" rtl="1" algn="r">
              <a:lnSpc>
                <a:spcPct val="100000"/>
              </a:lnSpc>
              <a:spcBef>
                <a:spcPts val="0"/>
              </a:spcBef>
              <a:spcAft>
                <a:spcPts val="0"/>
              </a:spcAft>
              <a:buClr>
                <a:srgbClr val="000000"/>
              </a:buClr>
              <a:buSzPts val="1400"/>
              <a:buFont typeface="Arial"/>
              <a:buNone/>
              <a:defRPr b="0" i="0" sz="900" u="none" cap="none" strike="noStrike">
                <a:solidFill>
                  <a:srgbClr val="000000"/>
                </a:solidFill>
                <a:latin typeface="Calibri"/>
                <a:ea typeface="Calibri"/>
                <a:cs typeface="Calibri"/>
                <a:sym typeface="Calibri"/>
              </a:defRPr>
            </a:lvl7pPr>
            <a:lvl8pPr indent="-228600" lvl="7" marL="3657600" marR="0" rtl="1" algn="r">
              <a:lnSpc>
                <a:spcPct val="100000"/>
              </a:lnSpc>
              <a:spcBef>
                <a:spcPts val="0"/>
              </a:spcBef>
              <a:spcAft>
                <a:spcPts val="0"/>
              </a:spcAft>
              <a:buClr>
                <a:srgbClr val="000000"/>
              </a:buClr>
              <a:buSzPts val="1400"/>
              <a:buFont typeface="Arial"/>
              <a:buNone/>
              <a:defRPr b="0" i="0" sz="900" u="none" cap="none" strike="noStrike">
                <a:solidFill>
                  <a:srgbClr val="000000"/>
                </a:solidFill>
                <a:latin typeface="Calibri"/>
                <a:ea typeface="Calibri"/>
                <a:cs typeface="Calibri"/>
                <a:sym typeface="Calibri"/>
              </a:defRPr>
            </a:lvl8pPr>
            <a:lvl9pPr indent="-228600" lvl="8" marL="4114800" marR="0" rtl="1" algn="r">
              <a:lnSpc>
                <a:spcPct val="100000"/>
              </a:lnSpc>
              <a:spcBef>
                <a:spcPts val="0"/>
              </a:spcBef>
              <a:spcAft>
                <a:spcPts val="0"/>
              </a:spcAft>
              <a:buClr>
                <a:srgbClr val="000000"/>
              </a:buClr>
              <a:buSzPts val="1400"/>
              <a:buFont typeface="Arial"/>
              <a:buNone/>
              <a:defRPr b="0" i="0" sz="900" u="none" cap="none" strike="noStrike">
                <a:solidFill>
                  <a:srgbClr val="000000"/>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 name="Google Shape;25;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 name="Google Shape;146;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1" algn="r">
              <a:lnSpc>
                <a:spcPct val="100000"/>
              </a:lnSpc>
              <a:spcBef>
                <a:spcPts val="0"/>
              </a:spcBef>
              <a:spcAft>
                <a:spcPts val="0"/>
              </a:spcAft>
              <a:buClr>
                <a:srgbClr val="000000"/>
              </a:buClr>
              <a:buSzPts val="1400"/>
              <a:buFont typeface="Arial"/>
              <a:buNone/>
            </a:pPr>
            <a:r>
              <a:rPr lang="iw-IL"/>
              <a:t>כמה דגשים. </a:t>
            </a:r>
            <a:endParaRPr/>
          </a:p>
          <a:p>
            <a:pPr indent="-228600" lvl="0" marL="457200" marR="0" rtl="1" algn="r">
              <a:lnSpc>
                <a:spcPct val="100000"/>
              </a:lnSpc>
              <a:spcBef>
                <a:spcPts val="0"/>
              </a:spcBef>
              <a:spcAft>
                <a:spcPts val="0"/>
              </a:spcAft>
              <a:buClr>
                <a:srgbClr val="000000"/>
              </a:buClr>
              <a:buSzPts val="1400"/>
              <a:buFont typeface="Calibri"/>
              <a:buChar char="-"/>
            </a:pPr>
            <a:r>
              <a:rPr lang="iw-IL"/>
              <a:t>כמו שניתן לראות מפתח ראשי הוא לא תנאי הכרחי ליצירת טבלה, אבל כשזה מתאים, אנחנו בהחלט נרצה ליצור מפתח ראשי ייחודי לכל טבלה שנוסיף.</a:t>
            </a:r>
            <a:endParaRPr/>
          </a:p>
          <a:p>
            <a:pPr indent="-228600" lvl="0" marL="457200" marR="0" rtl="1" algn="r">
              <a:lnSpc>
                <a:spcPct val="100000"/>
              </a:lnSpc>
              <a:spcBef>
                <a:spcPts val="0"/>
              </a:spcBef>
              <a:spcAft>
                <a:spcPts val="0"/>
              </a:spcAft>
              <a:buClr>
                <a:srgbClr val="000000"/>
              </a:buClr>
              <a:buSzPts val="1400"/>
              <a:buFont typeface="Calibri"/>
              <a:buChar char="-"/>
            </a:pPr>
            <a:r>
              <a:rPr lang="iw-IL"/>
              <a:t>לכל טבלה יכול להיות רק מפתח ראשי אחד אבל יכולים להיות בה כמה מפתחות זרים.</a:t>
            </a:r>
            <a:endParaRPr/>
          </a:p>
          <a:p>
            <a:pPr indent="-228600" lvl="0" marL="457200" marR="0" rtl="1" algn="r">
              <a:lnSpc>
                <a:spcPct val="100000"/>
              </a:lnSpc>
              <a:spcBef>
                <a:spcPts val="0"/>
              </a:spcBef>
              <a:spcAft>
                <a:spcPts val="0"/>
              </a:spcAft>
              <a:buClr>
                <a:srgbClr val="000000"/>
              </a:buClr>
              <a:buSzPts val="1400"/>
              <a:buFont typeface="Calibri"/>
              <a:buChar char="-"/>
            </a:pPr>
            <a:r>
              <a:rPr lang="iw-IL"/>
              <a:t>הקשר בין המפתח הראשי למפתח הזר מאפשרים לנו לקשור בין הרשומות בטבלאות השונות.</a:t>
            </a:r>
            <a:endParaRPr/>
          </a:p>
          <a:p>
            <a:pPr indent="-228600" lvl="0" marL="457200" marR="0" rtl="1" algn="r">
              <a:lnSpc>
                <a:spcPct val="100000"/>
              </a:lnSpc>
              <a:spcBef>
                <a:spcPts val="0"/>
              </a:spcBef>
              <a:spcAft>
                <a:spcPts val="0"/>
              </a:spcAft>
              <a:buClr>
                <a:srgbClr val="000000"/>
              </a:buClr>
              <a:buSzPts val="1400"/>
              <a:buFont typeface="Calibri"/>
              <a:buChar char="-"/>
            </a:pPr>
            <a:r>
              <a:rPr lang="iw-IL"/>
              <a:t>השם של המפתח הזר לא חייב להיות זהה למפתח הראשי אליו הוא מקושר</a:t>
            </a:r>
            <a:endParaRPr/>
          </a:p>
          <a:p>
            <a:pPr indent="-228600" lvl="0" marL="457200" marR="0" rtl="1" algn="r">
              <a:lnSpc>
                <a:spcPct val="100000"/>
              </a:lnSpc>
              <a:spcBef>
                <a:spcPts val="0"/>
              </a:spcBef>
              <a:spcAft>
                <a:spcPts val="0"/>
              </a:spcAft>
              <a:buClr>
                <a:srgbClr val="000000"/>
              </a:buClr>
              <a:buSzPts val="1400"/>
              <a:buFont typeface="Calibri"/>
              <a:buChar char="-"/>
            </a:pPr>
            <a:r>
              <a:rPr lang="iw-IL"/>
              <a:t>במפתח זר של טבלה מסוימת לא חייבים להיות כל הערכים של המפתח הראשי מטבלה.</a:t>
            </a:r>
            <a:endParaRPr/>
          </a:p>
          <a:p>
            <a:pPr indent="-228600" lvl="0" marL="457200" marR="0" rtl="1" algn="r">
              <a:lnSpc>
                <a:spcPct val="100000"/>
              </a:lnSpc>
              <a:spcBef>
                <a:spcPts val="0"/>
              </a:spcBef>
              <a:spcAft>
                <a:spcPts val="0"/>
              </a:spcAft>
              <a:buClr>
                <a:srgbClr val="000000"/>
              </a:buClr>
              <a:buSzPts val="1400"/>
              <a:buFont typeface="Calibri"/>
              <a:buChar char="-"/>
            </a:pPr>
            <a:r>
              <a:rPr lang="iw-IL"/>
              <a:t>במפתח ראשי כל ערך הוא ייחודי, במפתח זר ערך מסוים יכול להופיע יותר מפעם אחת.</a:t>
            </a:r>
            <a:endParaRPr/>
          </a:p>
          <a:p>
            <a:pPr indent="-228600" lvl="0" marL="457200" marR="0" rtl="1" algn="r">
              <a:lnSpc>
                <a:spcPct val="100000"/>
              </a:lnSpc>
              <a:spcBef>
                <a:spcPts val="0"/>
              </a:spcBef>
              <a:spcAft>
                <a:spcPts val="0"/>
              </a:spcAft>
              <a:buClr>
                <a:srgbClr val="000000"/>
              </a:buClr>
              <a:buSzPts val="1400"/>
              <a:buFont typeface="Calibri"/>
              <a:buChar char="-"/>
            </a:pPr>
            <a:r>
              <a:rPr lang="iw-IL"/>
              <a:t>הפרמטרים הם המקשרים בין הטבלאות אבל סוגי היחסים ביניהם הם למעשה היחסים בין הטבלאות.</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4" name="Google Shape;174;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1" algn="r">
              <a:lnSpc>
                <a:spcPct val="100000"/>
              </a:lnSpc>
              <a:spcBef>
                <a:spcPts val="0"/>
              </a:spcBef>
              <a:spcAft>
                <a:spcPts val="0"/>
              </a:spcAft>
              <a:buSzPts val="1400"/>
              <a:buNone/>
            </a:pPr>
            <a:r>
              <a:rPr lang="iw-IL"/>
              <a:t>כשחושבים על מסד נתונים ענק של חברה גדולה, אפשר להבין כמה זה חשוב (ושווה הרבה כסף) לנהל מסד נתונים מסודר ויעיל.</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3" name="Google Shape;183;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1" algn="r">
              <a:lnSpc>
                <a:spcPct val="100000"/>
              </a:lnSpc>
              <a:spcBef>
                <a:spcPts val="0"/>
              </a:spcBef>
              <a:spcAft>
                <a:spcPts val="0"/>
              </a:spcAft>
              <a:buSzPts val="1400"/>
              <a:buNone/>
            </a:pPr>
            <a:r>
              <a:rPr lang="iw-IL"/>
              <a:t>למעשה דיברנו על כל הדברים האלה (במילים אחרות) בשיעור הזה ובשיעור הקודם. זה רק ניסוח פורמלי ומסודר שלהם.</a:t>
            </a:r>
            <a:endParaRPr/>
          </a:p>
          <a:p>
            <a:pPr indent="-228600" lvl="0" marL="457200" marR="0" rtl="1" algn="r">
              <a:lnSpc>
                <a:spcPct val="100000"/>
              </a:lnSpc>
              <a:spcBef>
                <a:spcPts val="0"/>
              </a:spcBef>
              <a:spcAft>
                <a:spcPts val="0"/>
              </a:spcAft>
              <a:buSzPts val="1400"/>
              <a:buNone/>
            </a:pPr>
            <a:r>
              <a:rPr lang="iw-IL"/>
              <a:t>*שנת לידה של הבמאי – תלות בשם הבמאי שתלוי בסרט. אין תלות ישירה בסרט. נפצל לטבלת ״במאים״ בה נוסיף נתונים על כל במאי.</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0" name="Google Shape;190;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900"/>
              <a:buFont typeface="Calibri"/>
              <a:buNone/>
            </a:pPr>
            <a:r>
              <a:rPr lang="iw-IL" sz="900">
                <a:solidFill>
                  <a:srgbClr val="232752"/>
                </a:solidFill>
                <a:latin typeface="Assistant"/>
                <a:ea typeface="Assistant"/>
                <a:cs typeface="Assistant"/>
                <a:sym typeface="Assistant"/>
              </a:rPr>
              <a:t>איזה סוגי יחסים ישנם בין פרמטרים במסד נתונים</a:t>
            </a:r>
            <a:r>
              <a:rPr lang="iw-IL"/>
              <a:t> – יחיד ליחיד, יחיד לרבים, רבים לרבים. אפשר לבקש דוגמאות.</a:t>
            </a:r>
            <a:endParaRPr/>
          </a:p>
          <a:p>
            <a:pPr indent="0" lvl="0" marL="0" rtl="1" algn="r">
              <a:lnSpc>
                <a:spcPct val="100000"/>
              </a:lnSpc>
              <a:spcBef>
                <a:spcPts val="0"/>
              </a:spcBef>
              <a:spcAft>
                <a:spcPts val="0"/>
              </a:spcAft>
              <a:buSzPts val="900"/>
              <a:buFont typeface="Calibri"/>
              <a:buNone/>
            </a:pPr>
            <a:r>
              <a:rPr b="0" i="0" lang="iw-IL" sz="900" u="none" cap="none" strike="noStrike">
                <a:solidFill>
                  <a:srgbClr val="232752"/>
                </a:solidFill>
                <a:latin typeface="Assistant"/>
                <a:ea typeface="Assistant"/>
                <a:cs typeface="Assistant"/>
                <a:sym typeface="Assistant"/>
              </a:rPr>
              <a:t>מהם מפתח ראשי ומפתח זר – מפתח ראשי הוא מספר הזיהוי של הטבלה ומפתח זר הוא הפרמטר המקשר שלו בטבלה אחרת.</a:t>
            </a:r>
            <a:endParaRPr/>
          </a:p>
          <a:p>
            <a:pPr indent="0" lvl="0" marL="0" rtl="1" algn="r">
              <a:lnSpc>
                <a:spcPct val="100000"/>
              </a:lnSpc>
              <a:spcBef>
                <a:spcPts val="0"/>
              </a:spcBef>
              <a:spcAft>
                <a:spcPts val="0"/>
              </a:spcAft>
              <a:buSzPts val="900"/>
              <a:buFont typeface="Calibri"/>
              <a:buNone/>
            </a:pPr>
            <a:r>
              <a:rPr b="0" i="0" lang="iw-IL" sz="900" u="none" cap="none" strike="noStrike">
                <a:solidFill>
                  <a:srgbClr val="232752"/>
                </a:solidFill>
                <a:latin typeface="Assistant"/>
                <a:ea typeface="Assistant"/>
                <a:cs typeface="Assistant"/>
                <a:sym typeface="Assistant"/>
              </a:rPr>
              <a:t>מהו נרמול של מסד נתונים – לתכנן מסד נתונים כך שיעמוד בכללים שמביאים למסד נתונים יעיל. אפשר לבקש דוגמא לכללים או למקרים לא נורמליים.</a:t>
            </a:r>
            <a:endParaRPr/>
          </a:p>
          <a:p>
            <a:pPr indent="0" lvl="0" marL="0" rtl="1" algn="r">
              <a:lnSpc>
                <a:spcPct val="100000"/>
              </a:lnSpc>
              <a:spcBef>
                <a:spcPts val="0"/>
              </a:spcBef>
              <a:spcAft>
                <a:spcPts val="0"/>
              </a:spcAft>
              <a:buSzPts val="900"/>
              <a:buFont typeface="Calibri"/>
              <a:buNone/>
            </a:pPr>
            <a:r>
              <a:rPr b="0" i="0" lang="iw-IL" sz="900" u="none" cap="none" strike="noStrike">
                <a:solidFill>
                  <a:srgbClr val="232752"/>
                </a:solidFill>
                <a:latin typeface="Assistant"/>
                <a:ea typeface="Assistant"/>
                <a:cs typeface="Assistant"/>
                <a:sym typeface="Assistant"/>
              </a:rPr>
              <a:t>מהם ארבעת חוקי הנרמול העיקריים – כל שדה מכיל רק ערך בודד, יצירת מפתח ראשי שאין בו כפילויות, אסור פרמטרים עם תלות בלתי ישירה באותה טבלה, אסור יחס של אחד לרבים באותה טבלה.</a:t>
            </a:r>
            <a:endParaRPr/>
          </a:p>
          <a:p>
            <a:pPr indent="0" lvl="0" marL="0" rtl="1" algn="r">
              <a:lnSpc>
                <a:spcPct val="100000"/>
              </a:lnSpc>
              <a:spcBef>
                <a:spcPts val="0"/>
              </a:spcBef>
              <a:spcAft>
                <a:spcPts val="0"/>
              </a:spcAft>
              <a:buSzPts val="900"/>
              <a:buFont typeface="Calibri"/>
              <a:buNone/>
            </a:pPr>
            <a:r>
              <a:rPr lang="iw-IL"/>
              <a:t>נעבור לתרגול, בהצלחה!</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 name="Google Shape;37;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1" algn="r">
              <a:lnSpc>
                <a:spcPct val="100000"/>
              </a:lnSpc>
              <a:spcBef>
                <a:spcPts val="0"/>
              </a:spcBef>
              <a:spcAft>
                <a:spcPts val="0"/>
              </a:spcAft>
              <a:buSzPts val="1400"/>
              <a:buNone/>
            </a:pPr>
            <a:r>
              <a:rPr lang="iw-IL"/>
              <a:t>את הפירוט על השקופית עבור המציג, יש להוסיף בהערות</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 name="Google Shape;49;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1" algn="r">
              <a:lnSpc>
                <a:spcPct val="100000"/>
              </a:lnSpc>
              <a:spcBef>
                <a:spcPts val="0"/>
              </a:spcBef>
              <a:spcAft>
                <a:spcPts val="0"/>
              </a:spcAft>
              <a:buSzPts val="1400"/>
              <a:buNone/>
            </a:pPr>
            <a:r>
              <a:rPr lang="iw-IL"/>
              <a:t>מה חשוב לעשות לפני שמקימים מסד נתונים? – </a:t>
            </a:r>
            <a:endParaRPr/>
          </a:p>
          <a:p>
            <a:pPr indent="0" lvl="0" marL="0" marR="0" rtl="1" algn="r">
              <a:lnSpc>
                <a:spcPct val="150000"/>
              </a:lnSpc>
              <a:spcBef>
                <a:spcPts val="0"/>
              </a:spcBef>
              <a:spcAft>
                <a:spcPts val="0"/>
              </a:spcAft>
              <a:buClr>
                <a:srgbClr val="232752"/>
              </a:buClr>
              <a:buSzPts val="1600"/>
              <a:buFont typeface="Assistant"/>
              <a:buNone/>
            </a:pPr>
            <a:r>
              <a:rPr lang="iw-IL" sz="900">
                <a:solidFill>
                  <a:srgbClr val="232752"/>
                </a:solidFill>
                <a:latin typeface="Assistant"/>
                <a:ea typeface="Assistant"/>
                <a:cs typeface="Assistant"/>
                <a:sym typeface="Assistant"/>
              </a:rPr>
              <a:t>לפני הקמה של מסד נתונים חדש נדרש לעשות תכנון מקדים על ידי יצירת סכמה שמתארת את הטבלאות עם הפרמטרים השונים והיחסים ביניהן.</a:t>
            </a:r>
            <a:endParaRPr/>
          </a:p>
          <a:p>
            <a:pPr indent="0" lvl="0" marL="0" marR="0" rtl="1" algn="r">
              <a:lnSpc>
                <a:spcPct val="150000"/>
              </a:lnSpc>
              <a:spcBef>
                <a:spcPts val="0"/>
              </a:spcBef>
              <a:spcAft>
                <a:spcPts val="0"/>
              </a:spcAft>
              <a:buClr>
                <a:srgbClr val="232752"/>
              </a:buClr>
              <a:buSzPts val="1600"/>
              <a:buFont typeface="Assistant"/>
              <a:buNone/>
            </a:pPr>
            <a:r>
              <a:rPr lang="iw-IL" sz="900">
                <a:solidFill>
                  <a:srgbClr val="232752"/>
                </a:solidFill>
                <a:latin typeface="Assistant"/>
                <a:ea typeface="Assistant"/>
                <a:cs typeface="Assistant"/>
                <a:sym typeface="Assistant"/>
              </a:rPr>
              <a:t>ראינו שישנם כללים שכדאי להקפיד עליהם בעת יצירת הסכמה. – מהם?</a:t>
            </a:r>
            <a:br>
              <a:rPr lang="iw-IL" sz="900">
                <a:solidFill>
                  <a:srgbClr val="232752"/>
                </a:solidFill>
                <a:latin typeface="Assistant"/>
                <a:ea typeface="Assistant"/>
                <a:cs typeface="Assistant"/>
                <a:sym typeface="Assistant"/>
              </a:rPr>
            </a:br>
            <a:r>
              <a:rPr lang="iw-IL" sz="900">
                <a:solidFill>
                  <a:srgbClr val="232752"/>
                </a:solidFill>
                <a:latin typeface="Assistant"/>
                <a:ea typeface="Assistant"/>
                <a:cs typeface="Assistant"/>
                <a:sym typeface="Assistant"/>
              </a:rPr>
              <a:t>- יצירת מספר זיהוי ייחודי לכל טבלה.</a:t>
            </a:r>
            <a:endParaRPr/>
          </a:p>
          <a:p>
            <a:pPr indent="-171450" lvl="0" marL="171450" marR="0" rtl="1" algn="r">
              <a:lnSpc>
                <a:spcPct val="150000"/>
              </a:lnSpc>
              <a:spcBef>
                <a:spcPts val="0"/>
              </a:spcBef>
              <a:spcAft>
                <a:spcPts val="0"/>
              </a:spcAft>
              <a:buClr>
                <a:srgbClr val="232752"/>
              </a:buClr>
              <a:buSzPts val="1600"/>
              <a:buFont typeface="Assistant"/>
              <a:buChar char="-"/>
            </a:pPr>
            <a:r>
              <a:rPr lang="iw-IL" sz="900">
                <a:solidFill>
                  <a:srgbClr val="232752"/>
                </a:solidFill>
                <a:latin typeface="Assistant"/>
                <a:ea typeface="Assistant"/>
                <a:cs typeface="Assistant"/>
                <a:sym typeface="Assistant"/>
              </a:rPr>
              <a:t>הקפדה על פרמטר מקשר בין טבלאות.</a:t>
            </a:r>
            <a:endParaRPr/>
          </a:p>
          <a:p>
            <a:pPr indent="-171450" lvl="0" marL="171450" marR="0" rtl="1" algn="r">
              <a:lnSpc>
                <a:spcPct val="150000"/>
              </a:lnSpc>
              <a:spcBef>
                <a:spcPts val="0"/>
              </a:spcBef>
              <a:spcAft>
                <a:spcPts val="0"/>
              </a:spcAft>
              <a:buClr>
                <a:srgbClr val="232752"/>
              </a:buClr>
              <a:buSzPts val="1600"/>
              <a:buFont typeface="Assistant"/>
              <a:buChar char="-"/>
            </a:pPr>
            <a:r>
              <a:rPr lang="iw-IL" sz="900">
                <a:solidFill>
                  <a:srgbClr val="232752"/>
                </a:solidFill>
                <a:latin typeface="Assistant"/>
                <a:ea typeface="Assistant"/>
                <a:cs typeface="Assistant"/>
                <a:sym typeface="Assistant"/>
              </a:rPr>
              <a:t>שאיפה להימנע מכפילויות.</a:t>
            </a:r>
            <a:endParaRPr/>
          </a:p>
          <a:p>
            <a:pPr indent="-171450" lvl="0" marL="171450" marR="0" rtl="1" algn="r">
              <a:lnSpc>
                <a:spcPct val="150000"/>
              </a:lnSpc>
              <a:spcBef>
                <a:spcPts val="0"/>
              </a:spcBef>
              <a:spcAft>
                <a:spcPts val="0"/>
              </a:spcAft>
              <a:buClr>
                <a:srgbClr val="232752"/>
              </a:buClr>
              <a:buSzPts val="1600"/>
              <a:buFont typeface="Assistant"/>
              <a:buChar char="-"/>
            </a:pPr>
            <a:r>
              <a:rPr lang="iw-IL" sz="900">
                <a:solidFill>
                  <a:srgbClr val="232752"/>
                </a:solidFill>
                <a:latin typeface="Assistant"/>
                <a:ea typeface="Assistant"/>
                <a:cs typeface="Assistant"/>
                <a:sym typeface="Assistant"/>
              </a:rPr>
              <a:t>פיצול טבלאות בעת הצורך.</a:t>
            </a:r>
            <a:endParaRPr/>
          </a:p>
          <a:p>
            <a:pPr indent="0" lvl="0" marL="0" marR="0" rtl="1" algn="r">
              <a:lnSpc>
                <a:spcPct val="150000"/>
              </a:lnSpc>
              <a:spcBef>
                <a:spcPts val="0"/>
              </a:spcBef>
              <a:spcAft>
                <a:spcPts val="0"/>
              </a:spcAft>
              <a:buClr>
                <a:srgbClr val="232752"/>
              </a:buClr>
              <a:buSzPts val="1600"/>
              <a:buFont typeface="Assistant"/>
              <a:buNone/>
            </a:pPr>
            <a:r>
              <a:t/>
            </a:r>
            <a:endParaRPr sz="900">
              <a:solidFill>
                <a:srgbClr val="232752"/>
              </a:solidFill>
              <a:latin typeface="Assistant"/>
              <a:ea typeface="Assistant"/>
              <a:cs typeface="Assistant"/>
              <a:sym typeface="Assistant"/>
            </a:endParaRPr>
          </a:p>
          <a:p>
            <a:pPr indent="-228600" lvl="0" marL="457200" marR="0" rtl="1" algn="r">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 name="Google Shape;59;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1" algn="r">
              <a:lnSpc>
                <a:spcPct val="150000"/>
              </a:lnSpc>
              <a:spcBef>
                <a:spcPts val="0"/>
              </a:spcBef>
              <a:spcAft>
                <a:spcPts val="0"/>
              </a:spcAft>
              <a:buClr>
                <a:srgbClr val="232752"/>
              </a:buClr>
              <a:buSzPts val="1600"/>
              <a:buFont typeface="Assistant"/>
              <a:buNone/>
            </a:pPr>
            <a:r>
              <a:rPr b="0" i="0" lang="iw-IL" sz="900" u="none" cap="none" strike="noStrike">
                <a:solidFill>
                  <a:srgbClr val="232752"/>
                </a:solidFill>
                <a:latin typeface="Assistant"/>
                <a:ea typeface="Assistant"/>
                <a:cs typeface="Assistant"/>
                <a:sym typeface="Assistant"/>
              </a:rPr>
              <a:t>תרשים – מאחר וזהו תרשים</a:t>
            </a:r>
            <a:r>
              <a:rPr lang="iw-IL" sz="900">
                <a:solidFill>
                  <a:srgbClr val="232752"/>
                </a:solidFill>
                <a:latin typeface="Assistant"/>
                <a:ea typeface="Assistant"/>
                <a:cs typeface="Assistant"/>
                <a:sym typeface="Assistant"/>
              </a:rPr>
              <a:t>, יחסי – מאחר והוא מתאר יחסים בין טבלאות. וישויות – מאחר ונהוג להתייחס לכל טבלה כאל ישות..</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 name="Google Shape;69;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1" algn="r">
              <a:lnSpc>
                <a:spcPct val="100000"/>
              </a:lnSpc>
              <a:spcBef>
                <a:spcPts val="0"/>
              </a:spcBef>
              <a:spcAft>
                <a:spcPts val="0"/>
              </a:spcAft>
              <a:buSzPts val="1400"/>
              <a:buNone/>
            </a:pPr>
            <a:r>
              <a:rPr lang="iw-IL"/>
              <a:t>ניתן לחשוב עם התלמידים על עוד דוגמאות וגם להסביר:</a:t>
            </a:r>
            <a:br>
              <a:rPr lang="iw-IL"/>
            </a:br>
            <a:r>
              <a:rPr lang="iw-IL"/>
              <a:t>- לכל מספר סידורי יש מוצר אחד ולכל מוצר יש מספר סידורי אחד.</a:t>
            </a:r>
            <a:br>
              <a:rPr lang="iw-IL"/>
            </a:br>
            <a:r>
              <a:rPr lang="iw-IL"/>
              <a:t>- כל מוצר יכול להימצא רק במחלקה אחת אבל במחלקה יכולים להימצא כמה מוצרים שונים.</a:t>
            </a:r>
            <a:br>
              <a:rPr lang="iw-IL"/>
            </a:br>
            <a:r>
              <a:rPr lang="iw-IL"/>
              <a:t>- כל מוצר יכול להימצא במספר הזמנות שונות ובכל הזמנה יכולים להימצא מספר מוצרים שונים.</a:t>
            </a:r>
            <a:endParaRPr/>
          </a:p>
          <a:p>
            <a:pPr indent="-228600" lvl="0" marL="457200" marR="0" rtl="1" algn="r">
              <a:lnSpc>
                <a:spcPct val="100000"/>
              </a:lnSpc>
              <a:spcBef>
                <a:spcPts val="0"/>
              </a:spcBef>
              <a:spcAft>
                <a:spcPts val="0"/>
              </a:spcAft>
              <a:buSzPts val="1400"/>
              <a:buNone/>
            </a:pPr>
            <a:r>
              <a:rPr lang="iw-IL"/>
              <a:t>חשוב: אנחנו מדברים על מערכות יחסים בין הפרמטרים אבל אלה למעשה גם מערכות היחסים בין הישויות שהן לרוב מה שמעניין אותנו (זה יתבהר בהמשך אחרי ההסבר על מפתח ראשי ומפתח זר).</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8" name="Google Shape;78;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1" algn="r">
              <a:lnSpc>
                <a:spcPct val="100000"/>
              </a:lnSpc>
              <a:spcBef>
                <a:spcPts val="0"/>
              </a:spcBef>
              <a:spcAft>
                <a:spcPts val="0"/>
              </a:spcAft>
              <a:buSzPts val="1400"/>
              <a:buNone/>
            </a:pPr>
            <a:r>
              <a:rPr lang="iw-IL"/>
              <a:t>ניתן לחשוב עם התלמידים על עוד דוגמאות וגם להסביר:</a:t>
            </a:r>
            <a:br>
              <a:rPr lang="iw-IL"/>
            </a:br>
            <a:r>
              <a:rPr lang="iw-IL"/>
              <a:t>- לכל מספר סידורי יש מוצר אחד ולכל מוצר יש מספר סידורי אחד.</a:t>
            </a:r>
            <a:br>
              <a:rPr lang="iw-IL"/>
            </a:br>
            <a:r>
              <a:rPr lang="iw-IL"/>
              <a:t>- כל מוצר יכול להימצא רק במחלקה אחת אבל במחלקה יכולים להימצא כמה מוצרים שונים.</a:t>
            </a:r>
            <a:br>
              <a:rPr lang="iw-IL"/>
            </a:br>
            <a:r>
              <a:rPr lang="iw-IL"/>
              <a:t>- כל מוצר יכול להימצא במספר הזמנות שונות ובכל הזמנה יכולים להימצא מספר מוצרים שונים.</a:t>
            </a:r>
            <a:endParaRPr/>
          </a:p>
          <a:p>
            <a:pPr indent="-228600" lvl="0" marL="457200" marR="0" rtl="1" algn="r">
              <a:lnSpc>
                <a:spcPct val="100000"/>
              </a:lnSpc>
              <a:spcBef>
                <a:spcPts val="0"/>
              </a:spcBef>
              <a:spcAft>
                <a:spcPts val="0"/>
              </a:spcAft>
              <a:buSzPts val="1400"/>
              <a:buNone/>
            </a:pPr>
            <a:r>
              <a:rPr lang="iw-IL"/>
              <a:t>חשוב: אנחנו מדברים על מערכות יחסים בין הפרמטרים אבל אלה למעשה גם מערכות היחסים בין הישויות שהן לרוב מה שמעניין אותנו (זה יתבהר בהמשך אחרי ההסבר על מפתח ראשי ומפתח זר).</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1" name="Google Shape;91;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1" algn="r">
              <a:lnSpc>
                <a:spcPct val="100000"/>
              </a:lnSpc>
              <a:spcBef>
                <a:spcPts val="0"/>
              </a:spcBef>
              <a:spcAft>
                <a:spcPts val="0"/>
              </a:spcAft>
              <a:buSzPts val="1400"/>
              <a:buNone/>
            </a:pPr>
            <a:r>
              <a:rPr lang="iw-IL"/>
              <a:t>ניתן לחשוב עם התלמידים על עוד דוגמאות וגם להסביר:</a:t>
            </a:r>
            <a:br>
              <a:rPr lang="iw-IL"/>
            </a:br>
            <a:r>
              <a:rPr lang="iw-IL"/>
              <a:t>- לכל מספר סידורי יש מוצר אחד ולכל מוצר יש מספר סידורי אחד.</a:t>
            </a:r>
            <a:br>
              <a:rPr lang="iw-IL"/>
            </a:br>
            <a:r>
              <a:rPr lang="iw-IL"/>
              <a:t>- כל מוצר יכול להימצא רק במחלקה אחת אבל במחלקה יכולים להימצא כמה מוצרים שונים.</a:t>
            </a:r>
            <a:br>
              <a:rPr lang="iw-IL"/>
            </a:br>
            <a:r>
              <a:rPr lang="iw-IL"/>
              <a:t>- כל מוצר יכול להימצא במספר הזמנות שונות ובכל הזמנה יכולים להימצא מספר מוצרים שונים.</a:t>
            </a:r>
            <a:endParaRPr/>
          </a:p>
          <a:p>
            <a:pPr indent="-228600" lvl="0" marL="457200" marR="0" rtl="1" algn="r">
              <a:lnSpc>
                <a:spcPct val="100000"/>
              </a:lnSpc>
              <a:spcBef>
                <a:spcPts val="0"/>
              </a:spcBef>
              <a:spcAft>
                <a:spcPts val="0"/>
              </a:spcAft>
              <a:buSzPts val="1400"/>
              <a:buNone/>
            </a:pPr>
            <a:r>
              <a:rPr lang="iw-IL"/>
              <a:t>חשוב: אנחנו מדברים על מערכות יחסים בין הפרמטרים אבל אלה למעשה גם מערכות היחסים בין הישויות שהן לרוב מה שמעניין אותנו (זה יתבהר בהמשך אחרי ההסבר על מפתח ראשי ומפתח זר).</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 name="Google Shape;98;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1" algn="r">
              <a:lnSpc>
                <a:spcPct val="100000"/>
              </a:lnSpc>
              <a:spcBef>
                <a:spcPts val="0"/>
              </a:spcBef>
              <a:spcAft>
                <a:spcPts val="0"/>
              </a:spcAft>
              <a:buSzPts val="1400"/>
              <a:buNone/>
            </a:pPr>
            <a:r>
              <a:rPr lang="iw-IL"/>
              <a:t>הבהרה חשוב לגבי יחיד לרבים: מצב של יחיד לרבים יגרום לכך שנעדיף לפצל לטבלאות כדי להימנע מכפילויות. למשל: טבלה של סרטים והערים שבהן הם צולמו</a:t>
            </a:r>
            <a:r>
              <a:rPr i="1" lang="iw-IL"/>
              <a:t> </a:t>
            </a:r>
            <a:r>
              <a:rPr i="0" lang="iw-IL"/>
              <a:t>(מאחר וסרט יכול להצטלם ביותר מעיר אחת). </a:t>
            </a:r>
            <a:r>
              <a:rPr lang="iw-IL"/>
              <a:t>אבל מצב של רבים ליחיד לא מהווה בעיה ולא ידרוש פיצול. למשל: טבלה של סרטים עם השנה בה יצאו. לכל סרט יש שנה אחת בו יצא. אמנם יכולים להיות מספר סרטים שיצאו באותה שנה אבל זה לא מפריע לנו במסד נתונים שמתמקד בסרטים ולא ייצור לנו כפילויות בטבלה. כלומר, זה תלוי בהקשר ובכיווניות היחסים ושווה להבהיר זאת.</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 name="Google Shape;108;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0" algn="r">
              <a:lnSpc>
                <a:spcPct val="100000"/>
              </a:lnSpc>
              <a:spcBef>
                <a:spcPts val="0"/>
              </a:spcBef>
              <a:spcAft>
                <a:spcPts val="0"/>
              </a:spcAft>
              <a:buClr>
                <a:srgbClr val="000000"/>
              </a:buClr>
              <a:buSzPts val="1400"/>
              <a:buFont typeface="Arial"/>
              <a:buNone/>
            </a:pPr>
            <a:r>
              <a:rPr lang="iw-IL"/>
              <a:t>לשים לב גם לסימונים: קו מאונך בודד = אחד, מזלג = רבים. הכיווניות חשובה. הצד של היחיד הוא הצד שיכול להכיל כמה פרטים שונים מהצד של הרבים.</a:t>
            </a:r>
            <a:endParaRPr/>
          </a:p>
          <a:p>
            <a:pPr indent="-228600" lvl="0" marL="457200" marR="0" rtl="1" algn="r">
              <a:lnSpc>
                <a:spcPct val="100000"/>
              </a:lnSpc>
              <a:spcBef>
                <a:spcPts val="0"/>
              </a:spcBef>
              <a:spcAft>
                <a:spcPts val="0"/>
              </a:spcAft>
              <a:buClr>
                <a:srgbClr val="000000"/>
              </a:buClr>
              <a:buSzPts val="1400"/>
              <a:buFont typeface="Arial"/>
              <a:buNone/>
            </a:pPr>
            <a:r>
              <a:rPr lang="iw-IL"/>
              <a:t> לפעמים ניתן לראות שני קווים אנכיים – המשמעות של זה היא אחד ואחד בלבד (אבל אפשר לומר לתלמידים שזו אותה משמעות). ישנם עוד כל מיני סימנים שהתלמידים אולי יתקלו בהם – הם לא ב-scope של מה שהם צריכים להכיר.</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x">
  <p:cSld name="TITLE_AND_BODY">
    <p:spTree>
      <p:nvGrpSpPr>
        <p:cNvPr id="9" name="Shape 9"/>
        <p:cNvGrpSpPr/>
        <p:nvPr/>
      </p:nvGrpSpPr>
      <p:grpSpPr>
        <a:xfrm>
          <a:off x="0" y="0"/>
          <a:ext cx="0" cy="0"/>
          <a:chOff x="0" y="0"/>
          <a:chExt cx="0" cy="0"/>
        </a:xfrm>
      </p:grpSpPr>
      <p:pic>
        <p:nvPicPr>
          <p:cNvPr descr="Google Shape;7;p1" id="10" name="Google Shape;10;p16"/>
          <p:cNvPicPr preferRelativeResize="0"/>
          <p:nvPr/>
        </p:nvPicPr>
        <p:blipFill rotWithShape="1">
          <a:blip r:embed="rId2">
            <a:alphaModFix/>
          </a:blip>
          <a:srcRect b="25722" l="4362" r="4569" t="19277"/>
          <a:stretch/>
        </p:blipFill>
        <p:spPr>
          <a:xfrm>
            <a:off x="8062575" y="4413899"/>
            <a:ext cx="875052" cy="528477"/>
          </a:xfrm>
          <a:prstGeom prst="rect">
            <a:avLst/>
          </a:prstGeom>
          <a:noFill/>
          <a:ln>
            <a:noFill/>
          </a:ln>
        </p:spPr>
      </p:pic>
      <p:sp>
        <p:nvSpPr>
          <p:cNvPr id="11" name="Google Shape;11;p16"/>
          <p:cNvSpPr/>
          <p:nvPr/>
        </p:nvSpPr>
        <p:spPr>
          <a:xfrm>
            <a:off x="-1" y="5051375"/>
            <a:ext cx="9144002" cy="92102"/>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sp>
        <p:nvSpPr>
          <p:cNvPr id="12" name="Google Shape;12;p16"/>
          <p:cNvSpPr/>
          <p:nvPr/>
        </p:nvSpPr>
        <p:spPr>
          <a:xfrm>
            <a:off x="-2700" y="2696"/>
            <a:ext cx="3561603" cy="199503"/>
          </a:xfrm>
          <a:prstGeom prst="rect">
            <a:avLst/>
          </a:pr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pic>
        <p:nvPicPr>
          <p:cNvPr descr="Google Shape;135;p15" id="13" name="Google Shape;13;p16"/>
          <p:cNvPicPr preferRelativeResize="0"/>
          <p:nvPr/>
        </p:nvPicPr>
        <p:blipFill rotWithShape="1">
          <a:blip r:embed="rId3">
            <a:alphaModFix/>
          </a:blip>
          <a:srcRect b="0" l="0" r="0" t="0"/>
          <a:stretch/>
        </p:blipFill>
        <p:spPr>
          <a:xfrm rot="351193">
            <a:off x="255009" y="4496940"/>
            <a:ext cx="511994" cy="306046"/>
          </a:xfrm>
          <a:prstGeom prst="rect">
            <a:avLst/>
          </a:prstGeom>
          <a:noFill/>
          <a:ln>
            <a:noFill/>
          </a:ln>
        </p:spPr>
      </p:pic>
      <p:sp>
        <p:nvSpPr>
          <p:cNvPr id="14" name="Google Shape;14;p16"/>
          <p:cNvSpPr txBox="1"/>
          <p:nvPr>
            <p:ph idx="12" type="sldNum"/>
          </p:nvPr>
        </p:nvSpPr>
        <p:spPr>
          <a:xfrm>
            <a:off x="212107" y="4553064"/>
            <a:ext cx="306305" cy="335249"/>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1pPr>
            <a:lvl2pPr indent="0" lvl="1"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2pPr>
            <a:lvl3pPr indent="0" lvl="2"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3pPr>
            <a:lvl4pPr indent="0" lvl="3"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4pPr>
            <a:lvl5pPr indent="0" lvl="4"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5pPr>
            <a:lvl6pPr indent="0" lvl="5"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6pPr>
            <a:lvl7pPr indent="0" lvl="6"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7pPr>
            <a:lvl8pPr indent="0" lvl="7"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8pPr>
            <a:lvl9pPr indent="0" lvl="8"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9pPr>
          </a:lstStyle>
          <a:p>
            <a:pPr indent="0" lvl="0" marL="0" rtl="0" algn="r">
              <a:spcBef>
                <a:spcPts val="0"/>
              </a:spcBef>
              <a:spcAft>
                <a:spcPts val="0"/>
              </a:spcAft>
              <a:buNone/>
            </a:pPr>
            <a:fld id="{00000000-1234-1234-1234-123412341234}" type="slidenum">
              <a:rPr lang="iw-IL"/>
              <a:t>‹#›</a:t>
            </a:fld>
            <a:endParaRPr/>
          </a:p>
        </p:txBody>
      </p:sp>
      <p:sp>
        <p:nvSpPr>
          <p:cNvPr id="15" name="Google Shape;15;p16"/>
          <p:cNvSpPr txBox="1"/>
          <p:nvPr/>
        </p:nvSpPr>
        <p:spPr>
          <a:xfrm>
            <a:off x="6173972" y="56674"/>
            <a:ext cx="2843084" cy="384686"/>
          </a:xfrm>
          <a:prstGeom prst="rect">
            <a:avLst/>
          </a:prstGeom>
          <a:noFill/>
          <a:ln>
            <a:noFill/>
          </a:ln>
        </p:spPr>
        <p:txBody>
          <a:bodyPr anchorCtr="0" anchor="t" bIns="91400" lIns="91400" spcFirstLastPara="1" rIns="91400" wrap="square" tIns="91400">
            <a:spAutoFit/>
          </a:bodyPr>
          <a:lstStyle/>
          <a:p>
            <a:pPr indent="457200" lvl="1" marL="0" marR="0" rtl="0" algn="r">
              <a:lnSpc>
                <a:spcPct val="100000"/>
              </a:lnSpc>
              <a:spcBef>
                <a:spcPts val="0"/>
              </a:spcBef>
              <a:spcAft>
                <a:spcPts val="0"/>
              </a:spcAft>
              <a:buClr>
                <a:srgbClr val="232752"/>
              </a:buClr>
              <a:buSzPts val="1300"/>
              <a:buFont typeface="Assistant ExtraBold"/>
              <a:buNone/>
            </a:pPr>
            <a:r>
              <a:rPr b="0" i="0" lang="iw-IL" sz="1300" u="none" cap="none" strike="noStrike">
                <a:solidFill>
                  <a:srgbClr val="232752"/>
                </a:solidFill>
                <a:latin typeface="Assistant ExtraBold"/>
                <a:ea typeface="Assistant ExtraBold"/>
                <a:cs typeface="Assistant ExtraBold"/>
                <a:sym typeface="Assistant ExtraBold"/>
              </a:rPr>
              <a:t>פונקציות לוגיות – פונקציות תנאי</a:t>
            </a:r>
            <a:endParaRPr b="0" i="0" sz="1200" u="none" cap="none" strike="noStrike">
              <a:solidFill>
                <a:srgbClr val="232752"/>
              </a:solidFill>
              <a:latin typeface="Calibri"/>
              <a:ea typeface="Calibri"/>
              <a:cs typeface="Calibri"/>
              <a:sym typeface="Calibri"/>
            </a:endParaRPr>
          </a:p>
        </p:txBody>
      </p:sp>
      <p:cxnSp>
        <p:nvCxnSpPr>
          <p:cNvPr id="16" name="Google Shape;16;p16"/>
          <p:cNvCxnSpPr/>
          <p:nvPr/>
        </p:nvCxnSpPr>
        <p:spPr>
          <a:xfrm>
            <a:off x="6790660" y="445209"/>
            <a:ext cx="2157965" cy="0"/>
          </a:xfrm>
          <a:prstGeom prst="straightConnector1">
            <a:avLst/>
          </a:prstGeom>
          <a:noFill/>
          <a:ln cap="flat" cmpd="sng" w="9525">
            <a:solidFill>
              <a:srgbClr val="918D8E"/>
            </a:solidFill>
            <a:prstDash val="dot"/>
            <a:round/>
            <a:headEnd len="sm" w="sm" type="none"/>
            <a:tailEnd len="sm" w="sm" type="none"/>
          </a:ln>
        </p:spPr>
      </p:cxn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7" name="Shape 17"/>
        <p:cNvGrpSpPr/>
        <p:nvPr/>
      </p:nvGrpSpPr>
      <p:grpSpPr>
        <a:xfrm>
          <a:off x="0" y="0"/>
          <a:ext cx="0" cy="0"/>
          <a:chOff x="0" y="0"/>
          <a:chExt cx="0" cy="0"/>
        </a:xfrm>
      </p:grpSpPr>
      <p:sp>
        <p:nvSpPr>
          <p:cNvPr id="18" name="Google Shape;18;p17"/>
          <p:cNvSpPr/>
          <p:nvPr/>
        </p:nvSpPr>
        <p:spPr>
          <a:xfrm>
            <a:off x="0" y="5051375"/>
            <a:ext cx="9144000" cy="92102"/>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sp>
        <p:nvSpPr>
          <p:cNvPr id="19" name="Google Shape;19;p17"/>
          <p:cNvSpPr/>
          <p:nvPr/>
        </p:nvSpPr>
        <p:spPr>
          <a:xfrm>
            <a:off x="-2699" y="2696"/>
            <a:ext cx="3561602" cy="199504"/>
          </a:xfrm>
          <a:prstGeom prst="rect">
            <a:avLst/>
          </a:pr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sp>
        <p:nvSpPr>
          <p:cNvPr id="20" name="Google Shape;20;p17"/>
          <p:cNvSpPr txBox="1"/>
          <p:nvPr/>
        </p:nvSpPr>
        <p:spPr>
          <a:xfrm>
            <a:off x="212107" y="4553064"/>
            <a:ext cx="306305" cy="335249"/>
          </a:xfrm>
          <a:prstGeom prst="rect">
            <a:avLst/>
          </a:prstGeom>
          <a:noFill/>
          <a:ln>
            <a:noFill/>
          </a:ln>
        </p:spPr>
        <p:txBody>
          <a:bodyPr anchorCtr="0" anchor="ctr" bIns="91400" lIns="91400" spcFirstLastPara="1" rIns="91400" wrap="square" tIns="91400">
            <a:normAutofit/>
          </a:bodyPr>
          <a:lstStyle/>
          <a:p>
            <a:pPr indent="0" lvl="0" marL="0" marR="0" rtl="0" algn="r">
              <a:lnSpc>
                <a:spcPct val="100000"/>
              </a:lnSpc>
              <a:spcBef>
                <a:spcPts val="0"/>
              </a:spcBef>
              <a:spcAft>
                <a:spcPts val="0"/>
              </a:spcAft>
              <a:buClr>
                <a:srgbClr val="232752"/>
              </a:buClr>
              <a:buSzPts val="900"/>
              <a:buFont typeface="Assistant SemiBold"/>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pic>
        <p:nvPicPr>
          <p:cNvPr descr="Google Shape;7;p1" id="21" name="Google Shape;21;p17"/>
          <p:cNvPicPr preferRelativeResize="0"/>
          <p:nvPr/>
        </p:nvPicPr>
        <p:blipFill rotWithShape="1">
          <a:blip r:embed="rId2">
            <a:alphaModFix/>
          </a:blip>
          <a:srcRect b="25722" l="4362" r="4569" t="19277"/>
          <a:stretch/>
        </p:blipFill>
        <p:spPr>
          <a:xfrm>
            <a:off x="8062575" y="4413899"/>
            <a:ext cx="875052" cy="528477"/>
          </a:xfrm>
          <a:prstGeom prst="rect">
            <a:avLst/>
          </a:prstGeom>
          <a:noFill/>
          <a:ln>
            <a:noFill/>
          </a:ln>
        </p:spPr>
      </p:pic>
      <p:pic>
        <p:nvPicPr>
          <p:cNvPr descr="Google Shape;135;p15" id="22" name="Google Shape;22;p17"/>
          <p:cNvPicPr preferRelativeResize="0"/>
          <p:nvPr/>
        </p:nvPicPr>
        <p:blipFill rotWithShape="1">
          <a:blip r:embed="rId3">
            <a:alphaModFix/>
          </a:blip>
          <a:srcRect b="0" l="0" r="0" t="0"/>
          <a:stretch/>
        </p:blipFill>
        <p:spPr>
          <a:xfrm rot="351193">
            <a:off x="255009" y="4496940"/>
            <a:ext cx="511994" cy="306046"/>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628650" y="273843"/>
            <a:ext cx="7886700" cy="994173"/>
          </a:xfrm>
          <a:prstGeom prst="rect">
            <a:avLst/>
          </a:prstGeom>
          <a:noFill/>
          <a:ln>
            <a:noFill/>
          </a:ln>
        </p:spPr>
        <p:txBody>
          <a:bodyPr anchorCtr="0" anchor="ctr" bIns="34275" lIns="34275" spcFirstLastPara="1" rIns="34275" wrap="square" tIns="34275">
            <a:normAutofit/>
          </a:bodyPr>
          <a:lstStyle>
            <a:lvl1pPr lvl="0" marR="0" rtl="0"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1pPr>
            <a:lvl2pPr lvl="1"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2pPr>
            <a:lvl3pPr lvl="2"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3pPr>
            <a:lvl4pPr lvl="3"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4pPr>
            <a:lvl5pPr lvl="4"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5pPr>
            <a:lvl6pPr lvl="5"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6pPr>
            <a:lvl7pPr lvl="6"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7pPr>
            <a:lvl8pPr lvl="7"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8pPr>
            <a:lvl9pPr lvl="8"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9pPr>
          </a:lstStyle>
          <a:p/>
        </p:txBody>
      </p:sp>
      <p:sp>
        <p:nvSpPr>
          <p:cNvPr id="7" name="Google Shape;7;p15"/>
          <p:cNvSpPr txBox="1"/>
          <p:nvPr>
            <p:ph idx="1" type="body"/>
          </p:nvPr>
        </p:nvSpPr>
        <p:spPr>
          <a:xfrm>
            <a:off x="628650" y="1369218"/>
            <a:ext cx="7886700" cy="3263505"/>
          </a:xfrm>
          <a:prstGeom prst="rect">
            <a:avLst/>
          </a:prstGeom>
          <a:noFill/>
          <a:ln>
            <a:noFill/>
          </a:ln>
        </p:spPr>
        <p:txBody>
          <a:bodyPr anchorCtr="0" anchor="t" bIns="34275" lIns="34275" spcFirstLastPara="1" rIns="34275" wrap="square" tIns="34275">
            <a:normAutofit/>
          </a:bodyPr>
          <a:lstStyle>
            <a:lvl1pPr indent="-355600" lvl="0" marL="4572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1pPr>
            <a:lvl2pPr indent="-355600" lvl="1" marL="9144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2pPr>
            <a:lvl3pPr indent="-355600" lvl="2" marL="13716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55600" lvl="3" marL="18288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55600" lvl="5" marL="2743200" marR="0" rtl="1"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6pPr>
            <a:lvl7pPr indent="-355600" lvl="6" marL="3200400" marR="0" rtl="1"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7pPr>
            <a:lvl8pPr indent="-355600" lvl="7" marL="3657600" marR="0" rtl="1"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8pPr>
            <a:lvl9pPr indent="-355600" lvl="8" marL="4114800" marR="0" rtl="1"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9pPr>
          </a:lstStyle>
          <a:p/>
        </p:txBody>
      </p:sp>
      <p:sp>
        <p:nvSpPr>
          <p:cNvPr id="8" name="Google Shape;8;p15"/>
          <p:cNvSpPr txBox="1"/>
          <p:nvPr>
            <p:ph idx="12" type="sldNum"/>
          </p:nvPr>
        </p:nvSpPr>
        <p:spPr>
          <a:xfrm>
            <a:off x="628650" y="4812657"/>
            <a:ext cx="197143" cy="183055"/>
          </a:xfrm>
          <a:prstGeom prst="rect">
            <a:avLst/>
          </a:prstGeom>
          <a:noFill/>
          <a:ln>
            <a:noFill/>
          </a:ln>
        </p:spPr>
        <p:txBody>
          <a:bodyPr anchorCtr="0" anchor="ctr" bIns="34275" lIns="34275" spcFirstLastPara="1" rIns="34275" wrap="square" tIns="34275">
            <a:spAutoFit/>
          </a:bodyPr>
          <a:lstStyle>
            <a:lvl1pPr indent="0" lvl="0"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pic>
        <p:nvPicPr>
          <p:cNvPr descr="Google Shape;55;p13" id="27" name="Google Shape;27;p1"/>
          <p:cNvPicPr preferRelativeResize="0"/>
          <p:nvPr/>
        </p:nvPicPr>
        <p:blipFill rotWithShape="1">
          <a:blip r:embed="rId3">
            <a:alphaModFix/>
          </a:blip>
          <a:srcRect b="25722" l="4362" r="4571" t="19277"/>
          <a:stretch/>
        </p:blipFill>
        <p:spPr>
          <a:xfrm>
            <a:off x="6779769" y="477672"/>
            <a:ext cx="1666303" cy="1006356"/>
          </a:xfrm>
          <a:prstGeom prst="rect">
            <a:avLst/>
          </a:prstGeom>
          <a:noFill/>
          <a:ln>
            <a:noFill/>
          </a:ln>
        </p:spPr>
      </p:pic>
      <p:pic>
        <p:nvPicPr>
          <p:cNvPr descr="Google Shape;60;p13" id="28" name="Google Shape;28;p1"/>
          <p:cNvPicPr preferRelativeResize="0"/>
          <p:nvPr/>
        </p:nvPicPr>
        <p:blipFill rotWithShape="1">
          <a:blip r:embed="rId4">
            <a:alphaModFix/>
          </a:blip>
          <a:srcRect b="0" l="0" r="0" t="0"/>
          <a:stretch/>
        </p:blipFill>
        <p:spPr>
          <a:xfrm rot="3173668">
            <a:off x="5649963" y="1530371"/>
            <a:ext cx="302879" cy="668401"/>
          </a:xfrm>
          <a:prstGeom prst="rect">
            <a:avLst/>
          </a:prstGeom>
          <a:noFill/>
          <a:ln>
            <a:noFill/>
          </a:ln>
        </p:spPr>
      </p:pic>
      <p:sp>
        <p:nvSpPr>
          <p:cNvPr id="29" name="Google Shape;29;p1"/>
          <p:cNvSpPr txBox="1"/>
          <p:nvPr/>
        </p:nvSpPr>
        <p:spPr>
          <a:xfrm>
            <a:off x="4842933" y="2053027"/>
            <a:ext cx="3603139" cy="1615766"/>
          </a:xfrm>
          <a:prstGeom prst="rect">
            <a:avLst/>
          </a:prstGeom>
          <a:noFill/>
          <a:ln>
            <a:noFill/>
          </a:ln>
        </p:spPr>
        <p:txBody>
          <a:bodyPr anchorCtr="0" anchor="t" bIns="68550" lIns="68550" spcFirstLastPara="1" rIns="68550" wrap="square" tIns="68550">
            <a:spAutoFit/>
          </a:bodyPr>
          <a:lstStyle/>
          <a:p>
            <a:pPr indent="0" lvl="0" marL="0" marR="0" rtl="1" algn="r">
              <a:lnSpc>
                <a:spcPct val="100000"/>
              </a:lnSpc>
              <a:spcBef>
                <a:spcPts val="0"/>
              </a:spcBef>
              <a:spcAft>
                <a:spcPts val="0"/>
              </a:spcAft>
              <a:buClr>
                <a:srgbClr val="232752"/>
              </a:buClr>
              <a:buSzPts val="3600"/>
              <a:buFont typeface="Assistant ExtraBold"/>
              <a:buNone/>
            </a:pPr>
            <a:r>
              <a:rPr b="0" i="0" lang="iw-IL" sz="3600" u="none" cap="none" strike="noStrike">
                <a:solidFill>
                  <a:srgbClr val="232752"/>
                </a:solidFill>
                <a:latin typeface="Assistant ExtraBold"/>
                <a:ea typeface="Assistant ExtraBold"/>
                <a:cs typeface="Assistant ExtraBold"/>
                <a:sym typeface="Assistant ExtraBold"/>
              </a:rPr>
              <a:t>SQL</a:t>
            </a:r>
            <a:endParaRPr/>
          </a:p>
          <a:p>
            <a:pPr indent="0" lvl="0" marL="0" marR="0" rtl="1" algn="r">
              <a:lnSpc>
                <a:spcPct val="100000"/>
              </a:lnSpc>
              <a:spcBef>
                <a:spcPts val="0"/>
              </a:spcBef>
              <a:spcAft>
                <a:spcPts val="0"/>
              </a:spcAft>
              <a:buClr>
                <a:srgbClr val="00B0F0"/>
              </a:buClr>
              <a:buSzPts val="3600"/>
              <a:buFont typeface="Assistant ExtraBold"/>
              <a:buNone/>
            </a:pPr>
            <a:r>
              <a:rPr b="0" i="0" lang="iw-IL" sz="3000" u="none" cap="none" strike="noStrike">
                <a:solidFill>
                  <a:srgbClr val="00B0F0"/>
                </a:solidFill>
                <a:latin typeface="Assistant ExtraBold"/>
                <a:ea typeface="Assistant ExtraBold"/>
                <a:cs typeface="Assistant ExtraBold"/>
                <a:sym typeface="Assistant ExtraBold"/>
              </a:rPr>
              <a:t>היכרות עם מערכות מידע</a:t>
            </a:r>
            <a:endParaRPr b="0" i="0" sz="3000" u="none" cap="none" strike="noStrike">
              <a:solidFill>
                <a:srgbClr val="00B0F0"/>
              </a:solidFill>
              <a:latin typeface="Calibri"/>
              <a:ea typeface="Calibri"/>
              <a:cs typeface="Calibri"/>
              <a:sym typeface="Calibri"/>
            </a:endParaRPr>
          </a:p>
        </p:txBody>
      </p:sp>
      <p:sp>
        <p:nvSpPr>
          <p:cNvPr id="30" name="Google Shape;30;p1"/>
          <p:cNvSpPr/>
          <p:nvPr/>
        </p:nvSpPr>
        <p:spPr>
          <a:xfrm>
            <a:off x="34755" y="4400441"/>
            <a:ext cx="8937972" cy="621935"/>
          </a:xfrm>
          <a:prstGeom prst="rect">
            <a:avLst/>
          </a:prstGeom>
          <a:solidFill>
            <a:srgbClr val="FFFFFF"/>
          </a:solidFill>
          <a:ln>
            <a:noFill/>
          </a:ln>
        </p:spPr>
        <p:txBody>
          <a:bodyPr anchorCtr="0" anchor="ctr" bIns="34275" lIns="34275" spcFirstLastPara="1" rIns="34275" wrap="square" tIns="34275">
            <a:no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pic>
        <p:nvPicPr>
          <p:cNvPr descr="Google Shape;62;p13" id="31" name="Google Shape;31;p1"/>
          <p:cNvPicPr preferRelativeResize="0"/>
          <p:nvPr/>
        </p:nvPicPr>
        <p:blipFill rotWithShape="1">
          <a:blip r:embed="rId5">
            <a:alphaModFix/>
          </a:blip>
          <a:srcRect b="0" l="0" r="0" t="0"/>
          <a:stretch/>
        </p:blipFill>
        <p:spPr>
          <a:xfrm rot="-2133876">
            <a:off x="7680410" y="3831199"/>
            <a:ext cx="837786" cy="500777"/>
          </a:xfrm>
          <a:prstGeom prst="rect">
            <a:avLst/>
          </a:prstGeom>
          <a:noFill/>
          <a:ln>
            <a:noFill/>
          </a:ln>
        </p:spPr>
      </p:pic>
      <p:sp>
        <p:nvSpPr>
          <p:cNvPr id="32" name="Google Shape;32;p1"/>
          <p:cNvSpPr txBox="1"/>
          <p:nvPr/>
        </p:nvSpPr>
        <p:spPr>
          <a:xfrm>
            <a:off x="3161272" y="4350216"/>
            <a:ext cx="5284800" cy="565031"/>
          </a:xfrm>
          <a:prstGeom prst="rect">
            <a:avLst/>
          </a:prstGeom>
          <a:noFill/>
          <a:ln>
            <a:noFill/>
          </a:ln>
        </p:spPr>
        <p:txBody>
          <a:bodyPr anchorCtr="0" anchor="t" bIns="68550" lIns="68550" spcFirstLastPara="1" rIns="68550" wrap="square" tIns="68550">
            <a:spAutoFit/>
          </a:bodyPr>
          <a:lstStyle/>
          <a:p>
            <a:pPr indent="0" lvl="0" marL="0" marR="0" rtl="1" algn="r">
              <a:lnSpc>
                <a:spcPct val="154166"/>
              </a:lnSpc>
              <a:spcBef>
                <a:spcPts val="0"/>
              </a:spcBef>
              <a:spcAft>
                <a:spcPts val="0"/>
              </a:spcAft>
              <a:buClr>
                <a:srgbClr val="00B0F0"/>
              </a:buClr>
              <a:buSzPts val="2400"/>
              <a:buFont typeface="Assistant SemiBold"/>
              <a:buNone/>
            </a:pPr>
            <a:r>
              <a:rPr b="0" i="0" lang="iw-IL" sz="1800" u="none" cap="none" strike="noStrike">
                <a:solidFill>
                  <a:srgbClr val="00B0F0"/>
                </a:solidFill>
                <a:latin typeface="Assistant SemiBold"/>
                <a:ea typeface="Assistant SemiBold"/>
                <a:cs typeface="Assistant SemiBold"/>
                <a:sym typeface="Assistant SemiBold"/>
              </a:rPr>
              <a:t>רועי ינובסקי</a:t>
            </a:r>
            <a:endParaRPr b="0" i="0" sz="1800" u="none" cap="none" strike="noStrike">
              <a:solidFill>
                <a:srgbClr val="00B0F0"/>
              </a:solidFill>
              <a:latin typeface="Assistant SemiBold"/>
              <a:ea typeface="Assistant SemiBold"/>
              <a:cs typeface="Assistant SemiBold"/>
              <a:sym typeface="Assistant SemiBold"/>
            </a:endParaRPr>
          </a:p>
        </p:txBody>
      </p:sp>
      <p:sp>
        <p:nvSpPr>
          <p:cNvPr id="33" name="Google Shape;33;p1"/>
          <p:cNvSpPr/>
          <p:nvPr/>
        </p:nvSpPr>
        <p:spPr>
          <a:xfrm>
            <a:off x="6248400" y="62345"/>
            <a:ext cx="2833255" cy="415327"/>
          </a:xfrm>
          <a:prstGeom prst="rect">
            <a:avLst/>
          </a:prstGeom>
          <a:solidFill>
            <a:srgbClr val="FFFFFF"/>
          </a:solidFill>
          <a:ln cap="flat" cmpd="sng" w="9525">
            <a:solidFill>
              <a:schemeClr val="lt1"/>
            </a:solidFill>
            <a:prstDash val="solid"/>
            <a:miter lim="800000"/>
            <a:headEnd len="sm" w="sm" type="none"/>
            <a:tailEnd len="sm" w="sm" type="none"/>
          </a:ln>
        </p:spPr>
        <p:txBody>
          <a:bodyPr anchorCtr="0" anchor="ctr" bIns="34275" lIns="34275" spcFirstLastPara="1" rIns="34275" wrap="square" tIns="34275">
            <a:sp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pic>
        <p:nvPicPr>
          <p:cNvPr id="34" name="Google Shape;34;p1"/>
          <p:cNvPicPr preferRelativeResize="0"/>
          <p:nvPr/>
        </p:nvPicPr>
        <p:blipFill rotWithShape="1">
          <a:blip r:embed="rId6">
            <a:alphaModFix/>
          </a:blip>
          <a:srcRect b="0" l="0" r="0" t="0"/>
          <a:stretch/>
        </p:blipFill>
        <p:spPr>
          <a:xfrm>
            <a:off x="494477" y="884183"/>
            <a:ext cx="4241330" cy="34660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9"/>
          <p:cNvSpPr txBox="1"/>
          <p:nvPr/>
        </p:nvSpPr>
        <p:spPr>
          <a:xfrm>
            <a:off x="4420926" y="508132"/>
            <a:ext cx="4293038"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מפתח ראשי ומפתח זר</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139" name="Google Shape;139;p9"/>
          <p:cNvSpPr txBox="1"/>
          <p:nvPr/>
        </p:nvSpPr>
        <p:spPr>
          <a:xfrm>
            <a:off x="1415332" y="1626016"/>
            <a:ext cx="6194533" cy="3046948"/>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דיברנו על כך שכל רשומה בטבלה צריכה מספר זיהוי ייחודי.</a:t>
            </a:r>
            <a:endParaRPr/>
          </a:p>
          <a:p>
            <a:pPr indent="0" lvl="0" marL="0" marR="0" rtl="1" algn="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מספרי הזיהוי הללו מאפשרים גישה ישירה וייחודית לכל רשומה וגם משמשים לרוב כפרמטרים המקשרים בין טבלאות.</a:t>
            </a:r>
            <a:endParaRPr/>
          </a:p>
          <a:p>
            <a:pPr indent="0" lvl="0" marL="0" marR="0" rtl="1" algn="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המספרים הללו מכונים גם </a:t>
            </a:r>
            <a:r>
              <a:rPr b="1" i="0" lang="iw-IL" sz="1600" u="none" cap="none" strike="noStrike">
                <a:solidFill>
                  <a:srgbClr val="232752"/>
                </a:solidFill>
                <a:latin typeface="Assistant"/>
                <a:ea typeface="Assistant"/>
                <a:cs typeface="Assistant"/>
                <a:sym typeface="Assistant"/>
              </a:rPr>
              <a:t>מפתח ראשי </a:t>
            </a:r>
            <a:r>
              <a:rPr b="0" i="0" lang="iw-IL" sz="1600" u="none" cap="none" strike="noStrike">
                <a:solidFill>
                  <a:srgbClr val="232752"/>
                </a:solidFill>
                <a:latin typeface="Assistant"/>
                <a:ea typeface="Assistant"/>
                <a:cs typeface="Assistant"/>
                <a:sym typeface="Assistant"/>
              </a:rPr>
              <a:t>(</a:t>
            </a:r>
            <a:r>
              <a:rPr b="1" i="0" lang="iw-IL" sz="1600" u="none" cap="none" strike="noStrike">
                <a:solidFill>
                  <a:srgbClr val="232752"/>
                </a:solidFill>
                <a:latin typeface="Assistant"/>
                <a:ea typeface="Assistant"/>
                <a:cs typeface="Assistant"/>
                <a:sym typeface="Assistant"/>
              </a:rPr>
              <a:t>Primary Key </a:t>
            </a:r>
            <a:r>
              <a:rPr b="0" i="0" lang="iw-IL" sz="1600" u="none" cap="none" strike="noStrike">
                <a:solidFill>
                  <a:srgbClr val="232752"/>
                </a:solidFill>
                <a:latin typeface="Assistant"/>
                <a:ea typeface="Assistant"/>
                <a:cs typeface="Assistant"/>
                <a:sym typeface="Assistant"/>
              </a:rPr>
              <a:t>או PK) ו</a:t>
            </a:r>
            <a:r>
              <a:rPr b="1" i="0" lang="iw-IL" sz="1600" u="none" cap="none" strike="noStrike">
                <a:solidFill>
                  <a:srgbClr val="232752"/>
                </a:solidFill>
                <a:latin typeface="Assistant"/>
                <a:ea typeface="Assistant"/>
                <a:cs typeface="Assistant"/>
                <a:sym typeface="Assistant"/>
              </a:rPr>
              <a:t>מפתח זר </a:t>
            </a:r>
            <a:r>
              <a:rPr b="0" i="0" lang="iw-IL" sz="1600" u="none" cap="none" strike="noStrike">
                <a:solidFill>
                  <a:srgbClr val="232752"/>
                </a:solidFill>
                <a:latin typeface="Assistant"/>
                <a:ea typeface="Assistant"/>
                <a:cs typeface="Assistant"/>
                <a:sym typeface="Assistant"/>
              </a:rPr>
              <a:t>(</a:t>
            </a:r>
            <a:r>
              <a:rPr b="1" i="0" lang="iw-IL" sz="1600" u="none" cap="none" strike="noStrike">
                <a:solidFill>
                  <a:srgbClr val="232752"/>
                </a:solidFill>
                <a:latin typeface="Assistant"/>
                <a:ea typeface="Assistant"/>
                <a:cs typeface="Assistant"/>
                <a:sym typeface="Assistant"/>
              </a:rPr>
              <a:t>Foreign Key </a:t>
            </a:r>
            <a:r>
              <a:rPr b="0" i="0" lang="iw-IL" sz="1600" u="none" cap="none" strike="noStrike">
                <a:solidFill>
                  <a:srgbClr val="232752"/>
                </a:solidFill>
                <a:latin typeface="Assistant"/>
                <a:ea typeface="Assistant"/>
                <a:cs typeface="Assistant"/>
                <a:sym typeface="Assistant"/>
              </a:rPr>
              <a:t>או FK).</a:t>
            </a:r>
            <a:endParaRPr/>
          </a:p>
          <a:p>
            <a:pPr indent="0" lvl="0" marL="0" marR="0" rtl="1" algn="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המפתח הראשי הוא מספר הזיהוי הייחודי של </a:t>
            </a:r>
            <a:r>
              <a:rPr b="0" i="0" lang="iw-IL" sz="1600" u="sng" cap="none" strike="noStrike">
                <a:solidFill>
                  <a:srgbClr val="232752"/>
                </a:solidFill>
                <a:latin typeface="Assistant"/>
                <a:ea typeface="Assistant"/>
                <a:cs typeface="Assistant"/>
                <a:sym typeface="Assistant"/>
              </a:rPr>
              <a:t>אותה טבלה</a:t>
            </a:r>
            <a:r>
              <a:rPr b="0" i="0" lang="iw-IL" sz="1600" u="none" cap="none" strike="noStrike">
                <a:solidFill>
                  <a:srgbClr val="232752"/>
                </a:solidFill>
                <a:latin typeface="Assistant"/>
                <a:ea typeface="Assistant"/>
                <a:cs typeface="Assistant"/>
                <a:sym typeface="Assistant"/>
              </a:rPr>
              <a:t> ולא יכול להכיל כפילויות (אותו מספר לא יכול להופיע פעמיים). המפתח הזר הוא הגורם המקשר של המפתח הראשי </a:t>
            </a:r>
            <a:r>
              <a:rPr b="0" i="0" lang="iw-IL" sz="1600" u="sng" cap="none" strike="noStrike">
                <a:solidFill>
                  <a:srgbClr val="232752"/>
                </a:solidFill>
                <a:latin typeface="Assistant"/>
                <a:ea typeface="Assistant"/>
                <a:cs typeface="Assistant"/>
                <a:sym typeface="Assistant"/>
              </a:rPr>
              <a:t>בטבלה אחרת</a:t>
            </a:r>
            <a:r>
              <a:rPr b="0" i="0" lang="iw-IL" sz="1600" u="none" cap="none" strike="noStrike">
                <a:solidFill>
                  <a:srgbClr val="232752"/>
                </a:solidFill>
                <a:latin typeface="Assistant"/>
                <a:ea typeface="Assistant"/>
                <a:cs typeface="Assistant"/>
                <a:sym typeface="Assistant"/>
              </a:rPr>
              <a:t> והוא כן יכול להכיל כפילויות.</a:t>
            </a:r>
            <a:endParaRPr b="0" i="0" sz="1600" u="none" cap="none" strike="noStrike">
              <a:solidFill>
                <a:srgbClr val="232752"/>
              </a:solidFill>
              <a:latin typeface="Assistant"/>
              <a:ea typeface="Assistant"/>
              <a:cs typeface="Assistant"/>
              <a:sym typeface="Assistant"/>
            </a:endParaRPr>
          </a:p>
        </p:txBody>
      </p:sp>
      <p:pic>
        <p:nvPicPr>
          <p:cNvPr descr="Database outline" id="140" name="Google Shape;140;p9"/>
          <p:cNvPicPr preferRelativeResize="0"/>
          <p:nvPr/>
        </p:nvPicPr>
        <p:blipFill rotWithShape="1">
          <a:blip r:embed="rId3">
            <a:alphaModFix/>
          </a:blip>
          <a:srcRect b="0" l="0" r="0" t="0"/>
          <a:stretch/>
        </p:blipFill>
        <p:spPr>
          <a:xfrm>
            <a:off x="7609865" y="1753777"/>
            <a:ext cx="287717" cy="287717"/>
          </a:xfrm>
          <a:prstGeom prst="rect">
            <a:avLst/>
          </a:prstGeom>
          <a:noFill/>
          <a:ln>
            <a:noFill/>
          </a:ln>
        </p:spPr>
      </p:pic>
      <p:pic>
        <p:nvPicPr>
          <p:cNvPr descr="Database outline" id="141" name="Google Shape;141;p9"/>
          <p:cNvPicPr preferRelativeResize="0"/>
          <p:nvPr/>
        </p:nvPicPr>
        <p:blipFill rotWithShape="1">
          <a:blip r:embed="rId3">
            <a:alphaModFix/>
          </a:blip>
          <a:srcRect b="0" l="0" r="0" t="0"/>
          <a:stretch/>
        </p:blipFill>
        <p:spPr>
          <a:xfrm>
            <a:off x="7609861" y="2123109"/>
            <a:ext cx="287717" cy="287717"/>
          </a:xfrm>
          <a:prstGeom prst="rect">
            <a:avLst/>
          </a:prstGeom>
          <a:noFill/>
          <a:ln>
            <a:noFill/>
          </a:ln>
        </p:spPr>
      </p:pic>
      <p:pic>
        <p:nvPicPr>
          <p:cNvPr descr="Database outline" id="142" name="Google Shape;142;p9"/>
          <p:cNvPicPr preferRelativeResize="0"/>
          <p:nvPr/>
        </p:nvPicPr>
        <p:blipFill rotWithShape="1">
          <a:blip r:embed="rId3">
            <a:alphaModFix/>
          </a:blip>
          <a:srcRect b="0" l="0" r="0" t="0"/>
          <a:stretch/>
        </p:blipFill>
        <p:spPr>
          <a:xfrm>
            <a:off x="7609860" y="2821526"/>
            <a:ext cx="287717" cy="287717"/>
          </a:xfrm>
          <a:prstGeom prst="rect">
            <a:avLst/>
          </a:prstGeom>
          <a:noFill/>
          <a:ln>
            <a:noFill/>
          </a:ln>
        </p:spPr>
      </p:pic>
      <p:pic>
        <p:nvPicPr>
          <p:cNvPr descr="Database outline" id="143" name="Google Shape;143;p9"/>
          <p:cNvPicPr preferRelativeResize="0"/>
          <p:nvPr/>
        </p:nvPicPr>
        <p:blipFill rotWithShape="1">
          <a:blip r:embed="rId3">
            <a:alphaModFix/>
          </a:blip>
          <a:srcRect b="0" l="0" r="0" t="0"/>
          <a:stretch/>
        </p:blipFill>
        <p:spPr>
          <a:xfrm>
            <a:off x="7609860" y="3519943"/>
            <a:ext cx="287717" cy="2877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500"/>
                                        <p:tgtEl>
                                          <p:spTgt spid="14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500"/>
                                        <p:tgtEl>
                                          <p:spTgt spid="14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graphicFrame>
        <p:nvGraphicFramePr>
          <p:cNvPr id="148" name="Google Shape;148;p10"/>
          <p:cNvGraphicFramePr/>
          <p:nvPr/>
        </p:nvGraphicFramePr>
        <p:xfrm>
          <a:off x="1105231" y="1411600"/>
          <a:ext cx="3000000" cy="3000000"/>
        </p:xfrm>
        <a:graphic>
          <a:graphicData uri="http://schemas.openxmlformats.org/drawingml/2006/table">
            <a:tbl>
              <a:tblPr bandRow="1" firstRow="1">
                <a:noFill/>
                <a:tableStyleId>{A9CC4726-E0B5-42A5-B143-85804AC38C40}</a:tableStyleId>
              </a:tblPr>
              <a:tblGrid>
                <a:gridCol w="1200650"/>
                <a:gridCol w="842850"/>
              </a:tblGrid>
              <a:tr h="424525">
                <a:tc gridSpan="2">
                  <a:txBody>
                    <a:bodyPr/>
                    <a:lstStyle/>
                    <a:p>
                      <a:pPr indent="0" lvl="0" marL="0" marR="0" rtl="1" algn="ctr">
                        <a:lnSpc>
                          <a:spcPct val="100000"/>
                        </a:lnSpc>
                        <a:spcBef>
                          <a:spcPts val="0"/>
                        </a:spcBef>
                        <a:spcAft>
                          <a:spcPts val="0"/>
                        </a:spcAft>
                        <a:buNone/>
                      </a:pPr>
                      <a:r>
                        <a:rPr lang="iw-IL" sz="1200" u="none" cap="none" strike="noStrike"/>
                        <a:t>Actors</a:t>
                      </a:r>
                      <a:endParaRPr sz="1200" u="none" cap="none" strike="noStrike"/>
                    </a:p>
                  </a:txBody>
                  <a:tcPr marT="45725" marB="45725" marR="91450" marL="91450"/>
                </a:tc>
                <a:tc hMerge="1"/>
              </a:tr>
              <a:tr h="259500">
                <a:tc>
                  <a:txBody>
                    <a:bodyPr/>
                    <a:lstStyle/>
                    <a:p>
                      <a:pPr indent="0" lvl="0" marL="0" marR="0" rtl="0" algn="l">
                        <a:lnSpc>
                          <a:spcPct val="100000"/>
                        </a:lnSpc>
                        <a:spcBef>
                          <a:spcPts val="0"/>
                        </a:spcBef>
                        <a:spcAft>
                          <a:spcPts val="0"/>
                        </a:spcAft>
                        <a:buNone/>
                      </a:pPr>
                      <a:r>
                        <a:rPr lang="iw-IL" sz="1100" u="none" cap="none" strike="noStrike"/>
                        <a:t>Actor ID</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INT</a:t>
                      </a:r>
                      <a:endParaRPr/>
                    </a:p>
                  </a:txBody>
                  <a:tcPr marT="45725" marB="45725" marR="91450" marL="91450"/>
                </a:tc>
              </a:tr>
              <a:tr h="259500">
                <a:tc>
                  <a:txBody>
                    <a:bodyPr/>
                    <a:lstStyle/>
                    <a:p>
                      <a:pPr indent="0" lvl="0" marL="0" marR="0" rtl="0" algn="l">
                        <a:lnSpc>
                          <a:spcPct val="100000"/>
                        </a:lnSpc>
                        <a:spcBef>
                          <a:spcPts val="0"/>
                        </a:spcBef>
                        <a:spcAft>
                          <a:spcPts val="0"/>
                        </a:spcAft>
                        <a:buNone/>
                      </a:pPr>
                      <a:r>
                        <a:rPr lang="iw-IL" sz="1100" u="none" cap="none" strike="noStrike"/>
                        <a:t>Actor Name</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CHAR</a:t>
                      </a:r>
                      <a:endParaRPr/>
                    </a:p>
                  </a:txBody>
                  <a:tcPr marT="45725" marB="45725" marR="91450" marL="91450"/>
                </a:tc>
              </a:tr>
              <a:tr h="259500">
                <a:tc>
                  <a:txBody>
                    <a:bodyPr/>
                    <a:lstStyle/>
                    <a:p>
                      <a:pPr indent="0" lvl="0" marL="0" marR="0" rtl="0" algn="l">
                        <a:lnSpc>
                          <a:spcPct val="100000"/>
                        </a:lnSpc>
                        <a:spcBef>
                          <a:spcPts val="0"/>
                        </a:spcBef>
                        <a:spcAft>
                          <a:spcPts val="0"/>
                        </a:spcAft>
                        <a:buNone/>
                      </a:pPr>
                      <a:r>
                        <a:rPr lang="iw-IL" sz="1100" u="none" cap="none" strike="noStrike"/>
                        <a:t>Year of birth</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INT</a:t>
                      </a:r>
                      <a:endParaRPr/>
                    </a:p>
                  </a:txBody>
                  <a:tcPr marT="45725" marB="45725" marR="91450" marL="91450"/>
                </a:tc>
              </a:tr>
              <a:tr h="259500">
                <a:tc>
                  <a:txBody>
                    <a:bodyPr/>
                    <a:lstStyle/>
                    <a:p>
                      <a:pPr indent="0" lvl="0" marL="0" marR="0" rtl="0" algn="l">
                        <a:lnSpc>
                          <a:spcPct val="100000"/>
                        </a:lnSpc>
                        <a:spcBef>
                          <a:spcPts val="0"/>
                        </a:spcBef>
                        <a:spcAft>
                          <a:spcPts val="0"/>
                        </a:spcAft>
                        <a:buNone/>
                      </a:pPr>
                      <a:r>
                        <a:rPr lang="iw-IL" sz="1100" u="none" cap="none" strike="noStrike"/>
                        <a:t>Gender</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CHAR</a:t>
                      </a:r>
                      <a:endParaRPr/>
                    </a:p>
                  </a:txBody>
                  <a:tcPr marT="45725" marB="45725" marR="91450" marL="91450"/>
                </a:tc>
              </a:tr>
              <a:tr h="259500">
                <a:tc>
                  <a:txBody>
                    <a:bodyPr/>
                    <a:lstStyle/>
                    <a:p>
                      <a:pPr indent="0" lvl="0" marL="0" marR="0" rtl="0" algn="l">
                        <a:lnSpc>
                          <a:spcPct val="100000"/>
                        </a:lnSpc>
                        <a:spcBef>
                          <a:spcPts val="0"/>
                        </a:spcBef>
                        <a:spcAft>
                          <a:spcPts val="0"/>
                        </a:spcAft>
                        <a:buNone/>
                      </a:pPr>
                      <a:r>
                        <a:rPr lang="iw-IL" sz="1100" u="none" cap="none" strike="noStrike"/>
                        <a:t>Nationality</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CHAR</a:t>
                      </a:r>
                      <a:endParaRPr/>
                    </a:p>
                  </a:txBody>
                  <a:tcPr marT="45725" marB="45725" marR="91450" marL="91450"/>
                </a:tc>
              </a:tr>
            </a:tbl>
          </a:graphicData>
        </a:graphic>
      </p:graphicFrame>
      <p:graphicFrame>
        <p:nvGraphicFramePr>
          <p:cNvPr id="149" name="Google Shape;149;p10"/>
          <p:cNvGraphicFramePr/>
          <p:nvPr/>
        </p:nvGraphicFramePr>
        <p:xfrm>
          <a:off x="6274904" y="1411599"/>
          <a:ext cx="3000000" cy="3000000"/>
        </p:xfrm>
        <a:graphic>
          <a:graphicData uri="http://schemas.openxmlformats.org/drawingml/2006/table">
            <a:tbl>
              <a:tblPr bandRow="1" firstRow="1">
                <a:noFill/>
                <a:tableStyleId>{A9CC4726-E0B5-42A5-B143-85804AC38C40}</a:tableStyleId>
              </a:tblPr>
              <a:tblGrid>
                <a:gridCol w="1159575"/>
                <a:gridCol w="883925"/>
              </a:tblGrid>
              <a:tr h="424525">
                <a:tc gridSpan="2">
                  <a:txBody>
                    <a:bodyPr/>
                    <a:lstStyle/>
                    <a:p>
                      <a:pPr indent="0" lvl="0" marL="0" marR="0" rtl="1" algn="ctr">
                        <a:lnSpc>
                          <a:spcPct val="100000"/>
                        </a:lnSpc>
                        <a:spcBef>
                          <a:spcPts val="0"/>
                        </a:spcBef>
                        <a:spcAft>
                          <a:spcPts val="0"/>
                        </a:spcAft>
                        <a:buNone/>
                      </a:pPr>
                      <a:r>
                        <a:rPr lang="iw-IL" sz="1200" u="none" cap="none" strike="noStrike"/>
                        <a:t>Movies</a:t>
                      </a:r>
                      <a:endParaRPr sz="1200" u="none" cap="none" strike="noStrike"/>
                    </a:p>
                  </a:txBody>
                  <a:tcPr marT="45725" marB="45725" marR="91450" marL="91450"/>
                </a:tc>
                <a:tc hMerge="1"/>
              </a:tr>
              <a:tr h="259500">
                <a:tc>
                  <a:txBody>
                    <a:bodyPr/>
                    <a:lstStyle/>
                    <a:p>
                      <a:pPr indent="0" lvl="0" marL="0" marR="0" rtl="0" algn="l">
                        <a:lnSpc>
                          <a:spcPct val="100000"/>
                        </a:lnSpc>
                        <a:spcBef>
                          <a:spcPts val="0"/>
                        </a:spcBef>
                        <a:spcAft>
                          <a:spcPts val="0"/>
                        </a:spcAft>
                        <a:buNone/>
                      </a:pPr>
                      <a:r>
                        <a:rPr lang="iw-IL" sz="1100" u="none" cap="none" strike="noStrike"/>
                        <a:t>Movie ID</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INT</a:t>
                      </a:r>
                      <a:endParaRPr/>
                    </a:p>
                  </a:txBody>
                  <a:tcPr marT="45725" marB="45725" marR="91450" marL="91450"/>
                </a:tc>
              </a:tr>
              <a:tr h="259500">
                <a:tc>
                  <a:txBody>
                    <a:bodyPr/>
                    <a:lstStyle/>
                    <a:p>
                      <a:pPr indent="0" lvl="0" marL="0" marR="0" rtl="0" algn="l">
                        <a:lnSpc>
                          <a:spcPct val="100000"/>
                        </a:lnSpc>
                        <a:spcBef>
                          <a:spcPts val="0"/>
                        </a:spcBef>
                        <a:spcAft>
                          <a:spcPts val="0"/>
                        </a:spcAft>
                        <a:buNone/>
                      </a:pPr>
                      <a:r>
                        <a:rPr lang="iw-IL" sz="1100" u="none" cap="none" strike="noStrike"/>
                        <a:t>Movie Name</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CHAR</a:t>
                      </a:r>
                      <a:endParaRPr/>
                    </a:p>
                  </a:txBody>
                  <a:tcPr marT="45725" marB="45725" marR="91450" marL="91450"/>
                </a:tc>
              </a:tr>
              <a:tr h="259500">
                <a:tc>
                  <a:txBody>
                    <a:bodyPr/>
                    <a:lstStyle/>
                    <a:p>
                      <a:pPr indent="0" lvl="0" marL="0" marR="0" rtl="0" algn="l">
                        <a:lnSpc>
                          <a:spcPct val="100000"/>
                        </a:lnSpc>
                        <a:spcBef>
                          <a:spcPts val="0"/>
                        </a:spcBef>
                        <a:spcAft>
                          <a:spcPts val="0"/>
                        </a:spcAft>
                        <a:buNone/>
                      </a:pPr>
                      <a:r>
                        <a:rPr lang="iw-IL" sz="1100" u="none" cap="none" strike="noStrike"/>
                        <a:t>Release year</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INT</a:t>
                      </a:r>
                      <a:endParaRPr/>
                    </a:p>
                  </a:txBody>
                  <a:tcPr marT="45725" marB="45725" marR="91450" marL="91450"/>
                </a:tc>
              </a:tr>
              <a:tr h="259500">
                <a:tc>
                  <a:txBody>
                    <a:bodyPr/>
                    <a:lstStyle/>
                    <a:p>
                      <a:pPr indent="0" lvl="0" marL="0" marR="0" rtl="0" algn="l">
                        <a:lnSpc>
                          <a:spcPct val="100000"/>
                        </a:lnSpc>
                        <a:spcBef>
                          <a:spcPts val="0"/>
                        </a:spcBef>
                        <a:spcAft>
                          <a:spcPts val="0"/>
                        </a:spcAft>
                        <a:buNone/>
                      </a:pPr>
                      <a:r>
                        <a:rPr lang="iw-IL" sz="1100" u="none" cap="none" strike="noStrike"/>
                        <a:t>Genre ID</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INT</a:t>
                      </a:r>
                      <a:endParaRPr/>
                    </a:p>
                  </a:txBody>
                  <a:tcPr marT="45725" marB="45725" marR="91450" marL="91450"/>
                </a:tc>
              </a:tr>
              <a:tr h="259500">
                <a:tc>
                  <a:txBody>
                    <a:bodyPr/>
                    <a:lstStyle/>
                    <a:p>
                      <a:pPr indent="0" lvl="0" marL="0" marR="0" rtl="0" algn="l">
                        <a:lnSpc>
                          <a:spcPct val="100000"/>
                        </a:lnSpc>
                        <a:spcBef>
                          <a:spcPts val="0"/>
                        </a:spcBef>
                        <a:spcAft>
                          <a:spcPts val="0"/>
                        </a:spcAft>
                        <a:buNone/>
                      </a:pPr>
                      <a:r>
                        <a:rPr lang="iw-IL" sz="1100" u="none" cap="none" strike="noStrike"/>
                        <a:t>Director name</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CHAR</a:t>
                      </a:r>
                      <a:endParaRPr/>
                    </a:p>
                  </a:txBody>
                  <a:tcPr marT="45725" marB="45725" marR="91450" marL="91450"/>
                </a:tc>
              </a:tr>
            </a:tbl>
          </a:graphicData>
        </a:graphic>
      </p:graphicFrame>
      <p:graphicFrame>
        <p:nvGraphicFramePr>
          <p:cNvPr id="150" name="Google Shape;150;p10"/>
          <p:cNvGraphicFramePr/>
          <p:nvPr/>
        </p:nvGraphicFramePr>
        <p:xfrm>
          <a:off x="3690067" y="1705450"/>
          <a:ext cx="3000000" cy="3000000"/>
        </p:xfrm>
        <a:graphic>
          <a:graphicData uri="http://schemas.openxmlformats.org/drawingml/2006/table">
            <a:tbl>
              <a:tblPr bandRow="1" firstRow="1">
                <a:noFill/>
                <a:tableStyleId>{A9CC4726-E0B5-42A5-B143-85804AC38C40}</a:tableStyleId>
              </a:tblPr>
              <a:tblGrid>
                <a:gridCol w="1159575"/>
                <a:gridCol w="883925"/>
              </a:tblGrid>
              <a:tr h="424525">
                <a:tc gridSpan="2">
                  <a:txBody>
                    <a:bodyPr/>
                    <a:lstStyle/>
                    <a:p>
                      <a:pPr indent="0" lvl="0" marL="0" marR="0" rtl="1" algn="ctr">
                        <a:lnSpc>
                          <a:spcPct val="100000"/>
                        </a:lnSpc>
                        <a:spcBef>
                          <a:spcPts val="0"/>
                        </a:spcBef>
                        <a:spcAft>
                          <a:spcPts val="0"/>
                        </a:spcAft>
                        <a:buNone/>
                      </a:pPr>
                      <a:r>
                        <a:rPr lang="iw-IL" sz="1200" u="none" cap="none" strike="noStrike"/>
                        <a:t>Movies_Actors</a:t>
                      </a:r>
                      <a:endParaRPr sz="1200" u="none" cap="none" strike="noStrike"/>
                    </a:p>
                  </a:txBody>
                  <a:tcPr marT="45725" marB="45725" marR="91450" marL="91450"/>
                </a:tc>
                <a:tc hMerge="1"/>
              </a:tr>
              <a:tr h="259500">
                <a:tc>
                  <a:txBody>
                    <a:bodyPr/>
                    <a:lstStyle/>
                    <a:p>
                      <a:pPr indent="0" lvl="0" marL="0" marR="0" rtl="0" algn="l">
                        <a:lnSpc>
                          <a:spcPct val="100000"/>
                        </a:lnSpc>
                        <a:spcBef>
                          <a:spcPts val="0"/>
                        </a:spcBef>
                        <a:spcAft>
                          <a:spcPts val="0"/>
                        </a:spcAft>
                        <a:buNone/>
                      </a:pPr>
                      <a:r>
                        <a:rPr lang="iw-IL" sz="1100" u="none" cap="none" strike="noStrike"/>
                        <a:t>Movie ID</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INT</a:t>
                      </a:r>
                      <a:endParaRPr/>
                    </a:p>
                  </a:txBody>
                  <a:tcPr marT="45725" marB="45725" marR="91450" marL="91450"/>
                </a:tc>
              </a:tr>
              <a:tr h="259500">
                <a:tc>
                  <a:txBody>
                    <a:bodyPr/>
                    <a:lstStyle/>
                    <a:p>
                      <a:pPr indent="0" lvl="0" marL="0" marR="0" rtl="0" algn="l">
                        <a:lnSpc>
                          <a:spcPct val="100000"/>
                        </a:lnSpc>
                        <a:spcBef>
                          <a:spcPts val="0"/>
                        </a:spcBef>
                        <a:spcAft>
                          <a:spcPts val="0"/>
                        </a:spcAft>
                        <a:buNone/>
                      </a:pPr>
                      <a:r>
                        <a:rPr lang="iw-IL" sz="1100" u="none" cap="none" strike="noStrike"/>
                        <a:t>Actor ID</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INT</a:t>
                      </a:r>
                      <a:endParaRPr/>
                    </a:p>
                  </a:txBody>
                  <a:tcPr marT="45725" marB="45725" marR="91450" marL="91450"/>
                </a:tc>
              </a:tr>
            </a:tbl>
          </a:graphicData>
        </a:graphic>
      </p:graphicFrame>
      <p:cxnSp>
        <p:nvCxnSpPr>
          <p:cNvPr id="151" name="Google Shape;151;p10"/>
          <p:cNvCxnSpPr/>
          <p:nvPr/>
        </p:nvCxnSpPr>
        <p:spPr>
          <a:xfrm>
            <a:off x="3148717" y="1963979"/>
            <a:ext cx="541500" cy="540600"/>
          </a:xfrm>
          <a:prstGeom prst="bentConnector3">
            <a:avLst>
              <a:gd fmla="val 50000" name="adj1"/>
            </a:avLst>
          </a:prstGeom>
          <a:noFill/>
          <a:ln cap="flat" cmpd="sng" w="9525">
            <a:solidFill>
              <a:srgbClr val="3E6EC2"/>
            </a:solidFill>
            <a:prstDash val="solid"/>
            <a:round/>
            <a:headEnd len="sm" w="sm" type="none"/>
            <a:tailEnd len="sm" w="sm" type="none"/>
          </a:ln>
        </p:spPr>
      </p:cxnSp>
      <p:cxnSp>
        <p:nvCxnSpPr>
          <p:cNvPr id="152" name="Google Shape;152;p10"/>
          <p:cNvCxnSpPr/>
          <p:nvPr/>
        </p:nvCxnSpPr>
        <p:spPr>
          <a:xfrm flipH="1">
            <a:off x="5733405" y="1963979"/>
            <a:ext cx="541500" cy="308700"/>
          </a:xfrm>
          <a:prstGeom prst="bentConnector3">
            <a:avLst>
              <a:gd fmla="val 50000" name="adj1"/>
            </a:avLst>
          </a:prstGeom>
          <a:noFill/>
          <a:ln cap="flat" cmpd="sng" w="9525">
            <a:solidFill>
              <a:srgbClr val="3E6EC2"/>
            </a:solidFill>
            <a:prstDash val="solid"/>
            <a:round/>
            <a:headEnd len="sm" w="sm" type="none"/>
            <a:tailEnd len="sm" w="sm" type="none"/>
          </a:ln>
        </p:spPr>
      </p:cxnSp>
      <p:graphicFrame>
        <p:nvGraphicFramePr>
          <p:cNvPr id="153" name="Google Shape;153;p10"/>
          <p:cNvGraphicFramePr/>
          <p:nvPr/>
        </p:nvGraphicFramePr>
        <p:xfrm>
          <a:off x="3419392" y="2996648"/>
          <a:ext cx="3000000" cy="3000000"/>
        </p:xfrm>
        <a:graphic>
          <a:graphicData uri="http://schemas.openxmlformats.org/drawingml/2006/table">
            <a:tbl>
              <a:tblPr bandRow="1" firstRow="1">
                <a:noFill/>
                <a:tableStyleId>{A9CC4726-E0B5-42A5-B143-85804AC38C40}</a:tableStyleId>
              </a:tblPr>
              <a:tblGrid>
                <a:gridCol w="1159575"/>
                <a:gridCol w="883925"/>
              </a:tblGrid>
              <a:tr h="424525">
                <a:tc gridSpan="2">
                  <a:txBody>
                    <a:bodyPr/>
                    <a:lstStyle/>
                    <a:p>
                      <a:pPr indent="0" lvl="0" marL="0" marR="0" rtl="1" algn="ctr">
                        <a:lnSpc>
                          <a:spcPct val="100000"/>
                        </a:lnSpc>
                        <a:spcBef>
                          <a:spcPts val="0"/>
                        </a:spcBef>
                        <a:spcAft>
                          <a:spcPts val="0"/>
                        </a:spcAft>
                        <a:buNone/>
                      </a:pPr>
                      <a:r>
                        <a:rPr lang="iw-IL" sz="1200" u="none" cap="none" strike="noStrike"/>
                        <a:t>Genre</a:t>
                      </a:r>
                      <a:endParaRPr sz="1200" u="none" cap="none" strike="noStrike"/>
                    </a:p>
                  </a:txBody>
                  <a:tcPr marT="45725" marB="45725" marR="91450" marL="91450"/>
                </a:tc>
                <a:tc hMerge="1"/>
              </a:tr>
              <a:tr h="259500">
                <a:tc>
                  <a:txBody>
                    <a:bodyPr/>
                    <a:lstStyle/>
                    <a:p>
                      <a:pPr indent="0" lvl="0" marL="0" marR="0" rtl="0" algn="l">
                        <a:lnSpc>
                          <a:spcPct val="100000"/>
                        </a:lnSpc>
                        <a:spcBef>
                          <a:spcPts val="0"/>
                        </a:spcBef>
                        <a:spcAft>
                          <a:spcPts val="0"/>
                        </a:spcAft>
                        <a:buNone/>
                      </a:pPr>
                      <a:r>
                        <a:rPr lang="iw-IL" sz="1100" u="none" cap="none" strike="noStrike"/>
                        <a:t>Genre ID</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INT</a:t>
                      </a:r>
                      <a:endParaRPr/>
                    </a:p>
                  </a:txBody>
                  <a:tcPr marT="45725" marB="45725" marR="91450" marL="91450"/>
                </a:tc>
              </a:tr>
              <a:tr h="259500">
                <a:tc>
                  <a:txBody>
                    <a:bodyPr/>
                    <a:lstStyle/>
                    <a:p>
                      <a:pPr indent="0" lvl="0" marL="0" marR="0" rtl="0" algn="l">
                        <a:lnSpc>
                          <a:spcPct val="100000"/>
                        </a:lnSpc>
                        <a:spcBef>
                          <a:spcPts val="0"/>
                        </a:spcBef>
                        <a:spcAft>
                          <a:spcPts val="0"/>
                        </a:spcAft>
                        <a:buNone/>
                      </a:pPr>
                      <a:r>
                        <a:rPr lang="iw-IL" sz="1100" u="none" cap="none" strike="noStrike"/>
                        <a:t>Genre Name</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CHAR</a:t>
                      </a:r>
                      <a:endParaRPr/>
                    </a:p>
                  </a:txBody>
                  <a:tcPr marT="45725" marB="45725" marR="91450" marL="91450"/>
                </a:tc>
              </a:tr>
              <a:tr h="259500">
                <a:tc>
                  <a:txBody>
                    <a:bodyPr/>
                    <a:lstStyle/>
                    <a:p>
                      <a:pPr indent="0" lvl="0" marL="0" marR="0" rtl="0" algn="l">
                        <a:lnSpc>
                          <a:spcPct val="100000"/>
                        </a:lnSpc>
                        <a:spcBef>
                          <a:spcPts val="0"/>
                        </a:spcBef>
                        <a:spcAft>
                          <a:spcPts val="0"/>
                        </a:spcAft>
                        <a:buNone/>
                      </a:pPr>
                      <a:r>
                        <a:rPr lang="iw-IL" sz="1100" u="none" cap="none" strike="noStrike"/>
                        <a:t>Popularity - Adults</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INT</a:t>
                      </a:r>
                      <a:endParaRPr/>
                    </a:p>
                  </a:txBody>
                  <a:tcPr marT="45725" marB="45725" marR="91450" marL="91450"/>
                </a:tc>
              </a:tr>
              <a:tr h="259500">
                <a:tc>
                  <a:txBody>
                    <a:bodyPr/>
                    <a:lstStyle/>
                    <a:p>
                      <a:pPr indent="0" lvl="0" marL="0" marR="0" rtl="0" algn="l">
                        <a:lnSpc>
                          <a:spcPct val="100000"/>
                        </a:lnSpc>
                        <a:spcBef>
                          <a:spcPts val="0"/>
                        </a:spcBef>
                        <a:spcAft>
                          <a:spcPts val="0"/>
                        </a:spcAft>
                        <a:buNone/>
                      </a:pPr>
                      <a:r>
                        <a:rPr lang="iw-IL" sz="1100" u="none" cap="none" strike="noStrike"/>
                        <a:t>Popularity - Children</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CHAR</a:t>
                      </a:r>
                      <a:endParaRPr/>
                    </a:p>
                  </a:txBody>
                  <a:tcPr marT="45725" marB="45725" marR="91450" marL="91450"/>
                </a:tc>
              </a:tr>
            </a:tbl>
          </a:graphicData>
        </a:graphic>
      </p:graphicFrame>
      <p:cxnSp>
        <p:nvCxnSpPr>
          <p:cNvPr id="154" name="Google Shape;154;p10"/>
          <p:cNvCxnSpPr/>
          <p:nvPr/>
        </p:nvCxnSpPr>
        <p:spPr>
          <a:xfrm flipH="1">
            <a:off x="5462806" y="2753187"/>
            <a:ext cx="812100" cy="799500"/>
          </a:xfrm>
          <a:prstGeom prst="bentConnector3">
            <a:avLst>
              <a:gd fmla="val 50000" name="adj1"/>
            </a:avLst>
          </a:prstGeom>
          <a:noFill/>
          <a:ln cap="flat" cmpd="sng" w="9525">
            <a:solidFill>
              <a:srgbClr val="3E6EC2"/>
            </a:solidFill>
            <a:prstDash val="solid"/>
            <a:round/>
            <a:headEnd len="sm" w="sm" type="none"/>
            <a:tailEnd len="sm" w="sm" type="none"/>
          </a:ln>
        </p:spPr>
      </p:cxnSp>
      <p:cxnSp>
        <p:nvCxnSpPr>
          <p:cNvPr id="155" name="Google Shape;155;p10"/>
          <p:cNvCxnSpPr/>
          <p:nvPr/>
        </p:nvCxnSpPr>
        <p:spPr>
          <a:xfrm flipH="1" rot="10800000">
            <a:off x="6114553" y="2648987"/>
            <a:ext cx="160350" cy="104199"/>
          </a:xfrm>
          <a:prstGeom prst="straightConnector1">
            <a:avLst/>
          </a:prstGeom>
          <a:noFill/>
          <a:ln cap="flat" cmpd="sng" w="9525">
            <a:solidFill>
              <a:srgbClr val="3E6EC2"/>
            </a:solidFill>
            <a:prstDash val="solid"/>
            <a:round/>
            <a:headEnd len="sm" w="sm" type="none"/>
            <a:tailEnd len="sm" w="sm" type="none"/>
          </a:ln>
        </p:spPr>
      </p:cxnSp>
      <p:cxnSp>
        <p:nvCxnSpPr>
          <p:cNvPr id="156" name="Google Shape;156;p10"/>
          <p:cNvCxnSpPr/>
          <p:nvPr/>
        </p:nvCxnSpPr>
        <p:spPr>
          <a:xfrm>
            <a:off x="6114553" y="2753186"/>
            <a:ext cx="160350" cy="117680"/>
          </a:xfrm>
          <a:prstGeom prst="straightConnector1">
            <a:avLst/>
          </a:prstGeom>
          <a:noFill/>
          <a:ln cap="flat" cmpd="sng" w="9525">
            <a:solidFill>
              <a:srgbClr val="3E6EC2"/>
            </a:solidFill>
            <a:prstDash val="solid"/>
            <a:round/>
            <a:headEnd len="sm" w="sm" type="none"/>
            <a:tailEnd len="sm" w="sm" type="none"/>
          </a:ln>
        </p:spPr>
      </p:cxnSp>
      <p:cxnSp>
        <p:nvCxnSpPr>
          <p:cNvPr id="157" name="Google Shape;157;p10"/>
          <p:cNvCxnSpPr/>
          <p:nvPr/>
        </p:nvCxnSpPr>
        <p:spPr>
          <a:xfrm>
            <a:off x="5557962" y="3466769"/>
            <a:ext cx="0" cy="182880"/>
          </a:xfrm>
          <a:prstGeom prst="straightConnector1">
            <a:avLst/>
          </a:prstGeom>
          <a:noFill/>
          <a:ln cap="flat" cmpd="sng" w="9525">
            <a:solidFill>
              <a:srgbClr val="3E6EC2"/>
            </a:solidFill>
            <a:prstDash val="solid"/>
            <a:round/>
            <a:headEnd len="sm" w="sm" type="none"/>
            <a:tailEnd len="sm" w="sm" type="none"/>
          </a:ln>
        </p:spPr>
      </p:cxnSp>
      <p:cxnSp>
        <p:nvCxnSpPr>
          <p:cNvPr id="158" name="Google Shape;158;p10"/>
          <p:cNvCxnSpPr/>
          <p:nvPr/>
        </p:nvCxnSpPr>
        <p:spPr>
          <a:xfrm>
            <a:off x="6209969" y="1872539"/>
            <a:ext cx="0" cy="182880"/>
          </a:xfrm>
          <a:prstGeom prst="straightConnector1">
            <a:avLst/>
          </a:prstGeom>
          <a:noFill/>
          <a:ln cap="flat" cmpd="sng" w="9525">
            <a:solidFill>
              <a:srgbClr val="3E6EC2"/>
            </a:solidFill>
            <a:prstDash val="solid"/>
            <a:round/>
            <a:headEnd len="sm" w="sm" type="none"/>
            <a:tailEnd len="sm" w="sm" type="none"/>
          </a:ln>
        </p:spPr>
      </p:cxnSp>
      <p:cxnSp>
        <p:nvCxnSpPr>
          <p:cNvPr id="159" name="Google Shape;159;p10"/>
          <p:cNvCxnSpPr/>
          <p:nvPr/>
        </p:nvCxnSpPr>
        <p:spPr>
          <a:xfrm>
            <a:off x="3261360" y="1872539"/>
            <a:ext cx="0" cy="182880"/>
          </a:xfrm>
          <a:prstGeom prst="straightConnector1">
            <a:avLst/>
          </a:prstGeom>
          <a:noFill/>
          <a:ln cap="flat" cmpd="sng" w="9525">
            <a:solidFill>
              <a:srgbClr val="3E6EC2"/>
            </a:solidFill>
            <a:prstDash val="solid"/>
            <a:round/>
            <a:headEnd len="sm" w="sm" type="none"/>
            <a:tailEnd len="sm" w="sm" type="none"/>
          </a:ln>
        </p:spPr>
      </p:cxnSp>
      <p:cxnSp>
        <p:nvCxnSpPr>
          <p:cNvPr id="160" name="Google Shape;160;p10"/>
          <p:cNvCxnSpPr/>
          <p:nvPr/>
        </p:nvCxnSpPr>
        <p:spPr>
          <a:xfrm flipH="1" rot="10800000">
            <a:off x="3529718" y="2405836"/>
            <a:ext cx="160350" cy="104199"/>
          </a:xfrm>
          <a:prstGeom prst="straightConnector1">
            <a:avLst/>
          </a:prstGeom>
          <a:noFill/>
          <a:ln cap="flat" cmpd="sng" w="9525">
            <a:solidFill>
              <a:srgbClr val="3E6EC2"/>
            </a:solidFill>
            <a:prstDash val="solid"/>
            <a:round/>
            <a:headEnd len="sm" w="sm" type="none"/>
            <a:tailEnd len="sm" w="sm" type="none"/>
          </a:ln>
        </p:spPr>
      </p:cxnSp>
      <p:cxnSp>
        <p:nvCxnSpPr>
          <p:cNvPr id="161" name="Google Shape;161;p10"/>
          <p:cNvCxnSpPr/>
          <p:nvPr/>
        </p:nvCxnSpPr>
        <p:spPr>
          <a:xfrm>
            <a:off x="3529718" y="2510035"/>
            <a:ext cx="160350" cy="117680"/>
          </a:xfrm>
          <a:prstGeom prst="straightConnector1">
            <a:avLst/>
          </a:prstGeom>
          <a:noFill/>
          <a:ln cap="flat" cmpd="sng" w="9525">
            <a:solidFill>
              <a:srgbClr val="3E6EC2"/>
            </a:solidFill>
            <a:prstDash val="solid"/>
            <a:round/>
            <a:headEnd len="sm" w="sm" type="none"/>
            <a:tailEnd len="sm" w="sm" type="none"/>
          </a:ln>
        </p:spPr>
      </p:cxnSp>
      <p:cxnSp>
        <p:nvCxnSpPr>
          <p:cNvPr id="162" name="Google Shape;162;p10"/>
          <p:cNvCxnSpPr/>
          <p:nvPr/>
        </p:nvCxnSpPr>
        <p:spPr>
          <a:xfrm>
            <a:off x="5733552" y="2168995"/>
            <a:ext cx="151905" cy="87153"/>
          </a:xfrm>
          <a:prstGeom prst="straightConnector1">
            <a:avLst/>
          </a:prstGeom>
          <a:noFill/>
          <a:ln cap="flat" cmpd="sng" w="9525">
            <a:solidFill>
              <a:srgbClr val="3E6EC2"/>
            </a:solidFill>
            <a:prstDash val="solid"/>
            <a:round/>
            <a:headEnd len="sm" w="sm" type="none"/>
            <a:tailEnd len="sm" w="sm" type="none"/>
          </a:ln>
        </p:spPr>
      </p:cxnSp>
      <p:cxnSp>
        <p:nvCxnSpPr>
          <p:cNvPr id="163" name="Google Shape;163;p10"/>
          <p:cNvCxnSpPr/>
          <p:nvPr/>
        </p:nvCxnSpPr>
        <p:spPr>
          <a:xfrm flipH="1" rot="10800000">
            <a:off x="5740510" y="2283656"/>
            <a:ext cx="144947" cy="74114"/>
          </a:xfrm>
          <a:prstGeom prst="straightConnector1">
            <a:avLst/>
          </a:prstGeom>
          <a:noFill/>
          <a:ln cap="flat" cmpd="sng" w="9525">
            <a:solidFill>
              <a:srgbClr val="3E6EC2"/>
            </a:solidFill>
            <a:prstDash val="solid"/>
            <a:round/>
            <a:headEnd len="sm" w="sm" type="none"/>
            <a:tailEnd len="sm" w="sm" type="none"/>
          </a:ln>
        </p:spPr>
      </p:cxnSp>
      <p:sp>
        <p:nvSpPr>
          <p:cNvPr id="164" name="Google Shape;164;p10"/>
          <p:cNvSpPr txBox="1"/>
          <p:nvPr/>
        </p:nvSpPr>
        <p:spPr>
          <a:xfrm>
            <a:off x="3261360" y="460208"/>
            <a:ext cx="5469832"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מפתח ראשי ומפתח זר - דוגמאות</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165" name="Google Shape;165;p10"/>
          <p:cNvSpPr txBox="1"/>
          <p:nvPr/>
        </p:nvSpPr>
        <p:spPr>
          <a:xfrm>
            <a:off x="8294368" y="1825479"/>
            <a:ext cx="51965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w-IL" sz="1200" u="none" cap="none" strike="noStrike">
                <a:solidFill>
                  <a:srgbClr val="000000"/>
                </a:solidFill>
                <a:latin typeface="Arial"/>
                <a:ea typeface="Arial"/>
                <a:cs typeface="Arial"/>
                <a:sym typeface="Arial"/>
              </a:rPr>
              <a:t>PK</a:t>
            </a:r>
            <a:endParaRPr/>
          </a:p>
        </p:txBody>
      </p:sp>
      <p:sp>
        <p:nvSpPr>
          <p:cNvPr id="166" name="Google Shape;166;p10"/>
          <p:cNvSpPr txBox="1"/>
          <p:nvPr/>
        </p:nvSpPr>
        <p:spPr>
          <a:xfrm>
            <a:off x="3070362" y="3409053"/>
            <a:ext cx="51965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w-IL" sz="1200" u="none" cap="none" strike="noStrike">
                <a:solidFill>
                  <a:srgbClr val="000000"/>
                </a:solidFill>
                <a:latin typeface="Arial"/>
                <a:ea typeface="Arial"/>
                <a:cs typeface="Arial"/>
                <a:sym typeface="Arial"/>
              </a:rPr>
              <a:t>PK</a:t>
            </a:r>
            <a:endParaRPr/>
          </a:p>
        </p:txBody>
      </p:sp>
      <p:sp>
        <p:nvSpPr>
          <p:cNvPr id="167" name="Google Shape;167;p10"/>
          <p:cNvSpPr txBox="1"/>
          <p:nvPr/>
        </p:nvSpPr>
        <p:spPr>
          <a:xfrm>
            <a:off x="732762" y="1825478"/>
            <a:ext cx="51965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w-IL" sz="1200" u="none" cap="none" strike="noStrike">
                <a:solidFill>
                  <a:srgbClr val="000000"/>
                </a:solidFill>
                <a:latin typeface="Arial"/>
                <a:ea typeface="Arial"/>
                <a:cs typeface="Arial"/>
                <a:sym typeface="Arial"/>
              </a:rPr>
              <a:t>PK</a:t>
            </a:r>
            <a:endParaRPr/>
          </a:p>
        </p:txBody>
      </p:sp>
      <p:sp>
        <p:nvSpPr>
          <p:cNvPr id="168" name="Google Shape;168;p10"/>
          <p:cNvSpPr txBox="1"/>
          <p:nvPr/>
        </p:nvSpPr>
        <p:spPr>
          <a:xfrm>
            <a:off x="8294367" y="2593867"/>
            <a:ext cx="51965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w-IL" sz="1200" u="none" cap="none" strike="noStrike">
                <a:solidFill>
                  <a:srgbClr val="000000"/>
                </a:solidFill>
                <a:latin typeface="Arial"/>
                <a:ea typeface="Arial"/>
                <a:cs typeface="Arial"/>
                <a:sym typeface="Arial"/>
              </a:rPr>
              <a:t>FK</a:t>
            </a:r>
            <a:endParaRPr/>
          </a:p>
        </p:txBody>
      </p:sp>
      <p:sp>
        <p:nvSpPr>
          <p:cNvPr id="169" name="Google Shape;169;p10"/>
          <p:cNvSpPr txBox="1"/>
          <p:nvPr/>
        </p:nvSpPr>
        <p:spPr>
          <a:xfrm>
            <a:off x="5660004" y="2379162"/>
            <a:ext cx="51965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w-IL" sz="1200" u="none" cap="none" strike="noStrike">
                <a:solidFill>
                  <a:srgbClr val="000000"/>
                </a:solidFill>
                <a:latin typeface="Arial"/>
                <a:ea typeface="Arial"/>
                <a:cs typeface="Arial"/>
                <a:sym typeface="Arial"/>
              </a:rPr>
              <a:t>FK</a:t>
            </a:r>
            <a:endParaRPr/>
          </a:p>
        </p:txBody>
      </p:sp>
      <p:sp>
        <p:nvSpPr>
          <p:cNvPr id="170" name="Google Shape;170;p10"/>
          <p:cNvSpPr txBox="1"/>
          <p:nvPr/>
        </p:nvSpPr>
        <p:spPr>
          <a:xfrm>
            <a:off x="3356693" y="2118307"/>
            <a:ext cx="51965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w-IL" sz="1200" u="none" cap="none" strike="noStrike">
                <a:solidFill>
                  <a:srgbClr val="000000"/>
                </a:solidFill>
                <a:latin typeface="Arial"/>
                <a:ea typeface="Arial"/>
                <a:cs typeface="Arial"/>
                <a:sym typeface="Arial"/>
              </a:rPr>
              <a:t>FK</a:t>
            </a:r>
            <a:endParaRPr/>
          </a:p>
        </p:txBody>
      </p:sp>
      <p:sp>
        <p:nvSpPr>
          <p:cNvPr id="171" name="Google Shape;171;p10"/>
          <p:cNvSpPr txBox="1"/>
          <p:nvPr/>
        </p:nvSpPr>
        <p:spPr>
          <a:xfrm>
            <a:off x="6274903" y="4094773"/>
            <a:ext cx="1484241"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1" i="0" lang="iw-IL" sz="1200" u="none" cap="none" strike="noStrike">
                <a:solidFill>
                  <a:srgbClr val="000000"/>
                </a:solidFill>
                <a:latin typeface="Arial"/>
                <a:ea typeface="Arial"/>
                <a:cs typeface="Arial"/>
                <a:sym typeface="Arial"/>
              </a:rPr>
              <a:t>PK - מפתח ראשי</a:t>
            </a:r>
            <a:endParaRPr/>
          </a:p>
          <a:p>
            <a:pPr indent="0" lvl="0" marL="0" marR="0" rtl="1" algn="r">
              <a:lnSpc>
                <a:spcPct val="100000"/>
              </a:lnSpc>
              <a:spcBef>
                <a:spcPts val="0"/>
              </a:spcBef>
              <a:spcAft>
                <a:spcPts val="0"/>
              </a:spcAft>
              <a:buNone/>
            </a:pPr>
            <a:r>
              <a:rPr b="1" i="0" lang="iw-IL" sz="1200" u="none" cap="none" strike="noStrike">
                <a:solidFill>
                  <a:srgbClr val="000000"/>
                </a:solidFill>
                <a:latin typeface="Arial"/>
                <a:ea typeface="Arial"/>
                <a:cs typeface="Arial"/>
                <a:sym typeface="Arial"/>
              </a:rPr>
              <a:t>FK – מפתח זר</a:t>
            </a:r>
            <a:endParaRPr b="1" i="0" sz="12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1"/>
          <p:cNvSpPr txBox="1"/>
          <p:nvPr/>
        </p:nvSpPr>
        <p:spPr>
          <a:xfrm>
            <a:off x="4420926" y="508132"/>
            <a:ext cx="4293038"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נרמול מסדי נתונים</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177" name="Google Shape;177;p11"/>
          <p:cNvSpPr txBox="1"/>
          <p:nvPr/>
        </p:nvSpPr>
        <p:spPr>
          <a:xfrm>
            <a:off x="858742" y="1390826"/>
            <a:ext cx="6751118" cy="1938952"/>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מטרתם של כל הכללים והמושגים שלמדנו היא לייצר מסד נתונים הגיוני שמאפשר עבודה קלה ויעילה בעת הכנסה, שליפה ועדכון של נתונים.</a:t>
            </a:r>
            <a:endParaRPr/>
          </a:p>
          <a:p>
            <a:pPr indent="0" lvl="0" marL="0" marR="0" rtl="1" algn="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הכללים שמרכיבים את תכנון מסדי הנתונים בצורה הנכונה נקראים הפורמט הנורמלי. עיצוב וסידור מסד הנתונים בהתאם לכללים אלו נקרא נרמול.</a:t>
            </a:r>
            <a:endParaRPr/>
          </a:p>
          <a:p>
            <a:pPr indent="0" lvl="0" marL="0" marR="0" rtl="1" algn="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החשיבות של ניהול מסד נתונים בצורה נכונה הוא קריטי ויכול לחסוך המון זמן וכסף.</a:t>
            </a:r>
            <a:endParaRPr/>
          </a:p>
        </p:txBody>
      </p:sp>
      <p:pic>
        <p:nvPicPr>
          <p:cNvPr descr="Database outline" id="178" name="Google Shape;178;p11"/>
          <p:cNvPicPr preferRelativeResize="0"/>
          <p:nvPr/>
        </p:nvPicPr>
        <p:blipFill rotWithShape="1">
          <a:blip r:embed="rId3">
            <a:alphaModFix/>
          </a:blip>
          <a:srcRect b="0" l="0" r="0" t="0"/>
          <a:stretch/>
        </p:blipFill>
        <p:spPr>
          <a:xfrm>
            <a:off x="7609858" y="1494056"/>
            <a:ext cx="287717" cy="287717"/>
          </a:xfrm>
          <a:prstGeom prst="rect">
            <a:avLst/>
          </a:prstGeom>
          <a:noFill/>
          <a:ln>
            <a:noFill/>
          </a:ln>
        </p:spPr>
      </p:pic>
      <p:pic>
        <p:nvPicPr>
          <p:cNvPr descr="Database outline" id="179" name="Google Shape;179;p11"/>
          <p:cNvPicPr preferRelativeResize="0"/>
          <p:nvPr/>
        </p:nvPicPr>
        <p:blipFill rotWithShape="1">
          <a:blip r:embed="rId3">
            <a:alphaModFix/>
          </a:blip>
          <a:srcRect b="0" l="0" r="0" t="0"/>
          <a:stretch/>
        </p:blipFill>
        <p:spPr>
          <a:xfrm>
            <a:off x="7609857" y="2216443"/>
            <a:ext cx="287717" cy="287717"/>
          </a:xfrm>
          <a:prstGeom prst="rect">
            <a:avLst/>
          </a:prstGeom>
          <a:noFill/>
          <a:ln>
            <a:noFill/>
          </a:ln>
        </p:spPr>
      </p:pic>
      <p:pic>
        <p:nvPicPr>
          <p:cNvPr descr="Database outline" id="180" name="Google Shape;180;p11"/>
          <p:cNvPicPr preferRelativeResize="0"/>
          <p:nvPr/>
        </p:nvPicPr>
        <p:blipFill rotWithShape="1">
          <a:blip r:embed="rId3">
            <a:alphaModFix/>
          </a:blip>
          <a:srcRect b="0" l="0" r="0" t="0"/>
          <a:stretch/>
        </p:blipFill>
        <p:spPr>
          <a:xfrm>
            <a:off x="7609857" y="2938830"/>
            <a:ext cx="287717" cy="2877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500"/>
                                        <p:tgtEl>
                                          <p:spTgt spid="17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500"/>
                                        <p:tgtEl>
                                          <p:spTgt spid="18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2"/>
          <p:cNvSpPr txBox="1"/>
          <p:nvPr/>
        </p:nvSpPr>
        <p:spPr>
          <a:xfrm>
            <a:off x="4420926" y="295473"/>
            <a:ext cx="4293038"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נרמול מסדי נתונים</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186" name="Google Shape;186;p12"/>
          <p:cNvSpPr txBox="1"/>
          <p:nvPr/>
        </p:nvSpPr>
        <p:spPr>
          <a:xfrm>
            <a:off x="647698" y="1078156"/>
            <a:ext cx="6962160" cy="3785611"/>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None/>
            </a:pPr>
            <a:r>
              <a:rPr b="0" i="0" lang="iw-IL" sz="1600" u="none" cap="none" strike="noStrike">
                <a:solidFill>
                  <a:srgbClr val="232752"/>
                </a:solidFill>
                <a:latin typeface="Assistant"/>
                <a:ea typeface="Assistant"/>
                <a:cs typeface="Assistant"/>
                <a:sym typeface="Assistant"/>
              </a:rPr>
              <a:t>לתהליך הנרמול 6 שלבים עוקבים ונדרש להשלים כל שלב בכדי להמשיך לשלב הבא. אנחנו נדבר על 4 השלבים הראשונים, מפני שהם קריטיים והכרחיים:</a:t>
            </a:r>
            <a:endParaRPr/>
          </a:p>
          <a:p>
            <a:pPr indent="-342900" lvl="0" marL="342900" marR="0" rtl="1" algn="r">
              <a:lnSpc>
                <a:spcPct val="150000"/>
              </a:lnSpc>
              <a:spcBef>
                <a:spcPts val="0"/>
              </a:spcBef>
              <a:spcAft>
                <a:spcPts val="0"/>
              </a:spcAft>
              <a:buClr>
                <a:srgbClr val="232752"/>
              </a:buClr>
              <a:buSzPts val="1600"/>
              <a:buFont typeface="Arial"/>
              <a:buAutoNum type="arabicPeriod"/>
            </a:pPr>
            <a:r>
              <a:rPr b="0" i="0" lang="iw-IL" sz="1600" u="none" cap="none" strike="noStrike">
                <a:solidFill>
                  <a:srgbClr val="232752"/>
                </a:solidFill>
                <a:latin typeface="Assistant"/>
                <a:ea typeface="Assistant"/>
                <a:cs typeface="Assistant"/>
                <a:sym typeface="Assistant"/>
              </a:rPr>
              <a:t>כל שדה בטבלה יכול להכיל רק ערך בודד ולא סט או רשימה של ערכים. אם יש צורך בהכנסת סט ערכים – מפצלים לטבלה נפרדת.</a:t>
            </a:r>
            <a:endParaRPr/>
          </a:p>
          <a:p>
            <a:pPr indent="-342900" lvl="0" marL="342900" marR="0" rtl="1" algn="r">
              <a:lnSpc>
                <a:spcPct val="150000"/>
              </a:lnSpc>
              <a:spcBef>
                <a:spcPts val="0"/>
              </a:spcBef>
              <a:spcAft>
                <a:spcPts val="0"/>
              </a:spcAft>
              <a:buClr>
                <a:srgbClr val="232752"/>
              </a:buClr>
              <a:buSzPts val="1600"/>
              <a:buFont typeface="Arial"/>
              <a:buAutoNum type="arabicPeriod"/>
            </a:pPr>
            <a:r>
              <a:rPr b="0" i="0" lang="iw-IL" sz="1600" u="none" cap="none" strike="noStrike">
                <a:solidFill>
                  <a:srgbClr val="232752"/>
                </a:solidFill>
                <a:latin typeface="Assistant"/>
                <a:ea typeface="Assistant"/>
                <a:cs typeface="Assistant"/>
                <a:sym typeface="Assistant"/>
              </a:rPr>
              <a:t>לכל טבלה רצוי שיהיה מפתח ראשי שיכיל ערכים ייחודיים. אם יש כפילויות אפשר או לייצר מפתח ראשי אחר או לפצל לטבלה נפרדת.</a:t>
            </a:r>
            <a:endParaRPr/>
          </a:p>
          <a:p>
            <a:pPr indent="-342900" lvl="0" marL="342900" marR="0" rtl="1" algn="r">
              <a:lnSpc>
                <a:spcPct val="150000"/>
              </a:lnSpc>
              <a:spcBef>
                <a:spcPts val="0"/>
              </a:spcBef>
              <a:spcAft>
                <a:spcPts val="0"/>
              </a:spcAft>
              <a:buClr>
                <a:srgbClr val="232752"/>
              </a:buClr>
              <a:buSzPts val="1600"/>
              <a:buFont typeface="Arial"/>
              <a:buAutoNum type="arabicPeriod"/>
            </a:pPr>
            <a:r>
              <a:rPr b="0" i="0" lang="iw-IL" sz="1600" u="none" cap="none" strike="noStrike">
                <a:solidFill>
                  <a:srgbClr val="232752"/>
                </a:solidFill>
                <a:latin typeface="Assistant"/>
                <a:ea typeface="Assistant"/>
                <a:cs typeface="Assistant"/>
                <a:sym typeface="Assistant"/>
              </a:rPr>
              <a:t>אסור שבטבלה נתונה תהיה תלות בלתי ישירה בנושא הטבלה (לדוגמא: בטבלת ״סרטים״ עמודת ״שנת לידה של הבמאי״). במקרים כאלה נרצה לפצל לטבלה נפרדת.</a:t>
            </a:r>
            <a:endParaRPr/>
          </a:p>
          <a:p>
            <a:pPr indent="-342900" lvl="0" marL="342900" marR="0" rtl="1" algn="r">
              <a:lnSpc>
                <a:spcPct val="150000"/>
              </a:lnSpc>
              <a:spcBef>
                <a:spcPts val="0"/>
              </a:spcBef>
              <a:spcAft>
                <a:spcPts val="0"/>
              </a:spcAft>
              <a:buClr>
                <a:srgbClr val="232752"/>
              </a:buClr>
              <a:buSzPts val="1600"/>
              <a:buFont typeface="Arial"/>
              <a:buAutoNum type="arabicPeriod"/>
            </a:pPr>
            <a:r>
              <a:rPr b="0" i="0" lang="iw-IL" sz="1600" u="none" cap="none" strike="noStrike">
                <a:solidFill>
                  <a:srgbClr val="232752"/>
                </a:solidFill>
                <a:latin typeface="Assistant"/>
                <a:ea typeface="Assistant"/>
                <a:cs typeface="Assistant"/>
                <a:sym typeface="Assistant"/>
              </a:rPr>
              <a:t>אם יש יחס של אחד לרבים – נרצה לפצל לטבלה נפרדת ולא להוסיף כפילויות.</a:t>
            </a:r>
            <a:endParaRPr/>
          </a:p>
          <a:p>
            <a:pPr indent="-241300" lvl="0" marL="342900" marR="0" rtl="1" algn="r">
              <a:lnSpc>
                <a:spcPct val="150000"/>
              </a:lnSpc>
              <a:spcBef>
                <a:spcPts val="0"/>
              </a:spcBef>
              <a:spcAft>
                <a:spcPts val="0"/>
              </a:spcAft>
              <a:buClr>
                <a:srgbClr val="232752"/>
              </a:buClr>
              <a:buSzPts val="1600"/>
              <a:buFont typeface="Arial"/>
              <a:buNone/>
            </a:pPr>
            <a:r>
              <a:t/>
            </a:r>
            <a:endParaRPr b="0" i="0" sz="1600" u="none" cap="none" strike="noStrike">
              <a:solidFill>
                <a:srgbClr val="232752"/>
              </a:solidFill>
              <a:latin typeface="Assistant"/>
              <a:ea typeface="Assistant"/>
              <a:cs typeface="Assistant"/>
              <a:sym typeface="Assistant"/>
            </a:endParaRPr>
          </a:p>
        </p:txBody>
      </p:sp>
      <p:pic>
        <p:nvPicPr>
          <p:cNvPr descr="Database outline" id="187" name="Google Shape;187;p12"/>
          <p:cNvPicPr preferRelativeResize="0"/>
          <p:nvPr/>
        </p:nvPicPr>
        <p:blipFill rotWithShape="1">
          <a:blip r:embed="rId3">
            <a:alphaModFix/>
          </a:blip>
          <a:srcRect b="0" l="0" r="0" t="0"/>
          <a:stretch/>
        </p:blipFill>
        <p:spPr>
          <a:xfrm>
            <a:off x="7575934" y="1174016"/>
            <a:ext cx="287717" cy="2877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3"/>
          <p:cNvSpPr txBox="1"/>
          <p:nvPr/>
        </p:nvSpPr>
        <p:spPr>
          <a:xfrm>
            <a:off x="1018485" y="847307"/>
            <a:ext cx="7096780" cy="800138"/>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00ACE6"/>
              </a:buClr>
              <a:buSzPts val="4000"/>
              <a:buFont typeface="Assistant ExtraBold"/>
              <a:buNone/>
            </a:pPr>
            <a:r>
              <a:rPr b="0" i="0" lang="iw-IL" sz="4000" u="none" cap="none" strike="noStrike">
                <a:solidFill>
                  <a:srgbClr val="00ACE6"/>
                </a:solidFill>
                <a:latin typeface="Assistant ExtraBold"/>
                <a:ea typeface="Assistant ExtraBold"/>
                <a:cs typeface="Assistant ExtraBold"/>
                <a:sym typeface="Assistant ExtraBold"/>
              </a:rPr>
              <a:t>לסיכום</a:t>
            </a:r>
            <a:endParaRPr b="0" i="0" sz="4000" u="none" cap="none" strike="noStrike">
              <a:solidFill>
                <a:srgbClr val="00ACE6"/>
              </a:solidFill>
              <a:latin typeface="Assistant ExtraBold"/>
              <a:ea typeface="Assistant ExtraBold"/>
              <a:cs typeface="Assistant ExtraBold"/>
              <a:sym typeface="Assistant ExtraBold"/>
            </a:endParaRPr>
          </a:p>
        </p:txBody>
      </p:sp>
      <p:sp>
        <p:nvSpPr>
          <p:cNvPr id="193" name="Google Shape;193;p13"/>
          <p:cNvSpPr/>
          <p:nvPr/>
        </p:nvSpPr>
        <p:spPr>
          <a:xfrm>
            <a:off x="-5125" y="5051375"/>
            <a:ext cx="9144001" cy="92102"/>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pic>
        <p:nvPicPr>
          <p:cNvPr descr="Google Shape;439;p23" id="194" name="Google Shape;194;p13"/>
          <p:cNvPicPr preferRelativeResize="0"/>
          <p:nvPr/>
        </p:nvPicPr>
        <p:blipFill rotWithShape="1">
          <a:blip r:embed="rId3">
            <a:alphaModFix/>
          </a:blip>
          <a:srcRect b="0" l="0" r="0" t="0"/>
          <a:stretch/>
        </p:blipFill>
        <p:spPr>
          <a:xfrm rot="2843806">
            <a:off x="677122" y="482124"/>
            <a:ext cx="428727" cy="946126"/>
          </a:xfrm>
          <a:prstGeom prst="rect">
            <a:avLst/>
          </a:prstGeom>
          <a:noFill/>
          <a:ln>
            <a:noFill/>
          </a:ln>
        </p:spPr>
      </p:pic>
      <p:pic>
        <p:nvPicPr>
          <p:cNvPr descr="Google Shape;440;p23" id="195" name="Google Shape;195;p13"/>
          <p:cNvPicPr preferRelativeResize="0"/>
          <p:nvPr/>
        </p:nvPicPr>
        <p:blipFill rotWithShape="1">
          <a:blip r:embed="rId4">
            <a:alphaModFix/>
          </a:blip>
          <a:srcRect b="0" l="0" r="0" t="0"/>
          <a:stretch/>
        </p:blipFill>
        <p:spPr>
          <a:xfrm rot="-2133876">
            <a:off x="7538791" y="537309"/>
            <a:ext cx="1117045" cy="667702"/>
          </a:xfrm>
          <a:prstGeom prst="rect">
            <a:avLst/>
          </a:prstGeom>
          <a:noFill/>
          <a:ln>
            <a:noFill/>
          </a:ln>
        </p:spPr>
      </p:pic>
      <p:sp>
        <p:nvSpPr>
          <p:cNvPr id="196" name="Google Shape;196;p13"/>
          <p:cNvSpPr txBox="1"/>
          <p:nvPr/>
        </p:nvSpPr>
        <p:spPr>
          <a:xfrm>
            <a:off x="628152" y="1589874"/>
            <a:ext cx="7267493" cy="1569620"/>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איזה סוגי יחסים ישנם בין פרמטרים במסד נתונים?</a:t>
            </a:r>
            <a:endParaRPr/>
          </a:p>
          <a:p>
            <a:pPr indent="0" lvl="0" marL="0" marR="0" rtl="1" algn="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מהם מפתח ראשי ומפתח זר?</a:t>
            </a:r>
            <a:endParaRPr/>
          </a:p>
          <a:p>
            <a:pPr indent="0" lvl="0" marL="0" marR="0" rtl="1" algn="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מהו נרמול של מסד נתונים?</a:t>
            </a:r>
            <a:endParaRPr/>
          </a:p>
          <a:p>
            <a:pPr indent="0" lvl="0" marL="0" marR="0" rtl="1" algn="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מהם ארבעת חוקי הנרמול העיקריים?</a:t>
            </a:r>
            <a:endParaRPr b="0" i="0" sz="1600" u="none" cap="none" strike="noStrike">
              <a:solidFill>
                <a:srgbClr val="232752"/>
              </a:solidFill>
              <a:latin typeface="Assistant"/>
              <a:ea typeface="Assistant"/>
              <a:cs typeface="Assistant"/>
              <a:sym typeface="Assistant"/>
            </a:endParaRPr>
          </a:p>
        </p:txBody>
      </p:sp>
      <p:pic>
        <p:nvPicPr>
          <p:cNvPr descr="Database outline" id="197" name="Google Shape;197;p13"/>
          <p:cNvPicPr preferRelativeResize="0"/>
          <p:nvPr/>
        </p:nvPicPr>
        <p:blipFill rotWithShape="1">
          <a:blip r:embed="rId5">
            <a:alphaModFix/>
          </a:blip>
          <a:srcRect b="0" l="0" r="0" t="0"/>
          <a:stretch/>
        </p:blipFill>
        <p:spPr>
          <a:xfrm>
            <a:off x="7847206" y="1693741"/>
            <a:ext cx="287717" cy="287717"/>
          </a:xfrm>
          <a:prstGeom prst="rect">
            <a:avLst/>
          </a:prstGeom>
          <a:noFill/>
          <a:ln>
            <a:noFill/>
          </a:ln>
        </p:spPr>
      </p:pic>
      <p:pic>
        <p:nvPicPr>
          <p:cNvPr descr="Database outline" id="198" name="Google Shape;198;p13"/>
          <p:cNvPicPr preferRelativeResize="0"/>
          <p:nvPr/>
        </p:nvPicPr>
        <p:blipFill rotWithShape="1">
          <a:blip r:embed="rId5">
            <a:alphaModFix/>
          </a:blip>
          <a:srcRect b="0" l="0" r="0" t="0"/>
          <a:stretch/>
        </p:blipFill>
        <p:spPr>
          <a:xfrm>
            <a:off x="7847206" y="2042438"/>
            <a:ext cx="287717" cy="287717"/>
          </a:xfrm>
          <a:prstGeom prst="rect">
            <a:avLst/>
          </a:prstGeom>
          <a:noFill/>
          <a:ln>
            <a:noFill/>
          </a:ln>
        </p:spPr>
      </p:pic>
      <p:pic>
        <p:nvPicPr>
          <p:cNvPr descr="Database outline" id="199" name="Google Shape;199;p13"/>
          <p:cNvPicPr preferRelativeResize="0"/>
          <p:nvPr/>
        </p:nvPicPr>
        <p:blipFill rotWithShape="1">
          <a:blip r:embed="rId5">
            <a:alphaModFix/>
          </a:blip>
          <a:srcRect b="0" l="0" r="0" t="0"/>
          <a:stretch/>
        </p:blipFill>
        <p:spPr>
          <a:xfrm>
            <a:off x="7847205" y="2434088"/>
            <a:ext cx="287717" cy="287717"/>
          </a:xfrm>
          <a:prstGeom prst="rect">
            <a:avLst/>
          </a:prstGeom>
          <a:noFill/>
          <a:ln>
            <a:noFill/>
          </a:ln>
        </p:spPr>
      </p:pic>
      <p:pic>
        <p:nvPicPr>
          <p:cNvPr descr="Database outline" id="200" name="Google Shape;200;p13"/>
          <p:cNvPicPr preferRelativeResize="0"/>
          <p:nvPr/>
        </p:nvPicPr>
        <p:blipFill rotWithShape="1">
          <a:blip r:embed="rId5">
            <a:alphaModFix/>
          </a:blip>
          <a:srcRect b="0" l="0" r="0" t="0"/>
          <a:stretch/>
        </p:blipFill>
        <p:spPr>
          <a:xfrm>
            <a:off x="7847205" y="2796791"/>
            <a:ext cx="287717" cy="2877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8"/>
                                        </p:tgtEl>
                                        <p:attrNameLst>
                                          <p:attrName>style.visibility</p:attrName>
                                        </p:attrNameLst>
                                      </p:cBhvr>
                                      <p:to>
                                        <p:strVal val="visible"/>
                                      </p:to>
                                    </p:set>
                                    <p:anim calcmode="lin" valueType="num">
                                      <p:cBhvr additive="base">
                                        <p:cTn dur="500"/>
                                        <p:tgtEl>
                                          <p:spTgt spid="19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9"/>
                                        </p:tgtEl>
                                        <p:attrNameLst>
                                          <p:attrName>style.visibility</p:attrName>
                                        </p:attrNameLst>
                                      </p:cBhvr>
                                      <p:to>
                                        <p:strVal val="visible"/>
                                      </p:to>
                                    </p:set>
                                    <p:anim calcmode="lin" valueType="num">
                                      <p:cBhvr additive="base">
                                        <p:cTn dur="500"/>
                                        <p:tgtEl>
                                          <p:spTgt spid="19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500"/>
                                        <p:tgtEl>
                                          <p:spTgt spid="20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18"/>
          <p:cNvSpPr txBox="1"/>
          <p:nvPr/>
        </p:nvSpPr>
        <p:spPr>
          <a:xfrm>
            <a:off x="5952564" y="508132"/>
            <a:ext cx="2761399"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מה נלמד</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40" name="Google Shape;40;p18"/>
          <p:cNvSpPr txBox="1"/>
          <p:nvPr/>
        </p:nvSpPr>
        <p:spPr>
          <a:xfrm>
            <a:off x="3970638" y="1229690"/>
            <a:ext cx="4743326" cy="373010"/>
          </a:xfrm>
          <a:prstGeom prst="rect">
            <a:avLst/>
          </a:prstGeom>
          <a:noFill/>
          <a:ln>
            <a:noFill/>
          </a:ln>
        </p:spPr>
        <p:txBody>
          <a:bodyPr anchorCtr="0" anchor="t" bIns="45700" lIns="91425" spcFirstLastPara="1" rIns="91425" wrap="square" tIns="45700">
            <a:spAutoFit/>
          </a:bodyPr>
          <a:lstStyle/>
          <a:p>
            <a:pPr indent="0" lvl="0" marL="0" marR="0" rtl="1" algn="r">
              <a:lnSpc>
                <a:spcPct val="114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פירוט הנושאים</a:t>
            </a:r>
            <a:endParaRPr b="0" i="0" sz="1600" u="none" cap="none" strike="noStrike">
              <a:solidFill>
                <a:srgbClr val="232752"/>
              </a:solidFill>
              <a:latin typeface="Assistant"/>
              <a:ea typeface="Assistant"/>
              <a:cs typeface="Assistant"/>
              <a:sym typeface="Assistant"/>
            </a:endParaRPr>
          </a:p>
        </p:txBody>
      </p:sp>
      <p:pic>
        <p:nvPicPr>
          <p:cNvPr descr="Image" id="41" name="Google Shape;41;p18"/>
          <p:cNvPicPr preferRelativeResize="0"/>
          <p:nvPr/>
        </p:nvPicPr>
        <p:blipFill rotWithShape="1">
          <a:blip r:embed="rId3">
            <a:alphaModFix/>
          </a:blip>
          <a:srcRect b="0" l="0" r="0" t="0"/>
          <a:stretch/>
        </p:blipFill>
        <p:spPr>
          <a:xfrm>
            <a:off x="7652549" y="1777393"/>
            <a:ext cx="201121" cy="199503"/>
          </a:xfrm>
          <a:prstGeom prst="rect">
            <a:avLst/>
          </a:prstGeom>
          <a:noFill/>
          <a:ln>
            <a:noFill/>
          </a:ln>
        </p:spPr>
      </p:pic>
      <p:pic>
        <p:nvPicPr>
          <p:cNvPr descr="Image" id="42" name="Google Shape;42;p18"/>
          <p:cNvPicPr preferRelativeResize="0"/>
          <p:nvPr/>
        </p:nvPicPr>
        <p:blipFill rotWithShape="1">
          <a:blip r:embed="rId3">
            <a:alphaModFix/>
          </a:blip>
          <a:srcRect b="0" l="0" r="0" t="0"/>
          <a:stretch/>
        </p:blipFill>
        <p:spPr>
          <a:xfrm>
            <a:off x="7652549" y="2141365"/>
            <a:ext cx="201121" cy="199503"/>
          </a:xfrm>
          <a:prstGeom prst="rect">
            <a:avLst/>
          </a:prstGeom>
          <a:noFill/>
          <a:ln>
            <a:noFill/>
          </a:ln>
        </p:spPr>
      </p:pic>
      <p:sp>
        <p:nvSpPr>
          <p:cNvPr id="43" name="Google Shape;43;p18"/>
          <p:cNvSpPr txBox="1"/>
          <p:nvPr/>
        </p:nvSpPr>
        <p:spPr>
          <a:xfrm>
            <a:off x="4754880" y="1626016"/>
            <a:ext cx="2854985" cy="1938952"/>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תזכורת – מסדי נתונים</a:t>
            </a:r>
            <a:endParaRPr/>
          </a:p>
          <a:p>
            <a:pPr indent="0" lvl="0" marL="0" marR="0" rtl="1" algn="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ERD</a:t>
            </a:r>
            <a:endParaRPr b="0" i="0" sz="1600" u="none" cap="none" strike="noStrike">
              <a:solidFill>
                <a:srgbClr val="232752"/>
              </a:solidFill>
              <a:latin typeface="Assistant"/>
              <a:ea typeface="Assistant"/>
              <a:cs typeface="Assistant"/>
              <a:sym typeface="Assistant"/>
            </a:endParaRPr>
          </a:p>
          <a:p>
            <a:pPr indent="0" lvl="0" marL="0" marR="0" rtl="1" algn="r">
              <a:lnSpc>
                <a:spcPct val="150000"/>
              </a:lnSpc>
              <a:spcBef>
                <a:spcPts val="0"/>
              </a:spcBef>
              <a:spcAft>
                <a:spcPts val="0"/>
              </a:spcAft>
              <a:buNone/>
            </a:pPr>
            <a:r>
              <a:rPr b="0" i="0" lang="iw-IL" sz="1600" u="none" cap="none" strike="noStrike">
                <a:solidFill>
                  <a:srgbClr val="232752"/>
                </a:solidFill>
                <a:latin typeface="Assistant"/>
                <a:ea typeface="Assistant"/>
                <a:cs typeface="Assistant"/>
                <a:sym typeface="Assistant"/>
              </a:rPr>
              <a:t>מערכות היחסים במסד הנתונים</a:t>
            </a:r>
            <a:endParaRPr/>
          </a:p>
          <a:p>
            <a:pPr indent="0" lvl="0" marL="0" marR="0" rtl="1" algn="r">
              <a:lnSpc>
                <a:spcPct val="150000"/>
              </a:lnSpc>
              <a:spcBef>
                <a:spcPts val="0"/>
              </a:spcBef>
              <a:spcAft>
                <a:spcPts val="0"/>
              </a:spcAft>
              <a:buNone/>
            </a:pPr>
            <a:r>
              <a:rPr b="0" i="0" lang="iw-IL" sz="1600" u="none" cap="none" strike="noStrike">
                <a:solidFill>
                  <a:srgbClr val="232752"/>
                </a:solidFill>
                <a:latin typeface="Assistant"/>
                <a:ea typeface="Assistant"/>
                <a:cs typeface="Assistant"/>
                <a:sym typeface="Assistant"/>
              </a:rPr>
              <a:t>מפתח ראשי ומפתח זר</a:t>
            </a:r>
            <a:endParaRPr b="0" i="0" sz="1600" u="none" cap="none" strike="noStrike">
              <a:solidFill>
                <a:srgbClr val="232752"/>
              </a:solidFill>
              <a:latin typeface="Assistant"/>
              <a:ea typeface="Assistant"/>
              <a:cs typeface="Assistant"/>
              <a:sym typeface="Assistant"/>
            </a:endParaRPr>
          </a:p>
          <a:p>
            <a:pPr indent="0" lvl="0" marL="0" marR="0" rtl="1" algn="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נרמול מסדי נתונים</a:t>
            </a:r>
            <a:endParaRPr/>
          </a:p>
        </p:txBody>
      </p:sp>
      <p:pic>
        <p:nvPicPr>
          <p:cNvPr descr="Image" id="44" name="Google Shape;44;p18"/>
          <p:cNvPicPr preferRelativeResize="0"/>
          <p:nvPr/>
        </p:nvPicPr>
        <p:blipFill rotWithShape="1">
          <a:blip r:embed="rId3">
            <a:alphaModFix/>
          </a:blip>
          <a:srcRect b="0" l="0" r="0" t="0"/>
          <a:stretch/>
        </p:blipFill>
        <p:spPr>
          <a:xfrm>
            <a:off x="7652549" y="2505337"/>
            <a:ext cx="201121" cy="199503"/>
          </a:xfrm>
          <a:prstGeom prst="rect">
            <a:avLst/>
          </a:prstGeom>
          <a:noFill/>
          <a:ln>
            <a:noFill/>
          </a:ln>
        </p:spPr>
      </p:pic>
      <p:pic>
        <p:nvPicPr>
          <p:cNvPr descr="Image" id="45" name="Google Shape;45;p18"/>
          <p:cNvPicPr preferRelativeResize="0"/>
          <p:nvPr/>
        </p:nvPicPr>
        <p:blipFill rotWithShape="1">
          <a:blip r:embed="rId3">
            <a:alphaModFix/>
          </a:blip>
          <a:srcRect b="0" l="0" r="0" t="0"/>
          <a:stretch/>
        </p:blipFill>
        <p:spPr>
          <a:xfrm>
            <a:off x="7652549" y="2869309"/>
            <a:ext cx="201121" cy="199503"/>
          </a:xfrm>
          <a:prstGeom prst="rect">
            <a:avLst/>
          </a:prstGeom>
          <a:noFill/>
          <a:ln>
            <a:noFill/>
          </a:ln>
        </p:spPr>
      </p:pic>
      <p:pic>
        <p:nvPicPr>
          <p:cNvPr descr="Image" id="46" name="Google Shape;46;p18"/>
          <p:cNvPicPr preferRelativeResize="0"/>
          <p:nvPr/>
        </p:nvPicPr>
        <p:blipFill rotWithShape="1">
          <a:blip r:embed="rId3">
            <a:alphaModFix/>
          </a:blip>
          <a:srcRect b="0" l="0" r="0" t="0"/>
          <a:stretch/>
        </p:blipFill>
        <p:spPr>
          <a:xfrm>
            <a:off x="7653258" y="3233281"/>
            <a:ext cx="201121" cy="1995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2"/>
          <p:cNvSpPr txBox="1"/>
          <p:nvPr/>
        </p:nvSpPr>
        <p:spPr>
          <a:xfrm>
            <a:off x="5952564" y="508132"/>
            <a:ext cx="2761399"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תזכורת</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52" name="Google Shape;52;p2"/>
          <p:cNvSpPr txBox="1"/>
          <p:nvPr/>
        </p:nvSpPr>
        <p:spPr>
          <a:xfrm>
            <a:off x="1129086" y="1626016"/>
            <a:ext cx="6480780" cy="1569620"/>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בשיעור הקודם דיברנו על מסדי נתונים יחסיים.</a:t>
            </a:r>
            <a:endParaRPr/>
          </a:p>
          <a:p>
            <a:pPr indent="0" lvl="0" marL="0" marR="0" rtl="1" algn="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מה חשוב לעשות לפני שמקימים מסד נתונים?</a:t>
            </a:r>
            <a:endParaRPr/>
          </a:p>
          <a:p>
            <a:pPr indent="0" lvl="0" marL="0" marR="0" rtl="1" algn="r">
              <a:lnSpc>
                <a:spcPct val="150000"/>
              </a:lnSpc>
              <a:spcBef>
                <a:spcPts val="0"/>
              </a:spcBef>
              <a:spcAft>
                <a:spcPts val="0"/>
              </a:spcAft>
              <a:buNone/>
            </a:pPr>
            <a:r>
              <a:rPr b="0" i="0" lang="iw-IL" sz="1600" u="none" cap="none" strike="noStrike">
                <a:solidFill>
                  <a:srgbClr val="232752"/>
                </a:solidFill>
                <a:latin typeface="Assistant"/>
                <a:ea typeface="Assistant"/>
                <a:cs typeface="Assistant"/>
                <a:sym typeface="Assistant"/>
              </a:rPr>
              <a:t>ראינו שישנם כללים שכדאי להקפיד עליהם בעת יצירת הסכמה.</a:t>
            </a:r>
            <a:endParaRPr/>
          </a:p>
          <a:p>
            <a:pPr indent="0" lvl="0" marL="0" marR="0" rtl="1" algn="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היום נכיר כמה מושגים חדשים שיעזרו לנו לסדר את הטבלאות שלנו בצורה אופטימלית.</a:t>
            </a:r>
            <a:endParaRPr b="0" i="0" sz="1600" u="none" cap="none" strike="noStrike">
              <a:solidFill>
                <a:srgbClr val="232752"/>
              </a:solidFill>
              <a:latin typeface="Assistant"/>
              <a:ea typeface="Assistant"/>
              <a:cs typeface="Assistant"/>
              <a:sym typeface="Assistant"/>
            </a:endParaRPr>
          </a:p>
        </p:txBody>
      </p:sp>
      <p:pic>
        <p:nvPicPr>
          <p:cNvPr descr="Database outline" id="53" name="Google Shape;53;p2"/>
          <p:cNvPicPr preferRelativeResize="0"/>
          <p:nvPr/>
        </p:nvPicPr>
        <p:blipFill rotWithShape="1">
          <a:blip r:embed="rId3">
            <a:alphaModFix/>
          </a:blip>
          <a:srcRect b="0" l="0" r="0" t="0"/>
          <a:stretch/>
        </p:blipFill>
        <p:spPr>
          <a:xfrm>
            <a:off x="7609865" y="1753777"/>
            <a:ext cx="287717" cy="287717"/>
          </a:xfrm>
          <a:prstGeom prst="rect">
            <a:avLst/>
          </a:prstGeom>
          <a:noFill/>
          <a:ln>
            <a:noFill/>
          </a:ln>
        </p:spPr>
      </p:pic>
      <p:pic>
        <p:nvPicPr>
          <p:cNvPr descr="Database outline" id="54" name="Google Shape;54;p2"/>
          <p:cNvPicPr preferRelativeResize="0"/>
          <p:nvPr/>
        </p:nvPicPr>
        <p:blipFill rotWithShape="1">
          <a:blip r:embed="rId3">
            <a:alphaModFix/>
          </a:blip>
          <a:srcRect b="0" l="0" r="0" t="0"/>
          <a:stretch/>
        </p:blipFill>
        <p:spPr>
          <a:xfrm>
            <a:off x="7609865" y="2105374"/>
            <a:ext cx="287717" cy="287717"/>
          </a:xfrm>
          <a:prstGeom prst="rect">
            <a:avLst/>
          </a:prstGeom>
          <a:noFill/>
          <a:ln>
            <a:noFill/>
          </a:ln>
        </p:spPr>
      </p:pic>
      <p:pic>
        <p:nvPicPr>
          <p:cNvPr descr="Database outline" id="55" name="Google Shape;55;p2"/>
          <p:cNvPicPr preferRelativeResize="0"/>
          <p:nvPr/>
        </p:nvPicPr>
        <p:blipFill rotWithShape="1">
          <a:blip r:embed="rId3">
            <a:alphaModFix/>
          </a:blip>
          <a:srcRect b="0" l="0" r="0" t="0"/>
          <a:stretch/>
        </p:blipFill>
        <p:spPr>
          <a:xfrm>
            <a:off x="7609862" y="2844040"/>
            <a:ext cx="287717" cy="287717"/>
          </a:xfrm>
          <a:prstGeom prst="rect">
            <a:avLst/>
          </a:prstGeom>
          <a:noFill/>
          <a:ln>
            <a:noFill/>
          </a:ln>
        </p:spPr>
      </p:pic>
      <p:pic>
        <p:nvPicPr>
          <p:cNvPr descr="Database outline" id="56" name="Google Shape;56;p2"/>
          <p:cNvPicPr preferRelativeResize="0"/>
          <p:nvPr/>
        </p:nvPicPr>
        <p:blipFill rotWithShape="1">
          <a:blip r:embed="rId3">
            <a:alphaModFix/>
          </a:blip>
          <a:srcRect b="0" l="0" r="0" t="0"/>
          <a:stretch/>
        </p:blipFill>
        <p:spPr>
          <a:xfrm>
            <a:off x="7609863" y="2474707"/>
            <a:ext cx="287717" cy="2877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p:tgtEl>
                                          <p:spTgt spid="5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p:tgtEl>
                                          <p:spTgt spid="5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p:tgtEl>
                                          <p:spTgt spid="5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3"/>
          <p:cNvSpPr txBox="1"/>
          <p:nvPr/>
        </p:nvSpPr>
        <p:spPr>
          <a:xfrm>
            <a:off x="5952564" y="508132"/>
            <a:ext cx="2761399"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ERD</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62" name="Google Shape;62;p3"/>
          <p:cNvSpPr txBox="1"/>
          <p:nvPr/>
        </p:nvSpPr>
        <p:spPr>
          <a:xfrm>
            <a:off x="1508760" y="1626016"/>
            <a:ext cx="6101105" cy="3046948"/>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הסכמה שדיברנו עליה בשיעור הקודם נקראת גם </a:t>
            </a:r>
            <a:r>
              <a:rPr b="1" i="0" lang="iw-IL" sz="1600" u="none" cap="none" strike="noStrike">
                <a:solidFill>
                  <a:srgbClr val="232752"/>
                </a:solidFill>
                <a:latin typeface="Assistant"/>
                <a:ea typeface="Assistant"/>
                <a:cs typeface="Assistant"/>
                <a:sym typeface="Assistant"/>
              </a:rPr>
              <a:t>ERD</a:t>
            </a:r>
            <a:r>
              <a:rPr b="0" i="0" lang="iw-IL" sz="1600" u="none" cap="none" strike="noStrike">
                <a:solidFill>
                  <a:srgbClr val="232752"/>
                </a:solidFill>
                <a:latin typeface="Assistant"/>
                <a:ea typeface="Assistant"/>
                <a:cs typeface="Assistant"/>
                <a:sym typeface="Assistant"/>
              </a:rPr>
              <a:t> (Entity Relational Diagram) או בתרגום חופשי: תרשים יחסי ישויות.</a:t>
            </a:r>
            <a:endParaRPr/>
          </a:p>
          <a:p>
            <a:pPr indent="0" lvl="0" marL="0" marR="0" rtl="1" algn="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כל טבלה נחשבת </a:t>
            </a:r>
            <a:r>
              <a:rPr b="1" i="0" lang="iw-IL" sz="1600" u="none" cap="none" strike="noStrike">
                <a:solidFill>
                  <a:srgbClr val="232752"/>
                </a:solidFill>
                <a:latin typeface="Assistant"/>
                <a:ea typeface="Assistant"/>
                <a:cs typeface="Assistant"/>
                <a:sym typeface="Assistant"/>
              </a:rPr>
              <a:t>ישות</a:t>
            </a:r>
            <a:r>
              <a:rPr b="0" i="0" lang="iw-IL" sz="1600" u="none" cap="none" strike="noStrike">
                <a:solidFill>
                  <a:srgbClr val="232752"/>
                </a:solidFill>
                <a:latin typeface="Assistant"/>
                <a:ea typeface="Assistant"/>
                <a:cs typeface="Assistant"/>
                <a:sym typeface="Assistant"/>
              </a:rPr>
              <a:t> נפרדת.</a:t>
            </a:r>
            <a:endParaRPr/>
          </a:p>
          <a:p>
            <a:pPr indent="0" lvl="0" marL="0" marR="0" rtl="1" algn="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התנאי להגדרת </a:t>
            </a:r>
            <a:r>
              <a:rPr b="1" i="0" lang="iw-IL" sz="1600" u="none" cap="none" strike="noStrike">
                <a:solidFill>
                  <a:srgbClr val="232752"/>
                </a:solidFill>
                <a:latin typeface="Assistant"/>
                <a:ea typeface="Assistant"/>
                <a:cs typeface="Assistant"/>
                <a:sym typeface="Assistant"/>
              </a:rPr>
              <a:t>ישות</a:t>
            </a:r>
            <a:r>
              <a:rPr b="0" i="0" lang="iw-IL" sz="1600" u="none" cap="none" strike="noStrike">
                <a:solidFill>
                  <a:srgbClr val="232752"/>
                </a:solidFill>
                <a:latin typeface="Assistant"/>
                <a:ea typeface="Assistant"/>
                <a:cs typeface="Assistant"/>
                <a:sym typeface="Assistant"/>
              </a:rPr>
              <a:t> הוא שיש סט נתונים שהוא בלתי תלוי בסטים אחרים ומתאר אובייקט כלשהו (אדם, מקום, עצם וכו׳...).</a:t>
            </a:r>
            <a:endParaRPr/>
          </a:p>
          <a:p>
            <a:pPr indent="0" lvl="0" marL="0" marR="0" rtl="1" algn="r">
              <a:lnSpc>
                <a:spcPct val="150000"/>
              </a:lnSpc>
              <a:spcBef>
                <a:spcPts val="0"/>
              </a:spcBef>
              <a:spcAft>
                <a:spcPts val="0"/>
              </a:spcAft>
              <a:buClr>
                <a:srgbClr val="232752"/>
              </a:buClr>
              <a:buSzPts val="1600"/>
              <a:buFont typeface="Assistant"/>
              <a:buNone/>
            </a:pPr>
            <a:r>
              <a:rPr b="1" i="0" lang="iw-IL" sz="1600" u="none" cap="none" strike="noStrike">
                <a:solidFill>
                  <a:srgbClr val="232752"/>
                </a:solidFill>
                <a:latin typeface="Assistant"/>
                <a:ea typeface="Assistant"/>
                <a:cs typeface="Assistant"/>
                <a:sym typeface="Assistant"/>
              </a:rPr>
              <a:t>הפרמטרים/מאפיינים </a:t>
            </a:r>
            <a:r>
              <a:rPr b="0" i="0" lang="iw-IL" sz="1600" u="none" cap="none" strike="noStrike">
                <a:solidFill>
                  <a:srgbClr val="232752"/>
                </a:solidFill>
                <a:latin typeface="Assistant"/>
                <a:ea typeface="Assistant"/>
                <a:cs typeface="Assistant"/>
                <a:sym typeface="Assistant"/>
              </a:rPr>
              <a:t>(</a:t>
            </a:r>
            <a:r>
              <a:rPr b="1" i="0" lang="iw-IL" sz="1600" u="none" cap="none" strike="noStrike">
                <a:solidFill>
                  <a:srgbClr val="232752"/>
                </a:solidFill>
                <a:latin typeface="Assistant"/>
                <a:ea typeface="Assistant"/>
                <a:cs typeface="Assistant"/>
                <a:sym typeface="Assistant"/>
              </a:rPr>
              <a:t>attributes</a:t>
            </a:r>
            <a:r>
              <a:rPr b="0" i="0" lang="iw-IL" sz="1600" u="none" cap="none" strike="noStrike">
                <a:solidFill>
                  <a:srgbClr val="232752"/>
                </a:solidFill>
                <a:latin typeface="Assistant"/>
                <a:ea typeface="Assistant"/>
                <a:cs typeface="Assistant"/>
                <a:sym typeface="Assistant"/>
              </a:rPr>
              <a:t>) של כל ישות הם שמכילים את הנתונים ומתארים את הישות.</a:t>
            </a:r>
            <a:endParaRPr/>
          </a:p>
          <a:p>
            <a:pPr indent="0" lvl="0" marL="0" marR="0" rtl="1" algn="r">
              <a:lnSpc>
                <a:spcPct val="150000"/>
              </a:lnSpc>
              <a:spcBef>
                <a:spcPts val="0"/>
              </a:spcBef>
              <a:spcAft>
                <a:spcPts val="0"/>
              </a:spcAft>
              <a:buClr>
                <a:srgbClr val="232752"/>
              </a:buClr>
              <a:buSzPts val="1600"/>
              <a:buFont typeface="Assistant"/>
              <a:buNone/>
            </a:pPr>
            <a:r>
              <a:t/>
            </a:r>
            <a:endParaRPr b="0" i="0" sz="1600" u="none" cap="none" strike="noStrike">
              <a:solidFill>
                <a:srgbClr val="232752"/>
              </a:solidFill>
              <a:latin typeface="Assistant"/>
              <a:ea typeface="Assistant"/>
              <a:cs typeface="Assistant"/>
              <a:sym typeface="Assistant"/>
            </a:endParaRPr>
          </a:p>
        </p:txBody>
      </p:sp>
      <p:pic>
        <p:nvPicPr>
          <p:cNvPr descr="Database outline" id="63" name="Google Shape;63;p3"/>
          <p:cNvPicPr preferRelativeResize="0"/>
          <p:nvPr/>
        </p:nvPicPr>
        <p:blipFill rotWithShape="1">
          <a:blip r:embed="rId3">
            <a:alphaModFix/>
          </a:blip>
          <a:srcRect b="0" l="0" r="0" t="0"/>
          <a:stretch/>
        </p:blipFill>
        <p:spPr>
          <a:xfrm>
            <a:off x="7609865" y="1753777"/>
            <a:ext cx="287717" cy="287717"/>
          </a:xfrm>
          <a:prstGeom prst="rect">
            <a:avLst/>
          </a:prstGeom>
          <a:noFill/>
          <a:ln>
            <a:noFill/>
          </a:ln>
        </p:spPr>
      </p:pic>
      <p:pic>
        <p:nvPicPr>
          <p:cNvPr descr="Database outline" id="64" name="Google Shape;64;p3"/>
          <p:cNvPicPr preferRelativeResize="0"/>
          <p:nvPr/>
        </p:nvPicPr>
        <p:blipFill rotWithShape="1">
          <a:blip r:embed="rId3">
            <a:alphaModFix/>
          </a:blip>
          <a:srcRect b="0" l="0" r="0" t="0"/>
          <a:stretch/>
        </p:blipFill>
        <p:spPr>
          <a:xfrm>
            <a:off x="7609863" y="2474706"/>
            <a:ext cx="287717" cy="287717"/>
          </a:xfrm>
          <a:prstGeom prst="rect">
            <a:avLst/>
          </a:prstGeom>
          <a:noFill/>
          <a:ln>
            <a:noFill/>
          </a:ln>
        </p:spPr>
      </p:pic>
      <p:pic>
        <p:nvPicPr>
          <p:cNvPr descr="Database outline" id="65" name="Google Shape;65;p3"/>
          <p:cNvPicPr preferRelativeResize="0"/>
          <p:nvPr/>
        </p:nvPicPr>
        <p:blipFill rotWithShape="1">
          <a:blip r:embed="rId3">
            <a:alphaModFix/>
          </a:blip>
          <a:srcRect b="0" l="0" r="0" t="0"/>
          <a:stretch/>
        </p:blipFill>
        <p:spPr>
          <a:xfrm>
            <a:off x="7609861" y="2839912"/>
            <a:ext cx="287717" cy="287717"/>
          </a:xfrm>
          <a:prstGeom prst="rect">
            <a:avLst/>
          </a:prstGeom>
          <a:noFill/>
          <a:ln>
            <a:noFill/>
          </a:ln>
        </p:spPr>
      </p:pic>
      <p:pic>
        <p:nvPicPr>
          <p:cNvPr descr="Database outline" id="66" name="Google Shape;66;p3"/>
          <p:cNvPicPr preferRelativeResize="0"/>
          <p:nvPr/>
        </p:nvPicPr>
        <p:blipFill rotWithShape="1">
          <a:blip r:embed="rId3">
            <a:alphaModFix/>
          </a:blip>
          <a:srcRect b="0" l="0" r="0" t="0"/>
          <a:stretch/>
        </p:blipFill>
        <p:spPr>
          <a:xfrm>
            <a:off x="7609861" y="3545118"/>
            <a:ext cx="287717" cy="2877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p:tgtEl>
                                          <p:spTgt spid="6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500"/>
                                        <p:tgtEl>
                                          <p:spTgt spid="6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500"/>
                                        <p:tgtEl>
                                          <p:spTgt spid="6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4"/>
          <p:cNvSpPr txBox="1"/>
          <p:nvPr/>
        </p:nvSpPr>
        <p:spPr>
          <a:xfrm>
            <a:off x="4293704" y="285496"/>
            <a:ext cx="4420259"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מערכת היחסים במסד הנתונים</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72" name="Google Shape;72;p4"/>
          <p:cNvSpPr txBox="1"/>
          <p:nvPr/>
        </p:nvSpPr>
        <p:spPr>
          <a:xfrm>
            <a:off x="430037" y="992680"/>
            <a:ext cx="7735953" cy="1569620"/>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במסד נתונים יחסי ישנם כמה סוגים של מערכות יחסים בין הפרמטרים והישויות:</a:t>
            </a:r>
            <a:endParaRPr/>
          </a:p>
          <a:p>
            <a:pPr indent="0" lvl="0" marL="0" marR="0" rtl="1" algn="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 </a:t>
            </a:r>
            <a:r>
              <a:rPr b="1" i="0" lang="iw-IL" sz="1600" u="none" cap="none" strike="noStrike">
                <a:solidFill>
                  <a:srgbClr val="232752"/>
                </a:solidFill>
                <a:latin typeface="Assistant"/>
                <a:ea typeface="Assistant"/>
                <a:cs typeface="Assistant"/>
                <a:sym typeface="Assistant"/>
              </a:rPr>
              <a:t>יחיד ליחיד (one to one)</a:t>
            </a:r>
            <a:r>
              <a:rPr b="0" i="0" lang="iw-IL" sz="1600" u="none" cap="none" strike="noStrike">
                <a:solidFill>
                  <a:srgbClr val="232752"/>
                </a:solidFill>
                <a:latin typeface="Assistant"/>
                <a:ea typeface="Assistant"/>
                <a:cs typeface="Assistant"/>
                <a:sym typeface="Assistant"/>
              </a:rPr>
              <a:t>: לכל נתון בפרמטר א׳ יכול להיות רק ערך אחד ייחודי בפרמטר ב׳ ולהיפך.</a:t>
            </a:r>
            <a:endParaRPr/>
          </a:p>
          <a:p>
            <a:pPr indent="0" lvl="0" marL="0" marR="0" rtl="1" algn="r">
              <a:lnSpc>
                <a:spcPct val="150000"/>
              </a:lnSpc>
              <a:spcBef>
                <a:spcPts val="0"/>
              </a:spcBef>
              <a:spcAft>
                <a:spcPts val="0"/>
              </a:spcAft>
              <a:buClr>
                <a:srgbClr val="232752"/>
              </a:buClr>
              <a:buSzPts val="1600"/>
              <a:buFont typeface="Assistant"/>
              <a:buNone/>
            </a:pPr>
            <a:r>
              <a:rPr b="0" i="0" lang="iw-IL" sz="1600" u="sng" cap="none" strike="noStrike">
                <a:solidFill>
                  <a:srgbClr val="232752"/>
                </a:solidFill>
                <a:latin typeface="Assistant"/>
                <a:ea typeface="Assistant"/>
                <a:cs typeface="Assistant"/>
                <a:sym typeface="Assistant"/>
              </a:rPr>
              <a:t>דוגמא</a:t>
            </a:r>
            <a:r>
              <a:rPr b="0" i="0" lang="iw-IL" sz="1600" u="none" cap="none" strike="noStrike">
                <a:solidFill>
                  <a:srgbClr val="232752"/>
                </a:solidFill>
                <a:latin typeface="Assistant"/>
                <a:ea typeface="Assistant"/>
                <a:cs typeface="Assistant"/>
                <a:sym typeface="Assistant"/>
              </a:rPr>
              <a:t>: מספר סידורי של מוצר ושם של מוצר.</a:t>
            </a:r>
            <a:endParaRPr/>
          </a:p>
          <a:p>
            <a:pPr indent="0" lvl="0" marL="0" marR="0" rtl="1" algn="r">
              <a:lnSpc>
                <a:spcPct val="150000"/>
              </a:lnSpc>
              <a:spcBef>
                <a:spcPts val="0"/>
              </a:spcBef>
              <a:spcAft>
                <a:spcPts val="0"/>
              </a:spcAft>
              <a:buClr>
                <a:srgbClr val="232752"/>
              </a:buClr>
              <a:buSzPts val="1600"/>
              <a:buFont typeface="Assistant"/>
              <a:buNone/>
            </a:pPr>
            <a:r>
              <a:t/>
            </a:r>
            <a:endParaRPr b="0" i="0" sz="1600" u="none" cap="none" strike="noStrike">
              <a:solidFill>
                <a:srgbClr val="232752"/>
              </a:solidFill>
              <a:latin typeface="Assistant"/>
              <a:ea typeface="Assistant"/>
              <a:cs typeface="Assistant"/>
              <a:sym typeface="Assistant"/>
            </a:endParaRPr>
          </a:p>
        </p:txBody>
      </p:sp>
      <p:grpSp>
        <p:nvGrpSpPr>
          <p:cNvPr id="73" name="Google Shape;73;p4"/>
          <p:cNvGrpSpPr/>
          <p:nvPr/>
        </p:nvGrpSpPr>
        <p:grpSpPr>
          <a:xfrm>
            <a:off x="3401971" y="2581201"/>
            <a:ext cx="2096325" cy="2276803"/>
            <a:chOff x="3401971" y="2581201"/>
            <a:chExt cx="2096325" cy="2276803"/>
          </a:xfrm>
        </p:grpSpPr>
        <p:pic>
          <p:nvPicPr>
            <p:cNvPr descr="Cartoon stick figures with long nose and mouth&#10;&#10;Description automatically generated with medium confidence" id="74" name="Google Shape;74;p4"/>
            <p:cNvPicPr preferRelativeResize="0"/>
            <p:nvPr/>
          </p:nvPicPr>
          <p:blipFill rotWithShape="1">
            <a:blip r:embed="rId3">
              <a:alphaModFix/>
            </a:blip>
            <a:srcRect b="0" l="0" r="0" t="0"/>
            <a:stretch/>
          </p:blipFill>
          <p:spPr>
            <a:xfrm>
              <a:off x="3401971" y="2581201"/>
              <a:ext cx="2096325" cy="2276803"/>
            </a:xfrm>
            <a:prstGeom prst="rect">
              <a:avLst/>
            </a:prstGeom>
            <a:noFill/>
            <a:ln>
              <a:noFill/>
            </a:ln>
          </p:spPr>
        </p:pic>
        <p:sp>
          <p:nvSpPr>
            <p:cNvPr id="75" name="Google Shape;75;p4"/>
            <p:cNvSpPr/>
            <p:nvPr/>
          </p:nvSpPr>
          <p:spPr>
            <a:xfrm>
              <a:off x="3968496" y="3611880"/>
              <a:ext cx="1051560" cy="256032"/>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5"/>
          <p:cNvSpPr txBox="1"/>
          <p:nvPr/>
        </p:nvSpPr>
        <p:spPr>
          <a:xfrm>
            <a:off x="4293704" y="285496"/>
            <a:ext cx="4420259"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מערכת היחסים במסד הנתונים</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81" name="Google Shape;81;p5"/>
          <p:cNvSpPr txBox="1"/>
          <p:nvPr/>
        </p:nvSpPr>
        <p:spPr>
          <a:xfrm>
            <a:off x="430037" y="992680"/>
            <a:ext cx="7735953" cy="1569620"/>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 </a:t>
            </a:r>
            <a:r>
              <a:rPr b="1" i="0" lang="iw-IL" sz="1600" u="none" cap="none" strike="noStrike">
                <a:solidFill>
                  <a:srgbClr val="232752"/>
                </a:solidFill>
                <a:latin typeface="Assistant"/>
                <a:ea typeface="Assistant"/>
                <a:cs typeface="Assistant"/>
                <a:sym typeface="Assistant"/>
              </a:rPr>
              <a:t>יחיד לרבים (one to many)</a:t>
            </a:r>
            <a:r>
              <a:rPr b="0" i="0" lang="iw-IL" sz="1600" u="none" cap="none" strike="noStrike">
                <a:solidFill>
                  <a:srgbClr val="232752"/>
                </a:solidFill>
                <a:latin typeface="Assistant"/>
                <a:ea typeface="Assistant"/>
                <a:cs typeface="Assistant"/>
                <a:sym typeface="Assistant"/>
              </a:rPr>
              <a:t>: לכל נתון בפרמטר א׳ יכול להיות רק ערך אחד ייחודי בפרמטר ב׳, אבל לכל נתון בפרמטר ב׳ יכולים להיות מספר ערכים מתאימים בפרמטר א׳.</a:t>
            </a:r>
            <a:endParaRPr/>
          </a:p>
          <a:p>
            <a:pPr indent="0" lvl="0" marL="0" marR="0" rtl="1" algn="r">
              <a:lnSpc>
                <a:spcPct val="150000"/>
              </a:lnSpc>
              <a:spcBef>
                <a:spcPts val="0"/>
              </a:spcBef>
              <a:spcAft>
                <a:spcPts val="0"/>
              </a:spcAft>
              <a:buClr>
                <a:srgbClr val="232752"/>
              </a:buClr>
              <a:buSzPts val="1600"/>
              <a:buFont typeface="Assistant"/>
              <a:buNone/>
            </a:pPr>
            <a:r>
              <a:rPr b="0" i="0" lang="iw-IL" sz="1600" u="sng" cap="none" strike="noStrike">
                <a:solidFill>
                  <a:srgbClr val="232752"/>
                </a:solidFill>
                <a:latin typeface="Assistant"/>
                <a:ea typeface="Assistant"/>
                <a:cs typeface="Assistant"/>
                <a:sym typeface="Assistant"/>
              </a:rPr>
              <a:t>דוגמא</a:t>
            </a:r>
            <a:r>
              <a:rPr b="0" i="0" lang="iw-IL" sz="1600" u="none" cap="none" strike="noStrike">
                <a:solidFill>
                  <a:srgbClr val="232752"/>
                </a:solidFill>
                <a:latin typeface="Assistant"/>
                <a:ea typeface="Assistant"/>
                <a:cs typeface="Assistant"/>
                <a:sym typeface="Assistant"/>
              </a:rPr>
              <a:t>: שם של מוצר ושם של המחלקה בה הוא נמצא.</a:t>
            </a:r>
            <a:endParaRPr b="0" i="0" sz="1600" u="sng" cap="none" strike="noStrike">
              <a:solidFill>
                <a:srgbClr val="232752"/>
              </a:solidFill>
              <a:latin typeface="Assistant"/>
              <a:ea typeface="Assistant"/>
              <a:cs typeface="Assistant"/>
              <a:sym typeface="Assistant"/>
            </a:endParaRPr>
          </a:p>
          <a:p>
            <a:pPr indent="0" lvl="0" marL="0" marR="0" rtl="1" algn="r">
              <a:lnSpc>
                <a:spcPct val="150000"/>
              </a:lnSpc>
              <a:spcBef>
                <a:spcPts val="0"/>
              </a:spcBef>
              <a:spcAft>
                <a:spcPts val="0"/>
              </a:spcAft>
              <a:buClr>
                <a:srgbClr val="232752"/>
              </a:buClr>
              <a:buSzPts val="1600"/>
              <a:buFont typeface="Assistant"/>
              <a:buNone/>
            </a:pPr>
            <a:r>
              <a:t/>
            </a:r>
            <a:endParaRPr b="0" i="0" sz="1600" u="none" cap="none" strike="noStrike">
              <a:solidFill>
                <a:srgbClr val="232752"/>
              </a:solidFill>
              <a:latin typeface="Assistant"/>
              <a:ea typeface="Assistant"/>
              <a:cs typeface="Assistant"/>
              <a:sym typeface="Assistant"/>
            </a:endParaRPr>
          </a:p>
        </p:txBody>
      </p:sp>
      <p:grpSp>
        <p:nvGrpSpPr>
          <p:cNvPr id="82" name="Google Shape;82;p5"/>
          <p:cNvGrpSpPr/>
          <p:nvPr/>
        </p:nvGrpSpPr>
        <p:grpSpPr>
          <a:xfrm>
            <a:off x="1534753" y="2491407"/>
            <a:ext cx="5812778" cy="2384437"/>
            <a:chOff x="1534753" y="2491407"/>
            <a:chExt cx="5812778" cy="2384437"/>
          </a:xfrm>
        </p:grpSpPr>
        <p:grpSp>
          <p:nvGrpSpPr>
            <p:cNvPr id="83" name="Google Shape;83;p5"/>
            <p:cNvGrpSpPr/>
            <p:nvPr/>
          </p:nvGrpSpPr>
          <p:grpSpPr>
            <a:xfrm>
              <a:off x="2197379" y="2562300"/>
              <a:ext cx="2096325" cy="2276803"/>
              <a:chOff x="3401971" y="2581201"/>
              <a:chExt cx="2096325" cy="2276803"/>
            </a:xfrm>
          </p:grpSpPr>
          <p:pic>
            <p:nvPicPr>
              <p:cNvPr descr="Cartoon stick figures with long nose and mouth&#10;&#10;Description automatically generated with medium confidence" id="84" name="Google Shape;84;p5"/>
              <p:cNvPicPr preferRelativeResize="0"/>
              <p:nvPr/>
            </p:nvPicPr>
            <p:blipFill rotWithShape="1">
              <a:blip r:embed="rId3">
                <a:alphaModFix/>
              </a:blip>
              <a:srcRect b="0" l="0" r="0" t="0"/>
              <a:stretch/>
            </p:blipFill>
            <p:spPr>
              <a:xfrm>
                <a:off x="3401971" y="2581201"/>
                <a:ext cx="2096325" cy="2276803"/>
              </a:xfrm>
              <a:prstGeom prst="rect">
                <a:avLst/>
              </a:prstGeom>
              <a:noFill/>
              <a:ln>
                <a:noFill/>
              </a:ln>
            </p:spPr>
          </p:pic>
          <p:sp>
            <p:nvSpPr>
              <p:cNvPr id="85" name="Google Shape;85;p5"/>
              <p:cNvSpPr/>
              <p:nvPr/>
            </p:nvSpPr>
            <p:spPr>
              <a:xfrm>
                <a:off x="3968496" y="3611880"/>
                <a:ext cx="1051560" cy="256032"/>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descr="A group of stick figures standing in a line&#10;&#10;Description automatically generated" id="86" name="Google Shape;86;p5"/>
            <p:cNvPicPr preferRelativeResize="0"/>
            <p:nvPr/>
          </p:nvPicPr>
          <p:blipFill rotWithShape="1">
            <a:blip r:embed="rId4">
              <a:alphaModFix/>
            </a:blip>
            <a:srcRect b="0" l="0" r="0" t="0"/>
            <a:stretch/>
          </p:blipFill>
          <p:spPr>
            <a:xfrm>
              <a:off x="3653624" y="2590345"/>
              <a:ext cx="3693907" cy="2285499"/>
            </a:xfrm>
            <a:prstGeom prst="rect">
              <a:avLst/>
            </a:prstGeom>
            <a:noFill/>
            <a:ln>
              <a:noFill/>
            </a:ln>
          </p:spPr>
        </p:pic>
        <p:pic>
          <p:nvPicPr>
            <p:cNvPr descr="A stick figure with a moon in his mouth&#10;&#10;Description automatically generated" id="87" name="Google Shape;87;p5"/>
            <p:cNvPicPr preferRelativeResize="0"/>
            <p:nvPr/>
          </p:nvPicPr>
          <p:blipFill rotWithShape="1">
            <a:blip r:embed="rId5">
              <a:alphaModFix/>
            </a:blip>
            <a:srcRect b="0" l="0" r="0" t="0"/>
            <a:stretch/>
          </p:blipFill>
          <p:spPr>
            <a:xfrm>
              <a:off x="1534753" y="2491407"/>
              <a:ext cx="1453268" cy="2382012"/>
            </a:xfrm>
            <a:prstGeom prst="rect">
              <a:avLst/>
            </a:prstGeom>
            <a:noFill/>
            <a:ln>
              <a:noFill/>
            </a:ln>
          </p:spPr>
        </p:pic>
        <p:sp>
          <p:nvSpPr>
            <p:cNvPr id="88" name="Google Shape;88;p5"/>
            <p:cNvSpPr/>
            <p:nvPr/>
          </p:nvSpPr>
          <p:spPr>
            <a:xfrm>
              <a:off x="2075688" y="3392424"/>
              <a:ext cx="1169853" cy="456587"/>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6"/>
          <p:cNvSpPr txBox="1"/>
          <p:nvPr/>
        </p:nvSpPr>
        <p:spPr>
          <a:xfrm>
            <a:off x="4293704" y="285496"/>
            <a:ext cx="4420259"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מערכת היחסים במסד הנתונים</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94" name="Google Shape;94;p6"/>
          <p:cNvSpPr txBox="1"/>
          <p:nvPr/>
        </p:nvSpPr>
        <p:spPr>
          <a:xfrm>
            <a:off x="430037" y="992680"/>
            <a:ext cx="7735953" cy="1569620"/>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 </a:t>
            </a:r>
            <a:r>
              <a:rPr b="1" i="0" lang="iw-IL" sz="1600" u="none" cap="none" strike="noStrike">
                <a:solidFill>
                  <a:srgbClr val="232752"/>
                </a:solidFill>
                <a:latin typeface="Assistant"/>
                <a:ea typeface="Assistant"/>
                <a:cs typeface="Assistant"/>
                <a:sym typeface="Assistant"/>
              </a:rPr>
              <a:t>רבים לרבים (many to many)</a:t>
            </a:r>
            <a:r>
              <a:rPr b="0" i="0" lang="iw-IL" sz="1600" u="none" cap="none" strike="noStrike">
                <a:solidFill>
                  <a:srgbClr val="232752"/>
                </a:solidFill>
                <a:latin typeface="Assistant"/>
                <a:ea typeface="Assistant"/>
                <a:cs typeface="Assistant"/>
                <a:sym typeface="Assistant"/>
              </a:rPr>
              <a:t>: לכל נתון בפרמטר א׳ יכולים להיות מספר ערכים מתאים בפרמטר ב׳ ולהיפך.</a:t>
            </a:r>
            <a:endParaRPr/>
          </a:p>
          <a:p>
            <a:pPr indent="0" lvl="0" marL="0" marR="0" rtl="1" algn="r">
              <a:lnSpc>
                <a:spcPct val="150000"/>
              </a:lnSpc>
              <a:spcBef>
                <a:spcPts val="0"/>
              </a:spcBef>
              <a:spcAft>
                <a:spcPts val="0"/>
              </a:spcAft>
              <a:buClr>
                <a:srgbClr val="232752"/>
              </a:buClr>
              <a:buSzPts val="1600"/>
              <a:buFont typeface="Assistant"/>
              <a:buNone/>
            </a:pPr>
            <a:r>
              <a:rPr b="0" i="0" lang="iw-IL" sz="1600" u="sng" cap="none" strike="noStrike">
                <a:solidFill>
                  <a:srgbClr val="232752"/>
                </a:solidFill>
                <a:latin typeface="Assistant"/>
                <a:ea typeface="Assistant"/>
                <a:cs typeface="Assistant"/>
                <a:sym typeface="Assistant"/>
              </a:rPr>
              <a:t>דוגמא</a:t>
            </a:r>
            <a:r>
              <a:rPr b="0" i="0" lang="iw-IL" sz="1600" u="none" cap="none" strike="noStrike">
                <a:solidFill>
                  <a:srgbClr val="232752"/>
                </a:solidFill>
                <a:latin typeface="Assistant"/>
                <a:ea typeface="Assistant"/>
                <a:cs typeface="Assistant"/>
                <a:sym typeface="Assistant"/>
              </a:rPr>
              <a:t>: שם של מוצר ומספר הזמנה.</a:t>
            </a:r>
            <a:endParaRPr b="0" i="0" sz="1600" u="sng" cap="none" strike="noStrike">
              <a:solidFill>
                <a:srgbClr val="232752"/>
              </a:solidFill>
              <a:latin typeface="Assistant"/>
              <a:ea typeface="Assistant"/>
              <a:cs typeface="Assistant"/>
              <a:sym typeface="Assistant"/>
            </a:endParaRPr>
          </a:p>
          <a:p>
            <a:pPr indent="0" lvl="0" marL="0" marR="0" rtl="1" algn="r">
              <a:lnSpc>
                <a:spcPct val="150000"/>
              </a:lnSpc>
              <a:spcBef>
                <a:spcPts val="0"/>
              </a:spcBef>
              <a:spcAft>
                <a:spcPts val="0"/>
              </a:spcAft>
              <a:buClr>
                <a:srgbClr val="232752"/>
              </a:buClr>
              <a:buSzPts val="1600"/>
              <a:buFont typeface="Assistant"/>
              <a:buNone/>
            </a:pPr>
            <a:r>
              <a:t/>
            </a:r>
            <a:endParaRPr b="0" i="0" sz="1600" u="none" cap="none" strike="noStrike">
              <a:solidFill>
                <a:srgbClr val="232752"/>
              </a:solidFill>
              <a:latin typeface="Assistant"/>
              <a:ea typeface="Assistant"/>
              <a:cs typeface="Assistant"/>
              <a:sym typeface="Assistant"/>
            </a:endParaRPr>
          </a:p>
        </p:txBody>
      </p:sp>
      <p:pic>
        <p:nvPicPr>
          <p:cNvPr descr="Cartoon a group of people standing together&#10;&#10;Description automatically generated" id="95" name="Google Shape;95;p6"/>
          <p:cNvPicPr preferRelativeResize="0"/>
          <p:nvPr/>
        </p:nvPicPr>
        <p:blipFill rotWithShape="1">
          <a:blip r:embed="rId3">
            <a:alphaModFix/>
          </a:blip>
          <a:srcRect b="0" l="0" r="0" t="0"/>
          <a:stretch/>
        </p:blipFill>
        <p:spPr>
          <a:xfrm>
            <a:off x="2561590" y="2562300"/>
            <a:ext cx="3747770" cy="234351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7"/>
          <p:cNvSpPr txBox="1"/>
          <p:nvPr/>
        </p:nvSpPr>
        <p:spPr>
          <a:xfrm>
            <a:off x="4293704" y="285496"/>
            <a:ext cx="4420259"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מערכת היחסים במסד הנתונים</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101" name="Google Shape;101;p7"/>
          <p:cNvSpPr txBox="1"/>
          <p:nvPr/>
        </p:nvSpPr>
        <p:spPr>
          <a:xfrm>
            <a:off x="1521447" y="1119900"/>
            <a:ext cx="6101105" cy="2677616"/>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פרמטרים בקשר של יחיד ליחיד לרוב יימצאו באותה טבלה במסד הנתונים מאחר והם ייחודיים ולא יוצרים כפילויות ברשומות.</a:t>
            </a:r>
            <a:endParaRPr/>
          </a:p>
          <a:p>
            <a:pPr indent="0" lvl="0" marL="0" marR="0" rtl="1" algn="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פרמטרים בקשר של יחיד לרבים לרוב יפוצלו לטבלאות נפרדות עם הפרמטר המשותף שמקשר ביניהן.</a:t>
            </a:r>
            <a:endParaRPr/>
          </a:p>
          <a:p>
            <a:pPr indent="0" lvl="0" marL="0" marR="0" rtl="1" algn="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פרמטרים בקשר של רבים לרבים לרוב יפוצלו לטבלאות נפרדות עם טבלה מקשרת שמכילה את שני הפרמטרים.</a:t>
            </a:r>
            <a:endParaRPr/>
          </a:p>
          <a:p>
            <a:pPr indent="0" lvl="0" marL="0" marR="0" rtl="1" algn="r">
              <a:lnSpc>
                <a:spcPct val="15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בואו נראה דוגמאות.</a:t>
            </a:r>
            <a:endParaRPr b="0" i="0" sz="1600" u="none" cap="none" strike="noStrike">
              <a:solidFill>
                <a:srgbClr val="232752"/>
              </a:solidFill>
              <a:latin typeface="Assistant"/>
              <a:ea typeface="Assistant"/>
              <a:cs typeface="Assistant"/>
              <a:sym typeface="Assistant"/>
            </a:endParaRPr>
          </a:p>
        </p:txBody>
      </p:sp>
      <p:pic>
        <p:nvPicPr>
          <p:cNvPr descr="Database outline" id="102" name="Google Shape;102;p7"/>
          <p:cNvPicPr preferRelativeResize="0"/>
          <p:nvPr/>
        </p:nvPicPr>
        <p:blipFill rotWithShape="1">
          <a:blip r:embed="rId3">
            <a:alphaModFix/>
          </a:blip>
          <a:srcRect b="0" l="0" r="0" t="0"/>
          <a:stretch/>
        </p:blipFill>
        <p:spPr>
          <a:xfrm>
            <a:off x="7622552" y="1236943"/>
            <a:ext cx="287717" cy="287717"/>
          </a:xfrm>
          <a:prstGeom prst="rect">
            <a:avLst/>
          </a:prstGeom>
          <a:noFill/>
          <a:ln>
            <a:noFill/>
          </a:ln>
        </p:spPr>
      </p:pic>
      <p:pic>
        <p:nvPicPr>
          <p:cNvPr descr="Database outline" id="103" name="Google Shape;103;p7"/>
          <p:cNvPicPr preferRelativeResize="0"/>
          <p:nvPr/>
        </p:nvPicPr>
        <p:blipFill rotWithShape="1">
          <a:blip r:embed="rId3">
            <a:alphaModFix/>
          </a:blip>
          <a:srcRect b="0" l="0" r="0" t="0"/>
          <a:stretch/>
        </p:blipFill>
        <p:spPr>
          <a:xfrm>
            <a:off x="7622550" y="1957872"/>
            <a:ext cx="287717" cy="287717"/>
          </a:xfrm>
          <a:prstGeom prst="rect">
            <a:avLst/>
          </a:prstGeom>
          <a:noFill/>
          <a:ln>
            <a:noFill/>
          </a:ln>
        </p:spPr>
      </p:pic>
      <p:pic>
        <p:nvPicPr>
          <p:cNvPr descr="Database outline" id="104" name="Google Shape;104;p7"/>
          <p:cNvPicPr preferRelativeResize="0"/>
          <p:nvPr/>
        </p:nvPicPr>
        <p:blipFill rotWithShape="1">
          <a:blip r:embed="rId3">
            <a:alphaModFix/>
          </a:blip>
          <a:srcRect b="0" l="0" r="0" t="0"/>
          <a:stretch/>
        </p:blipFill>
        <p:spPr>
          <a:xfrm>
            <a:off x="7622551" y="2678802"/>
            <a:ext cx="287717" cy="287717"/>
          </a:xfrm>
          <a:prstGeom prst="rect">
            <a:avLst/>
          </a:prstGeom>
          <a:noFill/>
          <a:ln>
            <a:noFill/>
          </a:ln>
        </p:spPr>
      </p:pic>
      <p:pic>
        <p:nvPicPr>
          <p:cNvPr descr="Database outline" id="105" name="Google Shape;105;p7"/>
          <p:cNvPicPr preferRelativeResize="0"/>
          <p:nvPr/>
        </p:nvPicPr>
        <p:blipFill rotWithShape="1">
          <a:blip r:embed="rId3">
            <a:alphaModFix/>
          </a:blip>
          <a:srcRect b="0" l="0" r="0" t="0"/>
          <a:stretch/>
        </p:blipFill>
        <p:spPr>
          <a:xfrm>
            <a:off x="7622549" y="3424267"/>
            <a:ext cx="287717" cy="2877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500"/>
                                        <p:tgtEl>
                                          <p:spTgt spid="10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p:tgtEl>
                                          <p:spTgt spid="10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500"/>
                                        <p:tgtEl>
                                          <p:spTgt spid="10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8"/>
          <p:cNvSpPr txBox="1"/>
          <p:nvPr/>
        </p:nvSpPr>
        <p:spPr>
          <a:xfrm>
            <a:off x="612250" y="285496"/>
            <a:ext cx="8101713"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מערכת היחסים במסד הנתונים – דוגמאות לסוגי קשרים</a:t>
            </a:r>
            <a:endParaRPr b="0" i="0" sz="2800" u="none" cap="none" strike="noStrike">
              <a:solidFill>
                <a:srgbClr val="00B0F0"/>
              </a:solidFill>
              <a:latin typeface="Assistant ExtraBold"/>
              <a:ea typeface="Assistant ExtraBold"/>
              <a:cs typeface="Assistant ExtraBold"/>
              <a:sym typeface="Assistant ExtraBold"/>
            </a:endParaRPr>
          </a:p>
        </p:txBody>
      </p:sp>
      <p:graphicFrame>
        <p:nvGraphicFramePr>
          <p:cNvPr id="111" name="Google Shape;111;p8"/>
          <p:cNvGraphicFramePr/>
          <p:nvPr/>
        </p:nvGraphicFramePr>
        <p:xfrm>
          <a:off x="1105231" y="1411600"/>
          <a:ext cx="3000000" cy="3000000"/>
        </p:xfrm>
        <a:graphic>
          <a:graphicData uri="http://schemas.openxmlformats.org/drawingml/2006/table">
            <a:tbl>
              <a:tblPr bandRow="1" firstRow="1">
                <a:noFill/>
                <a:tableStyleId>{A9CC4726-E0B5-42A5-B143-85804AC38C40}</a:tableStyleId>
              </a:tblPr>
              <a:tblGrid>
                <a:gridCol w="1200650"/>
                <a:gridCol w="842850"/>
              </a:tblGrid>
              <a:tr h="424525">
                <a:tc gridSpan="2">
                  <a:txBody>
                    <a:bodyPr/>
                    <a:lstStyle/>
                    <a:p>
                      <a:pPr indent="0" lvl="0" marL="0" marR="0" rtl="1" algn="ctr">
                        <a:lnSpc>
                          <a:spcPct val="100000"/>
                        </a:lnSpc>
                        <a:spcBef>
                          <a:spcPts val="0"/>
                        </a:spcBef>
                        <a:spcAft>
                          <a:spcPts val="0"/>
                        </a:spcAft>
                        <a:buNone/>
                      </a:pPr>
                      <a:r>
                        <a:rPr lang="iw-IL" sz="1200" u="none" cap="none" strike="noStrike"/>
                        <a:t>Actors</a:t>
                      </a:r>
                      <a:endParaRPr sz="1200" u="none" cap="none" strike="noStrike"/>
                    </a:p>
                  </a:txBody>
                  <a:tcPr marT="45725" marB="45725" marR="91450" marL="91450"/>
                </a:tc>
                <a:tc hMerge="1"/>
              </a:tr>
              <a:tr h="259500">
                <a:tc>
                  <a:txBody>
                    <a:bodyPr/>
                    <a:lstStyle/>
                    <a:p>
                      <a:pPr indent="0" lvl="0" marL="0" marR="0" rtl="0" algn="l">
                        <a:lnSpc>
                          <a:spcPct val="100000"/>
                        </a:lnSpc>
                        <a:spcBef>
                          <a:spcPts val="0"/>
                        </a:spcBef>
                        <a:spcAft>
                          <a:spcPts val="0"/>
                        </a:spcAft>
                        <a:buNone/>
                      </a:pPr>
                      <a:r>
                        <a:rPr lang="iw-IL" sz="1100" u="none" cap="none" strike="noStrike"/>
                        <a:t>Actor ID</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INT</a:t>
                      </a:r>
                      <a:endParaRPr/>
                    </a:p>
                  </a:txBody>
                  <a:tcPr marT="45725" marB="45725" marR="91450" marL="91450"/>
                </a:tc>
              </a:tr>
              <a:tr h="259500">
                <a:tc>
                  <a:txBody>
                    <a:bodyPr/>
                    <a:lstStyle/>
                    <a:p>
                      <a:pPr indent="0" lvl="0" marL="0" marR="0" rtl="0" algn="l">
                        <a:lnSpc>
                          <a:spcPct val="100000"/>
                        </a:lnSpc>
                        <a:spcBef>
                          <a:spcPts val="0"/>
                        </a:spcBef>
                        <a:spcAft>
                          <a:spcPts val="0"/>
                        </a:spcAft>
                        <a:buNone/>
                      </a:pPr>
                      <a:r>
                        <a:rPr lang="iw-IL" sz="1100" u="none" cap="none" strike="noStrike"/>
                        <a:t>Actor Name</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CHAR</a:t>
                      </a:r>
                      <a:endParaRPr/>
                    </a:p>
                  </a:txBody>
                  <a:tcPr marT="45725" marB="45725" marR="91450" marL="91450"/>
                </a:tc>
              </a:tr>
              <a:tr h="259500">
                <a:tc>
                  <a:txBody>
                    <a:bodyPr/>
                    <a:lstStyle/>
                    <a:p>
                      <a:pPr indent="0" lvl="0" marL="0" marR="0" rtl="0" algn="l">
                        <a:lnSpc>
                          <a:spcPct val="100000"/>
                        </a:lnSpc>
                        <a:spcBef>
                          <a:spcPts val="0"/>
                        </a:spcBef>
                        <a:spcAft>
                          <a:spcPts val="0"/>
                        </a:spcAft>
                        <a:buNone/>
                      </a:pPr>
                      <a:r>
                        <a:rPr lang="iw-IL" sz="1100" u="none" cap="none" strike="noStrike"/>
                        <a:t>Year of birth</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INT</a:t>
                      </a:r>
                      <a:endParaRPr/>
                    </a:p>
                  </a:txBody>
                  <a:tcPr marT="45725" marB="45725" marR="91450" marL="91450"/>
                </a:tc>
              </a:tr>
              <a:tr h="259500">
                <a:tc>
                  <a:txBody>
                    <a:bodyPr/>
                    <a:lstStyle/>
                    <a:p>
                      <a:pPr indent="0" lvl="0" marL="0" marR="0" rtl="0" algn="l">
                        <a:lnSpc>
                          <a:spcPct val="100000"/>
                        </a:lnSpc>
                        <a:spcBef>
                          <a:spcPts val="0"/>
                        </a:spcBef>
                        <a:spcAft>
                          <a:spcPts val="0"/>
                        </a:spcAft>
                        <a:buNone/>
                      </a:pPr>
                      <a:r>
                        <a:rPr lang="iw-IL" sz="1100" u="none" cap="none" strike="noStrike"/>
                        <a:t>Gender</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CHAR</a:t>
                      </a:r>
                      <a:endParaRPr/>
                    </a:p>
                  </a:txBody>
                  <a:tcPr marT="45725" marB="45725" marR="91450" marL="91450"/>
                </a:tc>
              </a:tr>
              <a:tr h="259500">
                <a:tc>
                  <a:txBody>
                    <a:bodyPr/>
                    <a:lstStyle/>
                    <a:p>
                      <a:pPr indent="0" lvl="0" marL="0" marR="0" rtl="0" algn="l">
                        <a:lnSpc>
                          <a:spcPct val="100000"/>
                        </a:lnSpc>
                        <a:spcBef>
                          <a:spcPts val="0"/>
                        </a:spcBef>
                        <a:spcAft>
                          <a:spcPts val="0"/>
                        </a:spcAft>
                        <a:buNone/>
                      </a:pPr>
                      <a:r>
                        <a:rPr lang="iw-IL" sz="1100" u="none" cap="none" strike="noStrike"/>
                        <a:t>Nationality</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CHAR</a:t>
                      </a:r>
                      <a:endParaRPr/>
                    </a:p>
                  </a:txBody>
                  <a:tcPr marT="45725" marB="45725" marR="91450" marL="91450"/>
                </a:tc>
              </a:tr>
            </a:tbl>
          </a:graphicData>
        </a:graphic>
      </p:graphicFrame>
      <p:graphicFrame>
        <p:nvGraphicFramePr>
          <p:cNvPr id="112" name="Google Shape;112;p8"/>
          <p:cNvGraphicFramePr/>
          <p:nvPr/>
        </p:nvGraphicFramePr>
        <p:xfrm>
          <a:off x="6274904" y="1411599"/>
          <a:ext cx="3000000" cy="3000000"/>
        </p:xfrm>
        <a:graphic>
          <a:graphicData uri="http://schemas.openxmlformats.org/drawingml/2006/table">
            <a:tbl>
              <a:tblPr bandRow="1" firstRow="1">
                <a:noFill/>
                <a:tableStyleId>{A9CC4726-E0B5-42A5-B143-85804AC38C40}</a:tableStyleId>
              </a:tblPr>
              <a:tblGrid>
                <a:gridCol w="1159575"/>
                <a:gridCol w="883925"/>
              </a:tblGrid>
              <a:tr h="424525">
                <a:tc gridSpan="2">
                  <a:txBody>
                    <a:bodyPr/>
                    <a:lstStyle/>
                    <a:p>
                      <a:pPr indent="0" lvl="0" marL="0" marR="0" rtl="1" algn="ctr">
                        <a:lnSpc>
                          <a:spcPct val="100000"/>
                        </a:lnSpc>
                        <a:spcBef>
                          <a:spcPts val="0"/>
                        </a:spcBef>
                        <a:spcAft>
                          <a:spcPts val="0"/>
                        </a:spcAft>
                        <a:buNone/>
                      </a:pPr>
                      <a:r>
                        <a:rPr lang="iw-IL" sz="1200" u="none" cap="none" strike="noStrike"/>
                        <a:t>Movies</a:t>
                      </a:r>
                      <a:endParaRPr sz="1200" u="none" cap="none" strike="noStrike"/>
                    </a:p>
                  </a:txBody>
                  <a:tcPr marT="45725" marB="45725" marR="91450" marL="91450"/>
                </a:tc>
                <a:tc hMerge="1"/>
              </a:tr>
              <a:tr h="259500">
                <a:tc>
                  <a:txBody>
                    <a:bodyPr/>
                    <a:lstStyle/>
                    <a:p>
                      <a:pPr indent="0" lvl="0" marL="0" marR="0" rtl="0" algn="l">
                        <a:lnSpc>
                          <a:spcPct val="100000"/>
                        </a:lnSpc>
                        <a:spcBef>
                          <a:spcPts val="0"/>
                        </a:spcBef>
                        <a:spcAft>
                          <a:spcPts val="0"/>
                        </a:spcAft>
                        <a:buNone/>
                      </a:pPr>
                      <a:r>
                        <a:rPr lang="iw-IL" sz="1100" u="none" cap="none" strike="noStrike"/>
                        <a:t>Movie ID</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INT</a:t>
                      </a:r>
                      <a:endParaRPr/>
                    </a:p>
                  </a:txBody>
                  <a:tcPr marT="45725" marB="45725" marR="91450" marL="91450"/>
                </a:tc>
              </a:tr>
              <a:tr h="259500">
                <a:tc>
                  <a:txBody>
                    <a:bodyPr/>
                    <a:lstStyle/>
                    <a:p>
                      <a:pPr indent="0" lvl="0" marL="0" marR="0" rtl="0" algn="l">
                        <a:lnSpc>
                          <a:spcPct val="100000"/>
                        </a:lnSpc>
                        <a:spcBef>
                          <a:spcPts val="0"/>
                        </a:spcBef>
                        <a:spcAft>
                          <a:spcPts val="0"/>
                        </a:spcAft>
                        <a:buNone/>
                      </a:pPr>
                      <a:r>
                        <a:rPr lang="iw-IL" sz="1100" u="none" cap="none" strike="noStrike"/>
                        <a:t>Movie Name</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CHAR</a:t>
                      </a:r>
                      <a:endParaRPr/>
                    </a:p>
                  </a:txBody>
                  <a:tcPr marT="45725" marB="45725" marR="91450" marL="91450"/>
                </a:tc>
              </a:tr>
              <a:tr h="259500">
                <a:tc>
                  <a:txBody>
                    <a:bodyPr/>
                    <a:lstStyle/>
                    <a:p>
                      <a:pPr indent="0" lvl="0" marL="0" marR="0" rtl="0" algn="l">
                        <a:lnSpc>
                          <a:spcPct val="100000"/>
                        </a:lnSpc>
                        <a:spcBef>
                          <a:spcPts val="0"/>
                        </a:spcBef>
                        <a:spcAft>
                          <a:spcPts val="0"/>
                        </a:spcAft>
                        <a:buNone/>
                      </a:pPr>
                      <a:r>
                        <a:rPr lang="iw-IL" sz="1100" u="none" cap="none" strike="noStrike"/>
                        <a:t>Release year</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INT</a:t>
                      </a:r>
                      <a:endParaRPr/>
                    </a:p>
                  </a:txBody>
                  <a:tcPr marT="45725" marB="45725" marR="91450" marL="91450"/>
                </a:tc>
              </a:tr>
              <a:tr h="259500">
                <a:tc>
                  <a:txBody>
                    <a:bodyPr/>
                    <a:lstStyle/>
                    <a:p>
                      <a:pPr indent="0" lvl="0" marL="0" marR="0" rtl="0" algn="l">
                        <a:lnSpc>
                          <a:spcPct val="100000"/>
                        </a:lnSpc>
                        <a:spcBef>
                          <a:spcPts val="0"/>
                        </a:spcBef>
                        <a:spcAft>
                          <a:spcPts val="0"/>
                        </a:spcAft>
                        <a:buNone/>
                      </a:pPr>
                      <a:r>
                        <a:rPr lang="iw-IL" sz="1100" u="none" cap="none" strike="noStrike"/>
                        <a:t>Genre ID</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INT</a:t>
                      </a:r>
                      <a:endParaRPr/>
                    </a:p>
                  </a:txBody>
                  <a:tcPr marT="45725" marB="45725" marR="91450" marL="91450"/>
                </a:tc>
              </a:tr>
              <a:tr h="259500">
                <a:tc>
                  <a:txBody>
                    <a:bodyPr/>
                    <a:lstStyle/>
                    <a:p>
                      <a:pPr indent="0" lvl="0" marL="0" marR="0" rtl="0" algn="l">
                        <a:lnSpc>
                          <a:spcPct val="100000"/>
                        </a:lnSpc>
                        <a:spcBef>
                          <a:spcPts val="0"/>
                        </a:spcBef>
                        <a:spcAft>
                          <a:spcPts val="0"/>
                        </a:spcAft>
                        <a:buNone/>
                      </a:pPr>
                      <a:r>
                        <a:rPr lang="iw-IL" sz="1100" u="none" cap="none" strike="noStrike"/>
                        <a:t>Director name</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CHAR</a:t>
                      </a:r>
                      <a:endParaRPr/>
                    </a:p>
                  </a:txBody>
                  <a:tcPr marT="45725" marB="45725" marR="91450" marL="91450"/>
                </a:tc>
              </a:tr>
            </a:tbl>
          </a:graphicData>
        </a:graphic>
      </p:graphicFrame>
      <p:graphicFrame>
        <p:nvGraphicFramePr>
          <p:cNvPr id="113" name="Google Shape;113;p8"/>
          <p:cNvGraphicFramePr/>
          <p:nvPr/>
        </p:nvGraphicFramePr>
        <p:xfrm>
          <a:off x="3690067" y="1705450"/>
          <a:ext cx="3000000" cy="3000000"/>
        </p:xfrm>
        <a:graphic>
          <a:graphicData uri="http://schemas.openxmlformats.org/drawingml/2006/table">
            <a:tbl>
              <a:tblPr bandRow="1" firstRow="1">
                <a:noFill/>
                <a:tableStyleId>{A9CC4726-E0B5-42A5-B143-85804AC38C40}</a:tableStyleId>
              </a:tblPr>
              <a:tblGrid>
                <a:gridCol w="1159575"/>
                <a:gridCol w="883925"/>
              </a:tblGrid>
              <a:tr h="424525">
                <a:tc gridSpan="2">
                  <a:txBody>
                    <a:bodyPr/>
                    <a:lstStyle/>
                    <a:p>
                      <a:pPr indent="0" lvl="0" marL="0" marR="0" rtl="1" algn="ctr">
                        <a:lnSpc>
                          <a:spcPct val="100000"/>
                        </a:lnSpc>
                        <a:spcBef>
                          <a:spcPts val="0"/>
                        </a:spcBef>
                        <a:spcAft>
                          <a:spcPts val="0"/>
                        </a:spcAft>
                        <a:buNone/>
                      </a:pPr>
                      <a:r>
                        <a:rPr lang="iw-IL" sz="1200" u="none" cap="none" strike="noStrike"/>
                        <a:t>Movies_Actors</a:t>
                      </a:r>
                      <a:endParaRPr sz="1200" u="none" cap="none" strike="noStrike"/>
                    </a:p>
                  </a:txBody>
                  <a:tcPr marT="45725" marB="45725" marR="91450" marL="91450"/>
                </a:tc>
                <a:tc hMerge="1"/>
              </a:tr>
              <a:tr h="259500">
                <a:tc>
                  <a:txBody>
                    <a:bodyPr/>
                    <a:lstStyle/>
                    <a:p>
                      <a:pPr indent="0" lvl="0" marL="0" marR="0" rtl="0" algn="l">
                        <a:lnSpc>
                          <a:spcPct val="100000"/>
                        </a:lnSpc>
                        <a:spcBef>
                          <a:spcPts val="0"/>
                        </a:spcBef>
                        <a:spcAft>
                          <a:spcPts val="0"/>
                        </a:spcAft>
                        <a:buNone/>
                      </a:pPr>
                      <a:r>
                        <a:rPr lang="iw-IL" sz="1100" u="none" cap="none" strike="noStrike"/>
                        <a:t>Movie ID</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INT</a:t>
                      </a:r>
                      <a:endParaRPr/>
                    </a:p>
                  </a:txBody>
                  <a:tcPr marT="45725" marB="45725" marR="91450" marL="91450"/>
                </a:tc>
              </a:tr>
              <a:tr h="259500">
                <a:tc>
                  <a:txBody>
                    <a:bodyPr/>
                    <a:lstStyle/>
                    <a:p>
                      <a:pPr indent="0" lvl="0" marL="0" marR="0" rtl="0" algn="l">
                        <a:lnSpc>
                          <a:spcPct val="100000"/>
                        </a:lnSpc>
                        <a:spcBef>
                          <a:spcPts val="0"/>
                        </a:spcBef>
                        <a:spcAft>
                          <a:spcPts val="0"/>
                        </a:spcAft>
                        <a:buNone/>
                      </a:pPr>
                      <a:r>
                        <a:rPr lang="iw-IL" sz="1100" u="none" cap="none" strike="noStrike"/>
                        <a:t>Actor ID</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INT</a:t>
                      </a:r>
                      <a:endParaRPr/>
                    </a:p>
                  </a:txBody>
                  <a:tcPr marT="45725" marB="45725" marR="91450" marL="91450"/>
                </a:tc>
              </a:tr>
            </a:tbl>
          </a:graphicData>
        </a:graphic>
      </p:graphicFrame>
      <p:cxnSp>
        <p:nvCxnSpPr>
          <p:cNvPr id="114" name="Google Shape;114;p8"/>
          <p:cNvCxnSpPr/>
          <p:nvPr/>
        </p:nvCxnSpPr>
        <p:spPr>
          <a:xfrm>
            <a:off x="3148717" y="1963979"/>
            <a:ext cx="541500" cy="540600"/>
          </a:xfrm>
          <a:prstGeom prst="bentConnector3">
            <a:avLst>
              <a:gd fmla="val 50000" name="adj1"/>
            </a:avLst>
          </a:prstGeom>
          <a:noFill/>
          <a:ln cap="flat" cmpd="sng" w="9525">
            <a:solidFill>
              <a:srgbClr val="3E6EC2"/>
            </a:solidFill>
            <a:prstDash val="solid"/>
            <a:round/>
            <a:headEnd len="sm" w="sm" type="none"/>
            <a:tailEnd len="sm" w="sm" type="none"/>
          </a:ln>
        </p:spPr>
      </p:cxnSp>
      <p:cxnSp>
        <p:nvCxnSpPr>
          <p:cNvPr id="115" name="Google Shape;115;p8"/>
          <p:cNvCxnSpPr/>
          <p:nvPr/>
        </p:nvCxnSpPr>
        <p:spPr>
          <a:xfrm flipH="1">
            <a:off x="5733405" y="1963979"/>
            <a:ext cx="541500" cy="308700"/>
          </a:xfrm>
          <a:prstGeom prst="bentConnector3">
            <a:avLst>
              <a:gd fmla="val 50000" name="adj1"/>
            </a:avLst>
          </a:prstGeom>
          <a:noFill/>
          <a:ln cap="flat" cmpd="sng" w="9525">
            <a:solidFill>
              <a:srgbClr val="3E6EC2"/>
            </a:solidFill>
            <a:prstDash val="solid"/>
            <a:round/>
            <a:headEnd len="sm" w="sm" type="none"/>
            <a:tailEnd len="sm" w="sm" type="none"/>
          </a:ln>
        </p:spPr>
      </p:cxnSp>
      <p:graphicFrame>
        <p:nvGraphicFramePr>
          <p:cNvPr id="116" name="Google Shape;116;p8"/>
          <p:cNvGraphicFramePr/>
          <p:nvPr/>
        </p:nvGraphicFramePr>
        <p:xfrm>
          <a:off x="3419392" y="2996648"/>
          <a:ext cx="3000000" cy="3000000"/>
        </p:xfrm>
        <a:graphic>
          <a:graphicData uri="http://schemas.openxmlformats.org/drawingml/2006/table">
            <a:tbl>
              <a:tblPr bandRow="1" firstRow="1">
                <a:noFill/>
                <a:tableStyleId>{A9CC4726-E0B5-42A5-B143-85804AC38C40}</a:tableStyleId>
              </a:tblPr>
              <a:tblGrid>
                <a:gridCol w="1159575"/>
                <a:gridCol w="883925"/>
              </a:tblGrid>
              <a:tr h="424525">
                <a:tc gridSpan="2">
                  <a:txBody>
                    <a:bodyPr/>
                    <a:lstStyle/>
                    <a:p>
                      <a:pPr indent="0" lvl="0" marL="0" marR="0" rtl="1" algn="ctr">
                        <a:lnSpc>
                          <a:spcPct val="100000"/>
                        </a:lnSpc>
                        <a:spcBef>
                          <a:spcPts val="0"/>
                        </a:spcBef>
                        <a:spcAft>
                          <a:spcPts val="0"/>
                        </a:spcAft>
                        <a:buNone/>
                      </a:pPr>
                      <a:r>
                        <a:rPr lang="iw-IL" sz="1200" u="none" cap="none" strike="noStrike"/>
                        <a:t>Genre</a:t>
                      </a:r>
                      <a:endParaRPr sz="1200" u="none" cap="none" strike="noStrike"/>
                    </a:p>
                  </a:txBody>
                  <a:tcPr marT="45725" marB="45725" marR="91450" marL="91450"/>
                </a:tc>
                <a:tc hMerge="1"/>
              </a:tr>
              <a:tr h="259500">
                <a:tc>
                  <a:txBody>
                    <a:bodyPr/>
                    <a:lstStyle/>
                    <a:p>
                      <a:pPr indent="0" lvl="0" marL="0" marR="0" rtl="0" algn="l">
                        <a:lnSpc>
                          <a:spcPct val="100000"/>
                        </a:lnSpc>
                        <a:spcBef>
                          <a:spcPts val="0"/>
                        </a:spcBef>
                        <a:spcAft>
                          <a:spcPts val="0"/>
                        </a:spcAft>
                        <a:buNone/>
                      </a:pPr>
                      <a:r>
                        <a:rPr lang="iw-IL" sz="1100" u="none" cap="none" strike="noStrike"/>
                        <a:t>Genre ID</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INT</a:t>
                      </a:r>
                      <a:endParaRPr/>
                    </a:p>
                  </a:txBody>
                  <a:tcPr marT="45725" marB="45725" marR="91450" marL="91450"/>
                </a:tc>
              </a:tr>
              <a:tr h="259500">
                <a:tc>
                  <a:txBody>
                    <a:bodyPr/>
                    <a:lstStyle/>
                    <a:p>
                      <a:pPr indent="0" lvl="0" marL="0" marR="0" rtl="0" algn="l">
                        <a:lnSpc>
                          <a:spcPct val="100000"/>
                        </a:lnSpc>
                        <a:spcBef>
                          <a:spcPts val="0"/>
                        </a:spcBef>
                        <a:spcAft>
                          <a:spcPts val="0"/>
                        </a:spcAft>
                        <a:buNone/>
                      </a:pPr>
                      <a:r>
                        <a:rPr lang="iw-IL" sz="1100" u="none" cap="none" strike="noStrike"/>
                        <a:t>Genre Name</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CHAR</a:t>
                      </a:r>
                      <a:endParaRPr/>
                    </a:p>
                  </a:txBody>
                  <a:tcPr marT="45725" marB="45725" marR="91450" marL="91450"/>
                </a:tc>
              </a:tr>
              <a:tr h="259500">
                <a:tc>
                  <a:txBody>
                    <a:bodyPr/>
                    <a:lstStyle/>
                    <a:p>
                      <a:pPr indent="0" lvl="0" marL="0" marR="0" rtl="0" algn="l">
                        <a:lnSpc>
                          <a:spcPct val="100000"/>
                        </a:lnSpc>
                        <a:spcBef>
                          <a:spcPts val="0"/>
                        </a:spcBef>
                        <a:spcAft>
                          <a:spcPts val="0"/>
                        </a:spcAft>
                        <a:buNone/>
                      </a:pPr>
                      <a:r>
                        <a:rPr lang="iw-IL" sz="1100" u="none" cap="none" strike="noStrike"/>
                        <a:t>Popularity - Adults</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INT</a:t>
                      </a:r>
                      <a:endParaRPr/>
                    </a:p>
                  </a:txBody>
                  <a:tcPr marT="45725" marB="45725" marR="91450" marL="91450"/>
                </a:tc>
              </a:tr>
              <a:tr h="259500">
                <a:tc>
                  <a:txBody>
                    <a:bodyPr/>
                    <a:lstStyle/>
                    <a:p>
                      <a:pPr indent="0" lvl="0" marL="0" marR="0" rtl="0" algn="l">
                        <a:lnSpc>
                          <a:spcPct val="100000"/>
                        </a:lnSpc>
                        <a:spcBef>
                          <a:spcPts val="0"/>
                        </a:spcBef>
                        <a:spcAft>
                          <a:spcPts val="0"/>
                        </a:spcAft>
                        <a:buNone/>
                      </a:pPr>
                      <a:r>
                        <a:rPr lang="iw-IL" sz="1100" u="none" cap="none" strike="noStrike"/>
                        <a:t>Popularity - Children</a:t>
                      </a:r>
                      <a:endParaRPr/>
                    </a:p>
                  </a:txBody>
                  <a:tcPr marT="45725" marB="45725" marR="91450" marL="91450"/>
                </a:tc>
                <a:tc>
                  <a:txBody>
                    <a:bodyPr/>
                    <a:lstStyle/>
                    <a:p>
                      <a:pPr indent="0" lvl="0" marL="0" marR="0" rtl="0" algn="l">
                        <a:lnSpc>
                          <a:spcPct val="100000"/>
                        </a:lnSpc>
                        <a:spcBef>
                          <a:spcPts val="0"/>
                        </a:spcBef>
                        <a:spcAft>
                          <a:spcPts val="0"/>
                        </a:spcAft>
                        <a:buNone/>
                      </a:pPr>
                      <a:r>
                        <a:rPr lang="iw-IL" sz="1100" u="none" cap="none" strike="noStrike"/>
                        <a:t>CHAR</a:t>
                      </a:r>
                      <a:endParaRPr/>
                    </a:p>
                  </a:txBody>
                  <a:tcPr marT="45725" marB="45725" marR="91450" marL="91450"/>
                </a:tc>
              </a:tr>
            </a:tbl>
          </a:graphicData>
        </a:graphic>
      </p:graphicFrame>
      <p:cxnSp>
        <p:nvCxnSpPr>
          <p:cNvPr id="117" name="Google Shape;117;p8"/>
          <p:cNvCxnSpPr/>
          <p:nvPr/>
        </p:nvCxnSpPr>
        <p:spPr>
          <a:xfrm flipH="1">
            <a:off x="5462806" y="2753187"/>
            <a:ext cx="812100" cy="799500"/>
          </a:xfrm>
          <a:prstGeom prst="bentConnector3">
            <a:avLst>
              <a:gd fmla="val 50000" name="adj1"/>
            </a:avLst>
          </a:prstGeom>
          <a:noFill/>
          <a:ln cap="flat" cmpd="sng" w="9525">
            <a:solidFill>
              <a:srgbClr val="3E6EC2"/>
            </a:solidFill>
            <a:prstDash val="solid"/>
            <a:round/>
            <a:headEnd len="sm" w="sm" type="none"/>
            <a:tailEnd len="sm" w="sm" type="none"/>
          </a:ln>
        </p:spPr>
      </p:cxnSp>
      <p:sp>
        <p:nvSpPr>
          <p:cNvPr id="118" name="Google Shape;118;p8"/>
          <p:cNvSpPr txBox="1"/>
          <p:nvPr/>
        </p:nvSpPr>
        <p:spPr>
          <a:xfrm>
            <a:off x="5462876" y="3133672"/>
            <a:ext cx="812027"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iw-IL" sz="1000" u="none" cap="none" strike="noStrike">
                <a:solidFill>
                  <a:schemeClr val="accent1"/>
                </a:solidFill>
                <a:latin typeface="Arial"/>
                <a:ea typeface="Arial"/>
                <a:cs typeface="Arial"/>
                <a:sym typeface="Arial"/>
              </a:rPr>
              <a:t>יחיד לרבים</a:t>
            </a:r>
            <a:endParaRPr b="0" i="0" sz="1000" u="none" cap="none" strike="noStrike">
              <a:solidFill>
                <a:schemeClr val="accent1"/>
              </a:solidFill>
              <a:latin typeface="Arial"/>
              <a:ea typeface="Arial"/>
              <a:cs typeface="Arial"/>
              <a:sym typeface="Arial"/>
            </a:endParaRPr>
          </a:p>
        </p:txBody>
      </p:sp>
      <p:sp>
        <p:nvSpPr>
          <p:cNvPr id="119" name="Google Shape;119;p8"/>
          <p:cNvSpPr txBox="1"/>
          <p:nvPr/>
        </p:nvSpPr>
        <p:spPr>
          <a:xfrm>
            <a:off x="4441135" y="931534"/>
            <a:ext cx="812027"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iw-IL" sz="1000" u="none" cap="none" strike="noStrike">
                <a:solidFill>
                  <a:schemeClr val="accent1"/>
                </a:solidFill>
                <a:latin typeface="Arial"/>
                <a:ea typeface="Arial"/>
                <a:cs typeface="Arial"/>
                <a:sym typeface="Arial"/>
              </a:rPr>
              <a:t>רבים לרבים</a:t>
            </a:r>
            <a:endParaRPr b="0" i="0" sz="1000" u="none" cap="none" strike="noStrike">
              <a:solidFill>
                <a:schemeClr val="accent1"/>
              </a:solidFill>
              <a:latin typeface="Arial"/>
              <a:ea typeface="Arial"/>
              <a:cs typeface="Arial"/>
              <a:sym typeface="Arial"/>
            </a:endParaRPr>
          </a:p>
        </p:txBody>
      </p:sp>
      <p:cxnSp>
        <p:nvCxnSpPr>
          <p:cNvPr id="120" name="Google Shape;120;p8"/>
          <p:cNvCxnSpPr/>
          <p:nvPr/>
        </p:nvCxnSpPr>
        <p:spPr>
          <a:xfrm>
            <a:off x="5128591" y="1165779"/>
            <a:ext cx="1081378" cy="686875"/>
          </a:xfrm>
          <a:prstGeom prst="straightConnector1">
            <a:avLst/>
          </a:prstGeom>
          <a:noFill/>
          <a:ln cap="flat" cmpd="sng" w="9525">
            <a:solidFill>
              <a:srgbClr val="3E6EC2"/>
            </a:solidFill>
            <a:prstDash val="solid"/>
            <a:round/>
            <a:headEnd len="sm" w="sm" type="none"/>
            <a:tailEnd len="med" w="med" type="triangle"/>
          </a:ln>
        </p:spPr>
      </p:cxnSp>
      <p:cxnSp>
        <p:nvCxnSpPr>
          <p:cNvPr id="121" name="Google Shape;121;p8"/>
          <p:cNvCxnSpPr/>
          <p:nvPr/>
        </p:nvCxnSpPr>
        <p:spPr>
          <a:xfrm flipH="1">
            <a:off x="3165281" y="1165779"/>
            <a:ext cx="1324722" cy="724746"/>
          </a:xfrm>
          <a:prstGeom prst="straightConnector1">
            <a:avLst/>
          </a:prstGeom>
          <a:noFill/>
          <a:ln cap="flat" cmpd="sng" w="9525">
            <a:solidFill>
              <a:srgbClr val="3E6EC2"/>
            </a:solidFill>
            <a:prstDash val="solid"/>
            <a:round/>
            <a:headEnd len="sm" w="sm" type="none"/>
            <a:tailEnd len="med" w="med" type="triangle"/>
          </a:ln>
        </p:spPr>
      </p:cxnSp>
      <p:sp>
        <p:nvSpPr>
          <p:cNvPr id="122" name="Google Shape;122;p8"/>
          <p:cNvSpPr txBox="1"/>
          <p:nvPr/>
        </p:nvSpPr>
        <p:spPr>
          <a:xfrm>
            <a:off x="8453726" y="1963979"/>
            <a:ext cx="812027"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iw-IL" sz="1000" u="none" cap="none" strike="noStrike">
                <a:solidFill>
                  <a:schemeClr val="accent1"/>
                </a:solidFill>
                <a:latin typeface="Arial"/>
                <a:ea typeface="Arial"/>
                <a:cs typeface="Arial"/>
                <a:sym typeface="Arial"/>
              </a:rPr>
              <a:t>יחיד ליחיד</a:t>
            </a:r>
            <a:endParaRPr b="0" i="0" sz="1000" u="none" cap="none" strike="noStrike">
              <a:solidFill>
                <a:schemeClr val="accent1"/>
              </a:solidFill>
              <a:latin typeface="Arial"/>
              <a:ea typeface="Arial"/>
              <a:cs typeface="Arial"/>
              <a:sym typeface="Arial"/>
            </a:endParaRPr>
          </a:p>
        </p:txBody>
      </p:sp>
      <p:cxnSp>
        <p:nvCxnSpPr>
          <p:cNvPr id="123" name="Google Shape;123;p8"/>
          <p:cNvCxnSpPr/>
          <p:nvPr/>
        </p:nvCxnSpPr>
        <p:spPr>
          <a:xfrm rot="10800000">
            <a:off x="8318390" y="1944495"/>
            <a:ext cx="237213" cy="83088"/>
          </a:xfrm>
          <a:prstGeom prst="straightConnector1">
            <a:avLst/>
          </a:prstGeom>
          <a:noFill/>
          <a:ln cap="flat" cmpd="sng" w="9525">
            <a:solidFill>
              <a:srgbClr val="3E6EC2"/>
            </a:solidFill>
            <a:prstDash val="solid"/>
            <a:round/>
            <a:headEnd len="sm" w="sm" type="none"/>
            <a:tailEnd len="med" w="med" type="triangle"/>
          </a:ln>
        </p:spPr>
      </p:cxnSp>
      <p:cxnSp>
        <p:nvCxnSpPr>
          <p:cNvPr id="124" name="Google Shape;124;p8"/>
          <p:cNvCxnSpPr/>
          <p:nvPr/>
        </p:nvCxnSpPr>
        <p:spPr>
          <a:xfrm flipH="1">
            <a:off x="8318390" y="2166863"/>
            <a:ext cx="237213" cy="81919"/>
          </a:xfrm>
          <a:prstGeom prst="straightConnector1">
            <a:avLst/>
          </a:prstGeom>
          <a:noFill/>
          <a:ln cap="flat" cmpd="sng" w="9525">
            <a:solidFill>
              <a:srgbClr val="3E6EC2"/>
            </a:solidFill>
            <a:prstDash val="solid"/>
            <a:round/>
            <a:headEnd len="sm" w="sm" type="none"/>
            <a:tailEnd len="med" w="med" type="triangle"/>
          </a:ln>
        </p:spPr>
      </p:cxnSp>
      <p:cxnSp>
        <p:nvCxnSpPr>
          <p:cNvPr id="125" name="Google Shape;125;p8"/>
          <p:cNvCxnSpPr/>
          <p:nvPr/>
        </p:nvCxnSpPr>
        <p:spPr>
          <a:xfrm flipH="1" rot="10800000">
            <a:off x="6114553" y="2648987"/>
            <a:ext cx="160350" cy="104199"/>
          </a:xfrm>
          <a:prstGeom prst="straightConnector1">
            <a:avLst/>
          </a:prstGeom>
          <a:noFill/>
          <a:ln cap="flat" cmpd="sng" w="9525">
            <a:solidFill>
              <a:srgbClr val="3E6EC2"/>
            </a:solidFill>
            <a:prstDash val="solid"/>
            <a:round/>
            <a:headEnd len="sm" w="sm" type="none"/>
            <a:tailEnd len="sm" w="sm" type="none"/>
          </a:ln>
        </p:spPr>
      </p:cxnSp>
      <p:cxnSp>
        <p:nvCxnSpPr>
          <p:cNvPr id="126" name="Google Shape;126;p8"/>
          <p:cNvCxnSpPr/>
          <p:nvPr/>
        </p:nvCxnSpPr>
        <p:spPr>
          <a:xfrm>
            <a:off x="6114553" y="2753186"/>
            <a:ext cx="160350" cy="117680"/>
          </a:xfrm>
          <a:prstGeom prst="straightConnector1">
            <a:avLst/>
          </a:prstGeom>
          <a:noFill/>
          <a:ln cap="flat" cmpd="sng" w="9525">
            <a:solidFill>
              <a:srgbClr val="3E6EC2"/>
            </a:solidFill>
            <a:prstDash val="solid"/>
            <a:round/>
            <a:headEnd len="sm" w="sm" type="none"/>
            <a:tailEnd len="sm" w="sm" type="none"/>
          </a:ln>
        </p:spPr>
      </p:cxnSp>
      <p:cxnSp>
        <p:nvCxnSpPr>
          <p:cNvPr id="127" name="Google Shape;127;p8"/>
          <p:cNvCxnSpPr/>
          <p:nvPr/>
        </p:nvCxnSpPr>
        <p:spPr>
          <a:xfrm>
            <a:off x="5557962" y="3466769"/>
            <a:ext cx="0" cy="182880"/>
          </a:xfrm>
          <a:prstGeom prst="straightConnector1">
            <a:avLst/>
          </a:prstGeom>
          <a:noFill/>
          <a:ln cap="flat" cmpd="sng" w="9525">
            <a:solidFill>
              <a:srgbClr val="3E6EC2"/>
            </a:solidFill>
            <a:prstDash val="solid"/>
            <a:round/>
            <a:headEnd len="sm" w="sm" type="none"/>
            <a:tailEnd len="sm" w="sm" type="none"/>
          </a:ln>
        </p:spPr>
      </p:cxnSp>
      <p:cxnSp>
        <p:nvCxnSpPr>
          <p:cNvPr id="128" name="Google Shape;128;p8"/>
          <p:cNvCxnSpPr/>
          <p:nvPr/>
        </p:nvCxnSpPr>
        <p:spPr>
          <a:xfrm>
            <a:off x="6209969" y="1872539"/>
            <a:ext cx="0" cy="182880"/>
          </a:xfrm>
          <a:prstGeom prst="straightConnector1">
            <a:avLst/>
          </a:prstGeom>
          <a:noFill/>
          <a:ln cap="flat" cmpd="sng" w="9525">
            <a:solidFill>
              <a:srgbClr val="3E6EC2"/>
            </a:solidFill>
            <a:prstDash val="solid"/>
            <a:round/>
            <a:headEnd len="sm" w="sm" type="none"/>
            <a:tailEnd len="sm" w="sm" type="none"/>
          </a:ln>
        </p:spPr>
      </p:cxnSp>
      <p:cxnSp>
        <p:nvCxnSpPr>
          <p:cNvPr id="129" name="Google Shape;129;p8"/>
          <p:cNvCxnSpPr/>
          <p:nvPr/>
        </p:nvCxnSpPr>
        <p:spPr>
          <a:xfrm>
            <a:off x="3261360" y="1872539"/>
            <a:ext cx="0" cy="182880"/>
          </a:xfrm>
          <a:prstGeom prst="straightConnector1">
            <a:avLst/>
          </a:prstGeom>
          <a:noFill/>
          <a:ln cap="flat" cmpd="sng" w="9525">
            <a:solidFill>
              <a:srgbClr val="3E6EC2"/>
            </a:solidFill>
            <a:prstDash val="solid"/>
            <a:round/>
            <a:headEnd len="sm" w="sm" type="none"/>
            <a:tailEnd len="sm" w="sm" type="none"/>
          </a:ln>
        </p:spPr>
      </p:cxnSp>
      <p:cxnSp>
        <p:nvCxnSpPr>
          <p:cNvPr id="130" name="Google Shape;130;p8"/>
          <p:cNvCxnSpPr/>
          <p:nvPr/>
        </p:nvCxnSpPr>
        <p:spPr>
          <a:xfrm flipH="1" rot="10800000">
            <a:off x="3529718" y="2405836"/>
            <a:ext cx="160350" cy="104199"/>
          </a:xfrm>
          <a:prstGeom prst="straightConnector1">
            <a:avLst/>
          </a:prstGeom>
          <a:noFill/>
          <a:ln cap="flat" cmpd="sng" w="9525">
            <a:solidFill>
              <a:srgbClr val="3E6EC2"/>
            </a:solidFill>
            <a:prstDash val="solid"/>
            <a:round/>
            <a:headEnd len="sm" w="sm" type="none"/>
            <a:tailEnd len="sm" w="sm" type="none"/>
          </a:ln>
        </p:spPr>
      </p:cxnSp>
      <p:cxnSp>
        <p:nvCxnSpPr>
          <p:cNvPr id="131" name="Google Shape;131;p8"/>
          <p:cNvCxnSpPr/>
          <p:nvPr/>
        </p:nvCxnSpPr>
        <p:spPr>
          <a:xfrm>
            <a:off x="3529718" y="2510035"/>
            <a:ext cx="160350" cy="117680"/>
          </a:xfrm>
          <a:prstGeom prst="straightConnector1">
            <a:avLst/>
          </a:prstGeom>
          <a:noFill/>
          <a:ln cap="flat" cmpd="sng" w="9525">
            <a:solidFill>
              <a:srgbClr val="3E6EC2"/>
            </a:solidFill>
            <a:prstDash val="solid"/>
            <a:round/>
            <a:headEnd len="sm" w="sm" type="none"/>
            <a:tailEnd len="sm" w="sm" type="none"/>
          </a:ln>
        </p:spPr>
      </p:cxnSp>
      <p:cxnSp>
        <p:nvCxnSpPr>
          <p:cNvPr id="132" name="Google Shape;132;p8"/>
          <p:cNvCxnSpPr/>
          <p:nvPr/>
        </p:nvCxnSpPr>
        <p:spPr>
          <a:xfrm>
            <a:off x="5733552" y="2168995"/>
            <a:ext cx="151905" cy="87153"/>
          </a:xfrm>
          <a:prstGeom prst="straightConnector1">
            <a:avLst/>
          </a:prstGeom>
          <a:noFill/>
          <a:ln cap="flat" cmpd="sng" w="9525">
            <a:solidFill>
              <a:srgbClr val="3E6EC2"/>
            </a:solidFill>
            <a:prstDash val="solid"/>
            <a:round/>
            <a:headEnd len="sm" w="sm" type="none"/>
            <a:tailEnd len="sm" w="sm" type="none"/>
          </a:ln>
        </p:spPr>
      </p:cxnSp>
      <p:cxnSp>
        <p:nvCxnSpPr>
          <p:cNvPr id="133" name="Google Shape;133;p8"/>
          <p:cNvCxnSpPr/>
          <p:nvPr/>
        </p:nvCxnSpPr>
        <p:spPr>
          <a:xfrm flipH="1" rot="10800000">
            <a:off x="5740510" y="2283656"/>
            <a:ext cx="144947" cy="74114"/>
          </a:xfrm>
          <a:prstGeom prst="straightConnector1">
            <a:avLst/>
          </a:prstGeom>
          <a:noFill/>
          <a:ln cap="flat" cmpd="sng" w="9525">
            <a:solidFill>
              <a:srgbClr val="3E6EC2"/>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ערכת נושא Office">
  <a:themeElements>
    <a:clrScheme name="ערכת נושא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ערכת נושא Office">
  <a:themeElements>
    <a:clrScheme name="ערכת נושא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Shiran Waldman</dc:creator>
</cp:coreProperties>
</file>