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75" r:id="rId2"/>
    <p:sldId id="258" r:id="rId3"/>
    <p:sldId id="279" r:id="rId4"/>
    <p:sldId id="278" r:id="rId5"/>
    <p:sldId id="281" r:id="rId6"/>
    <p:sldId id="282" r:id="rId7"/>
    <p:sldId id="283" r:id="rId8"/>
    <p:sldId id="280" r:id="rId9"/>
    <p:sldId id="284" r:id="rId10"/>
    <p:sldId id="286" r:id="rId11"/>
    <p:sldId id="287" r:id="rId12"/>
    <p:sldId id="285" r:id="rId13"/>
    <p:sldId id="267" r:id="rId14"/>
  </p:sldIdLst>
  <p:sldSz cx="9144000" cy="5143500" type="screen16x9"/>
  <p:notesSz cx="6858000" cy="9144000"/>
  <p:embeddedFontLst>
    <p:embeddedFont>
      <p:font typeface="Assistant" pitchFamily="2" charset="-79"/>
      <p:regular r:id="rId16"/>
      <p:bold r:id="rId17"/>
    </p:embeddedFont>
    <p:embeddedFont>
      <p:font typeface="Assistant ExtraBold" pitchFamily="2" charset="-79"/>
      <p:bold r:id="rId18"/>
    </p:embeddedFont>
    <p:embeddedFont>
      <p:font typeface="Assistant SemiBold" pitchFamily="2" charset="-79"/>
      <p:bold r:id="rId19"/>
    </p:embeddedFont>
    <p:embeddedFont>
      <p:font typeface="Calibri" panose="020F050202020403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
      <p:font typeface="Quattrocento Sans" panose="020B0604020202020204" charset="0"/>
      <p:regular r:id="rId28"/>
      <p:bold r:id="rId29"/>
      <p:italic r:id="rId30"/>
      <p:boldItalic r:id="rId3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1pPr>
    <a:lvl2pPr marL="0" marR="0" indent="4572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2pPr>
    <a:lvl3pPr marL="0" marR="0" indent="9144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3pPr>
    <a:lvl4pPr marL="0" marR="0" indent="13716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4pPr>
    <a:lvl5pPr marL="0" marR="0" indent="18288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5pPr>
    <a:lvl6pPr marL="0" marR="0" indent="22860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6pPr>
    <a:lvl7pPr marL="0" marR="0" indent="27432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7pPr>
    <a:lvl8pPr marL="0" marR="0" indent="32004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8pPr>
    <a:lvl9pPr marL="0" marR="0" indent="36576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ציפי לנקין" initials="צל" lastIdx="1" clrIdx="0">
    <p:extLst>
      <p:ext uri="{19B8F6BF-5375-455C-9EA6-DF929625EA0E}">
        <p15:presenceInfo xmlns:p15="http://schemas.microsoft.com/office/powerpoint/2012/main" userId="S-1-5-21-1644491937-1078145449-1801674531-9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32752"/>
    <a:srgbClr val="FEC224"/>
    <a:srgbClr val="918D8E"/>
    <a:srgbClr val="BCE3F6"/>
    <a:srgbClr val="000000"/>
    <a:srgbClr val="C38C01"/>
    <a:srgbClr val="FFF0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56C75-38D1-432C-9E71-DC950C946E46}" v="13" dt="2022-11-25T09:00:06.47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Ref idx="major">
          <a:srgbClr val="000000"/>
        </a:fontRef>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Ref idx="major">
          <a:srgbClr val="FFFFFF"/>
        </a:fontRef>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97" autoAdjust="0"/>
  </p:normalViewPr>
  <p:slideViewPr>
    <p:cSldViewPr snapToGrid="0">
      <p:cViewPr varScale="1">
        <p:scale>
          <a:sx n="115" d="100"/>
          <a:sy n="115"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defTabSz="685800" rtl="1" latinLnBrk="0">
      <a:defRPr sz="900">
        <a:latin typeface="+mj-lt"/>
        <a:ea typeface="+mj-ea"/>
        <a:cs typeface="+mj-cs"/>
        <a:sym typeface="Calibri"/>
      </a:defRPr>
    </a:lvl1pPr>
    <a:lvl2pPr indent="228600" algn="r" defTabSz="685800" rtl="1" latinLnBrk="0">
      <a:defRPr sz="900">
        <a:latin typeface="+mj-lt"/>
        <a:ea typeface="+mj-ea"/>
        <a:cs typeface="+mj-cs"/>
        <a:sym typeface="Calibri"/>
      </a:defRPr>
    </a:lvl2pPr>
    <a:lvl3pPr indent="457200" algn="r" defTabSz="685800" rtl="1" latinLnBrk="0">
      <a:defRPr sz="900">
        <a:latin typeface="+mj-lt"/>
        <a:ea typeface="+mj-ea"/>
        <a:cs typeface="+mj-cs"/>
        <a:sym typeface="Calibri"/>
      </a:defRPr>
    </a:lvl3pPr>
    <a:lvl4pPr indent="685800" algn="r" defTabSz="685800" rtl="1" latinLnBrk="0">
      <a:defRPr sz="900">
        <a:latin typeface="+mj-lt"/>
        <a:ea typeface="+mj-ea"/>
        <a:cs typeface="+mj-cs"/>
        <a:sym typeface="Calibri"/>
      </a:defRPr>
    </a:lvl4pPr>
    <a:lvl5pPr indent="914400" algn="r" defTabSz="685800" rtl="1" latinLnBrk="0">
      <a:defRPr sz="900">
        <a:latin typeface="+mj-lt"/>
        <a:ea typeface="+mj-ea"/>
        <a:cs typeface="+mj-cs"/>
        <a:sym typeface="Calibri"/>
      </a:defRPr>
    </a:lvl5pPr>
    <a:lvl6pPr indent="1143000" algn="r" defTabSz="685800" rtl="1" latinLnBrk="0">
      <a:defRPr sz="900">
        <a:latin typeface="+mj-lt"/>
        <a:ea typeface="+mj-ea"/>
        <a:cs typeface="+mj-cs"/>
        <a:sym typeface="Calibri"/>
      </a:defRPr>
    </a:lvl6pPr>
    <a:lvl7pPr indent="1371600" algn="r" defTabSz="685800" rtl="1" latinLnBrk="0">
      <a:defRPr sz="900">
        <a:latin typeface="+mj-lt"/>
        <a:ea typeface="+mj-ea"/>
        <a:cs typeface="+mj-cs"/>
        <a:sym typeface="Calibri"/>
      </a:defRPr>
    </a:lvl7pPr>
    <a:lvl8pPr indent="1600200" algn="r" defTabSz="685800" rtl="1" latinLnBrk="0">
      <a:defRPr sz="900">
        <a:latin typeface="+mj-lt"/>
        <a:ea typeface="+mj-ea"/>
        <a:cs typeface="+mj-cs"/>
        <a:sym typeface="Calibri"/>
      </a:defRPr>
    </a:lvl8pPr>
    <a:lvl9pPr indent="1828800" algn="r" defTabSz="685800" rtl="1" latinLnBrk="0">
      <a:defRPr sz="9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218241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Clr>
                <a:schemeClr val="dk1"/>
              </a:buClr>
              <a:buSzPts val="1100"/>
              <a:buFont typeface="Arial"/>
              <a:buNone/>
            </a:pPr>
            <a:r>
              <a:rPr lang="he-IL" sz="900" b="1" dirty="0">
                <a:solidFill>
                  <a:srgbClr val="444444"/>
                </a:solidFill>
              </a:rPr>
              <a:t>כל מנתח נתונים טוב יודע שלפעמים כל מה שצריך כדי להפוך מחקר טוב למצוין הוא עוד משתנה בדאטה שיעשה את ההבדל ויביא את הערך המוסף.</a:t>
            </a:r>
          </a:p>
          <a:p>
            <a:pPr marL="0" lvl="0" indent="0" algn="r" rtl="1">
              <a:spcBef>
                <a:spcPts val="0"/>
              </a:spcBef>
              <a:spcAft>
                <a:spcPts val="0"/>
              </a:spcAft>
              <a:buClr>
                <a:schemeClr val="dk1"/>
              </a:buClr>
              <a:buSzPts val="1100"/>
              <a:buFont typeface="Arial"/>
              <a:buNone/>
            </a:pPr>
            <a:r>
              <a:rPr lang="he-IL" sz="900" b="1" dirty="0">
                <a:solidFill>
                  <a:srgbClr val="444444"/>
                </a:solidFill>
              </a:rPr>
              <a:t>לכן נערוך תחרות בכיתה כדי לחזק את יכולת החשיבה על משתנים אפשריים.</a:t>
            </a:r>
          </a:p>
          <a:p>
            <a:pPr marL="0" lvl="0" indent="0" algn="r" rtl="1">
              <a:spcBef>
                <a:spcPts val="600"/>
              </a:spcBef>
              <a:spcAft>
                <a:spcPts val="0"/>
              </a:spcAft>
              <a:buClr>
                <a:schemeClr val="dk1"/>
              </a:buClr>
              <a:buSzPts val="1100"/>
              <a:buFont typeface="Arial"/>
              <a:buNone/>
            </a:pPr>
            <a:r>
              <a:rPr lang="he-IL" sz="900" b="1" dirty="0">
                <a:solidFill>
                  <a:srgbClr val="444444"/>
                </a:solidFill>
              </a:rPr>
              <a:t>יש לחלק את הכיתה לקבוצות של עד חמישה תלמידים בקבוצה.</a:t>
            </a:r>
          </a:p>
          <a:p>
            <a:pPr marL="0" lvl="0" indent="0" algn="r" rtl="1">
              <a:spcBef>
                <a:spcPts val="0"/>
              </a:spcBef>
              <a:spcAft>
                <a:spcPts val="0"/>
              </a:spcAft>
              <a:buClr>
                <a:schemeClr val="dk1"/>
              </a:buClr>
              <a:buSzPts val="1100"/>
              <a:buFont typeface="Arial"/>
              <a:buNone/>
            </a:pPr>
            <a:r>
              <a:rPr lang="he-IL" sz="900" b="1" dirty="0">
                <a:solidFill>
                  <a:srgbClr val="444444"/>
                </a:solidFill>
              </a:rPr>
              <a:t>כל קבוצה צריכה לבחור תחום או נושא שמעניין אותה, ואם היא קבוצה "קטגורית" או קבוצה "כמותית" (יש לוודא שקיימת לפחות קבוצה אחת קטגורית ולפחות קבוצה אחת כמותית).</a:t>
            </a:r>
          </a:p>
          <a:p>
            <a:pPr marL="0" lvl="0" indent="0" algn="r" rtl="1">
              <a:spcBef>
                <a:spcPts val="600"/>
              </a:spcBef>
              <a:spcAft>
                <a:spcPts val="0"/>
              </a:spcAft>
              <a:buClr>
                <a:schemeClr val="dk1"/>
              </a:buClr>
              <a:buSzPts val="1100"/>
              <a:buFont typeface="Arial"/>
              <a:buNone/>
            </a:pPr>
            <a:r>
              <a:rPr lang="he-IL" sz="900" b="1" dirty="0">
                <a:solidFill>
                  <a:srgbClr val="444444"/>
                </a:solidFill>
              </a:rPr>
              <a:t>המטרה: כל קבוצה צריכה לרשום בעשר דקות כמה שיותר משתנים הקשורים לתחום או  הנושא שמעניין אותה – הקבוצה הקטגורית צריכה לרשום רק משתנים קטגוריים,  והקבוצה הכמותית צריכה לרשום רק משתנים כמותיים.</a:t>
            </a:r>
          </a:p>
          <a:p>
            <a:pPr marL="0" lvl="0" indent="0" algn="r" rtl="1">
              <a:spcBef>
                <a:spcPts val="600"/>
              </a:spcBef>
              <a:spcAft>
                <a:spcPts val="0"/>
              </a:spcAft>
              <a:buClr>
                <a:schemeClr val="dk1"/>
              </a:buClr>
              <a:buSzPts val="1100"/>
              <a:buFont typeface="Arial"/>
              <a:buNone/>
            </a:pPr>
            <a:r>
              <a:rPr lang="he-IL" sz="900" b="1" dirty="0">
                <a:solidFill>
                  <a:srgbClr val="444444"/>
                </a:solidFill>
              </a:rPr>
              <a:t>בתום הזמן הקבוצה המנצחת היא זו שיש לה הכי הרבה משתנים מהסוג הנכון לה.</a:t>
            </a:r>
            <a:endParaRPr lang="he-IL" sz="900" b="1" dirty="0"/>
          </a:p>
        </p:txBody>
      </p:sp>
    </p:spTree>
    <p:extLst>
      <p:ext uri="{BB962C8B-B14F-4D97-AF65-F5344CB8AC3E}">
        <p14:creationId xmlns:p14="http://schemas.microsoft.com/office/powerpoint/2010/main" val="379144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המשתנה הכמותי יכול להיות משתנה רציף, כלומר יכול לכלול גם ערכים לא שלמים. למשל גיל. ניתן לדייק את גיל האדם גם לרמת ימים, שעות, דקות ואפילו שניות (לדוגמה, אבי בן 26 ו-35 ימים, 8 שעות, עשרים דקות ושמונה שניות).</a:t>
            </a:r>
          </a:p>
          <a:p>
            <a:pPr marL="0" lvl="0" indent="0" algn="r" rtl="1">
              <a:spcBef>
                <a:spcPts val="0"/>
              </a:spcBef>
              <a:spcAft>
                <a:spcPts val="0"/>
              </a:spcAft>
              <a:buNone/>
            </a:pPr>
            <a:r>
              <a:rPr lang="he-IL" dirty="0"/>
              <a:t>לעומת זאת, משתנה כמותי מסוג בדיד הוא איננו רציף ויש "קפיצות" במספרים שלמים בין ערך לערך. לדוגמה, קובייה. בפאות הקובייה קיימים ערכים כמותיים בין 1 ל-6. אי אפשר לקבל בקובייה 2.5 (ערך לא שלם).</a:t>
            </a:r>
          </a:p>
          <a:p>
            <a:pPr marL="0" lvl="0" indent="0" algn="r" rtl="1">
              <a:spcBef>
                <a:spcPts val="0"/>
              </a:spcBef>
              <a:spcAft>
                <a:spcPts val="0"/>
              </a:spcAft>
              <a:buNone/>
            </a:pPr>
            <a:r>
              <a:rPr lang="he-IL" dirty="0"/>
              <a:t>דוגמה נוספת: מספר בית - אי אפשר לקבל מספר בית לא שלם (אין כזה מספר בית 11.5 אלא רק מספרים שלמים).</a:t>
            </a:r>
          </a:p>
        </p:txBody>
      </p:sp>
    </p:spTree>
    <p:extLst>
      <p:ext uri="{BB962C8B-B14F-4D97-AF65-F5344CB8AC3E}">
        <p14:creationId xmlns:p14="http://schemas.microsoft.com/office/powerpoint/2010/main" val="274904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כל קבוצה לוקחת את כלל המשתנים הכמותיים שנרשמו בתחרות הקודמת וצריכה לסווג לגבי כל משתנה אם הוא משתנה כמותי רציף או משתנה כמותי בדיד.</a:t>
            </a:r>
          </a:p>
          <a:p>
            <a:pPr marL="0" lvl="0" indent="0" algn="r" rtl="1">
              <a:spcBef>
                <a:spcPts val="0"/>
              </a:spcBef>
              <a:spcAft>
                <a:spcPts val="0"/>
              </a:spcAft>
              <a:buNone/>
            </a:pPr>
            <a:r>
              <a:rPr lang="he-IL" dirty="0"/>
              <a:t>כל קבוצה שהצליחה לסווג נכון היא קבוצה מנצחת.</a:t>
            </a:r>
          </a:p>
        </p:txBody>
      </p:sp>
    </p:spTree>
    <p:extLst>
      <p:ext uri="{BB962C8B-B14F-4D97-AF65-F5344CB8AC3E}">
        <p14:creationId xmlns:p14="http://schemas.microsoft.com/office/powerpoint/2010/main" val="278959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b="0" i="0">
                <a:solidFill>
                  <a:srgbClr val="000000"/>
                </a:solidFill>
                <a:latin typeface="Arial"/>
                <a:ea typeface="Arial"/>
                <a:cs typeface="Arial"/>
                <a:sym typeface="Arial"/>
              </a:rPr>
              <a:t>בהמשך השיעורים עוד נחזור על המושגים שלמדנו היום ונבין כיצד סוג המשתנה ומאפייניו משפיעים על ניתוח הנתונים.</a:t>
            </a:r>
            <a:endParaRPr lang="he-IL"/>
          </a:p>
        </p:txBody>
      </p:sp>
    </p:spTree>
    <p:extLst>
      <p:ext uri="{BB962C8B-B14F-4D97-AF65-F5344CB8AC3E}">
        <p14:creationId xmlns:p14="http://schemas.microsoft.com/office/powerpoint/2010/main" val="334249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marR="0" lvl="0" indent="0" algn="r" rtl="1">
              <a:lnSpc>
                <a:spcPct val="100000"/>
              </a:lnSpc>
              <a:spcBef>
                <a:spcPts val="0"/>
              </a:spcBef>
              <a:spcAft>
                <a:spcPts val="0"/>
              </a:spcAft>
              <a:buClr>
                <a:schemeClr val="dk1"/>
              </a:buClr>
              <a:buSzPts val="1200"/>
              <a:buFont typeface="Quattrocento Sans"/>
              <a:buNone/>
            </a:pPr>
            <a:r>
              <a:rPr lang="he-IL" sz="900" dirty="0">
                <a:latin typeface="Quattrocento Sans"/>
                <a:ea typeface="Quattrocento Sans"/>
                <a:cs typeface="Quattrocento Sans"/>
                <a:sym typeface="Quattrocento Sans"/>
              </a:rPr>
              <a:t>דוגמ</a:t>
            </a:r>
            <a:r>
              <a:rPr lang="he-IL" dirty="0">
                <a:latin typeface="Quattrocento Sans"/>
                <a:ea typeface="Quattrocento Sans"/>
                <a:cs typeface="Quattrocento Sans"/>
                <a:sym typeface="Quattrocento Sans"/>
              </a:rPr>
              <a:t>ה</a:t>
            </a:r>
            <a:r>
              <a:rPr lang="he-IL" sz="900" dirty="0">
                <a:latin typeface="Quattrocento Sans"/>
                <a:ea typeface="Quattrocento Sans"/>
                <a:cs typeface="Quattrocento Sans"/>
                <a:sym typeface="Quattrocento Sans"/>
              </a:rPr>
              <a:t> למשתנה – גובה של בני אדם – ניתן למלא מספר ערכים רב תחת תכונה זו, כמו 1.67 או 1.72 וכו'</a:t>
            </a:r>
            <a:endParaRPr lang="he-IL" dirty="0"/>
          </a:p>
          <a:p>
            <a:pPr marL="0" marR="0" lvl="0" indent="0" algn="r" rtl="1">
              <a:lnSpc>
                <a:spcPct val="100000"/>
              </a:lnSpc>
              <a:spcBef>
                <a:spcPts val="0"/>
              </a:spcBef>
              <a:spcAft>
                <a:spcPts val="0"/>
              </a:spcAft>
              <a:buClr>
                <a:schemeClr val="dk1"/>
              </a:buClr>
              <a:buSzPts val="1200"/>
              <a:buFont typeface="Calibri"/>
              <a:buNone/>
            </a:pPr>
            <a:endParaRPr lang="he-IL" sz="900" dirty="0">
              <a:latin typeface="Quattrocento Sans"/>
              <a:ea typeface="Quattrocento Sans"/>
              <a:cs typeface="Quattrocento Sans"/>
              <a:sym typeface="Quattrocento Sans"/>
            </a:endParaRPr>
          </a:p>
          <a:p>
            <a:pPr marL="0" marR="0" lvl="0" indent="0" algn="r" rtl="1">
              <a:lnSpc>
                <a:spcPct val="100000"/>
              </a:lnSpc>
              <a:spcBef>
                <a:spcPts val="0"/>
              </a:spcBef>
              <a:spcAft>
                <a:spcPts val="0"/>
              </a:spcAft>
              <a:buClr>
                <a:schemeClr val="dk1"/>
              </a:buClr>
              <a:buSzPts val="1200"/>
              <a:buFont typeface="Quattrocento Sans"/>
              <a:buNone/>
            </a:pPr>
            <a:r>
              <a:rPr lang="he-IL" sz="900" dirty="0">
                <a:latin typeface="Quattrocento Sans"/>
                <a:ea typeface="Quattrocento Sans"/>
                <a:cs typeface="Quattrocento Sans"/>
                <a:sym typeface="Quattrocento Sans"/>
              </a:rPr>
              <a:t>בניתוח נתונים – משתנים הם כלל הנתונים שנאספו באמצעות נתונים אלקטרוניים ונשמרו בארגון.</a:t>
            </a:r>
            <a:endParaRPr lang="he-IL" dirty="0"/>
          </a:p>
          <a:p>
            <a:pPr marL="0" marR="0" lvl="0" indent="0" algn="r" rtl="1">
              <a:lnSpc>
                <a:spcPct val="100000"/>
              </a:lnSpc>
              <a:spcBef>
                <a:spcPts val="0"/>
              </a:spcBef>
              <a:spcAft>
                <a:spcPts val="0"/>
              </a:spcAft>
              <a:buClr>
                <a:schemeClr val="dk1"/>
              </a:buClr>
              <a:buSzPts val="1200"/>
              <a:buFont typeface="Quattrocento Sans"/>
              <a:buNone/>
            </a:pPr>
            <a:r>
              <a:rPr lang="he-IL" sz="900" dirty="0">
                <a:latin typeface="Quattrocento Sans"/>
                <a:ea typeface="Quattrocento Sans"/>
                <a:cs typeface="Quattrocento Sans"/>
                <a:sym typeface="Quattrocento Sans"/>
              </a:rPr>
              <a:t>הם למעשה המידע העומד לרשות מנתח הנתונים לחקר ולהפקת תובנות.</a:t>
            </a:r>
          </a:p>
          <a:p>
            <a:pPr marL="0" marR="0" lvl="0" indent="0" algn="r" rtl="1">
              <a:lnSpc>
                <a:spcPct val="100000"/>
              </a:lnSpc>
              <a:spcBef>
                <a:spcPts val="0"/>
              </a:spcBef>
              <a:spcAft>
                <a:spcPts val="0"/>
              </a:spcAft>
              <a:buClr>
                <a:schemeClr val="dk1"/>
              </a:buClr>
              <a:buSzPts val="1200"/>
              <a:buFont typeface="Quattrocento Sans"/>
              <a:buNone/>
            </a:pPr>
            <a:r>
              <a:rPr lang="he-IL" sz="900" dirty="0">
                <a:latin typeface="Quattrocento Sans"/>
                <a:ea typeface="Quattrocento Sans"/>
                <a:cs typeface="Quattrocento Sans"/>
                <a:sym typeface="Quattrocento Sans"/>
              </a:rPr>
              <a:t>ללא המשתנים  אין למנתח הנתונים דרך לנתח נתונים!</a:t>
            </a:r>
            <a:endParaRPr lang="he-IL" dirty="0"/>
          </a:p>
          <a:p>
            <a:pPr marL="0" marR="0" lvl="0" indent="0" algn="r" rtl="1">
              <a:lnSpc>
                <a:spcPct val="100000"/>
              </a:lnSpc>
              <a:spcBef>
                <a:spcPts val="0"/>
              </a:spcBef>
              <a:spcAft>
                <a:spcPts val="0"/>
              </a:spcAft>
              <a:buClr>
                <a:schemeClr val="dk1"/>
              </a:buClr>
              <a:buSzPts val="1200"/>
              <a:buFont typeface="Quattrocento Sans"/>
              <a:buNone/>
            </a:pPr>
            <a:r>
              <a:rPr lang="he-IL" sz="900" dirty="0">
                <a:latin typeface="Quattrocento Sans"/>
                <a:ea typeface="Quattrocento Sans"/>
                <a:cs typeface="Quattrocento Sans"/>
                <a:sym typeface="Quattrocento Sans"/>
              </a:rPr>
              <a:t>לכן חשוב שנבין היטב מהו משתנה </a:t>
            </a:r>
            <a:endParaRPr lang="he-IL" dirty="0"/>
          </a:p>
          <a:p>
            <a:pPr marL="0" lvl="0" indent="0" algn="r" rtl="1">
              <a:spcBef>
                <a:spcPts val="0"/>
              </a:spcBef>
              <a:spcAft>
                <a:spcPts val="0"/>
              </a:spcAft>
              <a:buNone/>
            </a:pPr>
            <a:endParaRPr lang="he-IL" dirty="0"/>
          </a:p>
        </p:txBody>
      </p:sp>
    </p:spTree>
    <p:extLst>
      <p:ext uri="{BB962C8B-B14F-4D97-AF65-F5344CB8AC3E}">
        <p14:creationId xmlns:p14="http://schemas.microsoft.com/office/powerpoint/2010/main" val="387723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marR="0" lvl="0" indent="0" algn="r" rtl="1">
              <a:lnSpc>
                <a:spcPct val="100000"/>
              </a:lnSpc>
              <a:spcBef>
                <a:spcPts val="0"/>
              </a:spcBef>
              <a:spcAft>
                <a:spcPts val="0"/>
              </a:spcAft>
              <a:buClr>
                <a:schemeClr val="dk1"/>
              </a:buClr>
              <a:buSzPts val="1200"/>
              <a:buFont typeface="Quattrocento Sans"/>
              <a:buNone/>
            </a:pPr>
            <a:r>
              <a:rPr lang="he-IL" sz="900" dirty="0">
                <a:latin typeface="Quattrocento Sans"/>
                <a:ea typeface="Quattrocento Sans"/>
                <a:cs typeface="Quattrocento Sans"/>
                <a:sym typeface="Quattrocento Sans"/>
              </a:rPr>
              <a:t>בניתוח נתונים – משתנים הם כלל הנתונים שנאספו (עבור מנתח הנתונים - במרבית המקרים באמצעות נתונים אלקטרוניים שנשמרו בארגון).</a:t>
            </a:r>
            <a:endParaRPr lang="he-IL" dirty="0"/>
          </a:p>
          <a:p>
            <a:pPr marL="0" lvl="0" indent="0" algn="r" rtl="1">
              <a:spcBef>
                <a:spcPts val="0"/>
              </a:spcBef>
              <a:spcAft>
                <a:spcPts val="0"/>
              </a:spcAft>
              <a:buClr>
                <a:schemeClr val="dk1"/>
              </a:buClr>
              <a:buSzPts val="1200"/>
              <a:buFont typeface="Arial"/>
              <a:buNone/>
            </a:pPr>
            <a:r>
              <a:rPr lang="he-IL" dirty="0">
                <a:latin typeface="Quattrocento Sans"/>
                <a:ea typeface="Quattrocento Sans"/>
                <a:cs typeface="Quattrocento Sans"/>
                <a:sym typeface="Quattrocento Sans"/>
              </a:rPr>
              <a:t>הם למעשה המידע העומד לרשות מנתח הנתונים לחקר ולהפקת תובנות.</a:t>
            </a:r>
          </a:p>
          <a:p>
            <a:pPr marL="0" lvl="0" indent="0" algn="r" rtl="1">
              <a:spcBef>
                <a:spcPts val="0"/>
              </a:spcBef>
              <a:spcAft>
                <a:spcPts val="0"/>
              </a:spcAft>
              <a:buClr>
                <a:schemeClr val="dk1"/>
              </a:buClr>
              <a:buSzPts val="1200"/>
              <a:buFont typeface="Arial"/>
              <a:buNone/>
            </a:pPr>
            <a:r>
              <a:rPr lang="he-IL" dirty="0">
                <a:latin typeface="Quattrocento Sans"/>
                <a:ea typeface="Quattrocento Sans"/>
                <a:cs typeface="Quattrocento Sans"/>
                <a:sym typeface="Quattrocento Sans"/>
              </a:rPr>
              <a:t>ללא המשתנים  אין למנתח הנתונים דרך לנתח נתונים!</a:t>
            </a:r>
            <a:endParaRPr lang="he-IL" dirty="0"/>
          </a:p>
          <a:p>
            <a:pPr marL="0" lvl="0" indent="0" algn="r" rtl="1">
              <a:spcBef>
                <a:spcPts val="0"/>
              </a:spcBef>
              <a:spcAft>
                <a:spcPts val="0"/>
              </a:spcAft>
              <a:buClr>
                <a:schemeClr val="dk1"/>
              </a:buClr>
              <a:buSzPts val="1200"/>
              <a:buFont typeface="Arial"/>
              <a:buNone/>
            </a:pPr>
            <a:r>
              <a:rPr lang="he-IL" dirty="0">
                <a:latin typeface="Quattrocento Sans"/>
                <a:ea typeface="Quattrocento Sans"/>
                <a:cs typeface="Quattrocento Sans"/>
                <a:sym typeface="Quattrocento Sans"/>
              </a:rPr>
              <a:t>לכן חשוב שנבין היטב מהו משתנה. </a:t>
            </a:r>
          </a:p>
        </p:txBody>
      </p:sp>
    </p:spTree>
    <p:extLst>
      <p:ext uri="{BB962C8B-B14F-4D97-AF65-F5344CB8AC3E}">
        <p14:creationId xmlns:p14="http://schemas.microsoft.com/office/powerpoint/2010/main" val="93392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מוצגת דוגמה למשתנה קטגורי ולקטגוריות שהן הערכים שהוא עשוי לקבל.</a:t>
            </a:r>
          </a:p>
          <a:p>
            <a:pPr marL="0" lvl="0" indent="0" algn="r" rtl="1">
              <a:spcBef>
                <a:spcPts val="0"/>
              </a:spcBef>
              <a:spcAft>
                <a:spcPts val="0"/>
              </a:spcAft>
              <a:buNone/>
            </a:pPr>
            <a:r>
              <a:rPr lang="he-IL" dirty="0"/>
              <a:t>בין הקטגוריות בדוגמה ניתן לראות גם את הקטגוריה "אחר". קטגוריה זו קיימת כדי להבטיח שלכל מידע על</a:t>
            </a:r>
          </a:p>
          <a:p>
            <a:pPr marL="0" lvl="0" indent="0" algn="r" rtl="1">
              <a:spcBef>
                <a:spcPts val="0"/>
              </a:spcBef>
              <a:spcAft>
                <a:spcPts val="0"/>
              </a:spcAft>
              <a:buNone/>
            </a:pPr>
            <a:r>
              <a:rPr lang="he-IL" dirty="0"/>
              <a:t>סוג המבנה יהיה ביטוי בקטגוריה אפשרית בדאטה</a:t>
            </a:r>
          </a:p>
        </p:txBody>
      </p:sp>
    </p:spTree>
    <p:extLst>
      <p:ext uri="{BB962C8B-B14F-4D97-AF65-F5344CB8AC3E}">
        <p14:creationId xmlns:p14="http://schemas.microsoft.com/office/powerpoint/2010/main" val="240085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סידרנו את הערכים במשתנה בסדר חדש, אך אין לכך שום משמעות ויכולנו גם לשנות את הסדר שוב וזה עדיין לא ישפיע על הבנת ערכי המשתנה והצגתם.</a:t>
            </a:r>
          </a:p>
          <a:p>
            <a:pPr marL="0" lvl="0" indent="0" algn="r" rtl="1">
              <a:spcBef>
                <a:spcPts val="0"/>
              </a:spcBef>
              <a:spcAft>
                <a:spcPts val="0"/>
              </a:spcAft>
              <a:buNone/>
            </a:pPr>
            <a:r>
              <a:rPr lang="he-IL" dirty="0"/>
              <a:t>משתנה קטגורי זה נקרא משתנה קטגורי נומינלי.</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לא כך אם יש לנו משתנה קטגורי סדור –  ואת זה נראה בשקופית הבאה</a:t>
            </a:r>
          </a:p>
        </p:txBody>
      </p:sp>
    </p:spTree>
    <p:extLst>
      <p:ext uri="{BB962C8B-B14F-4D97-AF65-F5344CB8AC3E}">
        <p14:creationId xmlns:p14="http://schemas.microsoft.com/office/powerpoint/2010/main" val="239244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במשתנה הקטגורי שבשקופית זו יש משמעות לסדר</a:t>
            </a:r>
          </a:p>
        </p:txBody>
      </p:sp>
    </p:spTree>
    <p:extLst>
      <p:ext uri="{BB962C8B-B14F-4D97-AF65-F5344CB8AC3E}">
        <p14:creationId xmlns:p14="http://schemas.microsoft.com/office/powerpoint/2010/main" val="61149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יש לבצע כעת את תרגיל 1 שבגיליון "תרגיל 1" בקובץ האקסל: "משתנים - בסיס </a:t>
            </a:r>
            <a:r>
              <a:rPr lang="he-IL" dirty="0" err="1"/>
              <a:t>הדאטה</a:t>
            </a:r>
            <a:r>
              <a:rPr lang="he-IL" dirty="0"/>
              <a:t> לניתוח - תרגול" </a:t>
            </a:r>
          </a:p>
        </p:txBody>
      </p:sp>
    </p:spTree>
    <p:extLst>
      <p:ext uri="{BB962C8B-B14F-4D97-AF65-F5344CB8AC3E}">
        <p14:creationId xmlns:p14="http://schemas.microsoft.com/office/powerpoint/2010/main" val="203818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לאחר שלמדנו וביצענו תרגיל על משתנה איכותי, נלמד כעת על סוג נוסף של משתנה שסביר שיופיע אצלנו בדאטה - המשתנה הכמותי.</a:t>
            </a:r>
          </a:p>
        </p:txBody>
      </p:sp>
    </p:spTree>
    <p:extLst>
      <p:ext uri="{BB962C8B-B14F-4D97-AF65-F5344CB8AC3E}">
        <p14:creationId xmlns:p14="http://schemas.microsoft.com/office/powerpoint/2010/main" val="13829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טבלת השוואה מסכמת בין משתנה קטגורי למשתנה כמותי</a:t>
            </a:r>
          </a:p>
        </p:txBody>
      </p:sp>
    </p:spTree>
    <p:extLst>
      <p:ext uri="{BB962C8B-B14F-4D97-AF65-F5344CB8AC3E}">
        <p14:creationId xmlns:p14="http://schemas.microsoft.com/office/powerpoint/2010/main" val="3594447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pic>
        <p:nvPicPr>
          <p:cNvPr id="109" name="Google Shape;7;p1" descr="Google Shape;7;p1"/>
          <p:cNvPicPr>
            <a:picLocks noChangeAspect="1"/>
          </p:cNvPicPr>
          <p:nvPr/>
        </p:nvPicPr>
        <p:blipFill>
          <a:blip r:embed="rId2"/>
          <a:srcRect l="4362" t="19277" r="4570" b="25723"/>
          <a:stretch>
            <a:fillRect/>
          </a:stretch>
        </p:blipFill>
        <p:spPr>
          <a:xfrm>
            <a:off x="8062575" y="4413899"/>
            <a:ext cx="875052" cy="528477"/>
          </a:xfrm>
          <a:prstGeom prst="rect">
            <a:avLst/>
          </a:prstGeom>
          <a:ln w="12700">
            <a:miter lim="400000"/>
          </a:ln>
        </p:spPr>
      </p:pic>
      <p:sp>
        <p:nvSpPr>
          <p:cNvPr id="110" name="Google Shape;8;p1"/>
          <p:cNvSpPr/>
          <p:nvPr/>
        </p:nvSpPr>
        <p:spPr>
          <a:xfrm>
            <a:off x="-1" y="5051375"/>
            <a:ext cx="9144002" cy="92102"/>
          </a:xfrm>
          <a:prstGeom prst="rect">
            <a:avLst/>
          </a:prstGeom>
          <a:solidFill>
            <a:srgbClr val="FFC926"/>
          </a:solidFill>
          <a:ln w="3175">
            <a:miter lim="400000"/>
          </a:ln>
        </p:spPr>
        <p:txBody>
          <a:bodyPr lIns="45718" tIns="45718" rIns="45718" bIns="45718" anchor="ctr"/>
          <a:lstStyle/>
          <a:p>
            <a:pPr algn="l" defTabSz="914400" rtl="0">
              <a:defRPr>
                <a:latin typeface="Assistant"/>
                <a:ea typeface="Assistant"/>
                <a:cs typeface="Assistant"/>
                <a:sym typeface="Assistant"/>
              </a:defRPr>
            </a:pPr>
            <a:endParaRPr/>
          </a:p>
        </p:txBody>
      </p:sp>
      <p:sp>
        <p:nvSpPr>
          <p:cNvPr id="111" name="Google Shape;63;p13"/>
          <p:cNvSpPr/>
          <p:nvPr/>
        </p:nvSpPr>
        <p:spPr>
          <a:xfrm>
            <a:off x="-2700" y="2696"/>
            <a:ext cx="3561603" cy="199503"/>
          </a:xfrm>
          <a:prstGeom prst="rect">
            <a:avLst/>
          </a:prstGeom>
          <a:solidFill>
            <a:srgbClr val="EEEEEE"/>
          </a:solidFill>
          <a:ln w="3175">
            <a:miter lim="400000"/>
          </a:ln>
        </p:spPr>
        <p:txBody>
          <a:bodyPr lIns="45718" tIns="45718" rIns="45718" bIns="45718" anchor="ctr"/>
          <a:lstStyle/>
          <a:p>
            <a:pPr algn="l" defTabSz="914400" rtl="0">
              <a:defRPr>
                <a:latin typeface="Assistant"/>
                <a:ea typeface="Assistant"/>
                <a:cs typeface="Assistant"/>
                <a:sym typeface="Assistant"/>
              </a:defRPr>
            </a:pPr>
            <a:endParaRPr/>
          </a:p>
        </p:txBody>
      </p:sp>
      <p:pic>
        <p:nvPicPr>
          <p:cNvPr id="112" name="Google Shape;135;p15" descr="Google Shape;135;p15"/>
          <p:cNvPicPr>
            <a:picLocks noChangeAspect="1"/>
          </p:cNvPicPr>
          <p:nvPr/>
        </p:nvPicPr>
        <p:blipFill>
          <a:blip r:embed="rId3"/>
          <a:stretch>
            <a:fillRect/>
          </a:stretch>
        </p:blipFill>
        <p:spPr>
          <a:xfrm rot="351193">
            <a:off x="255009" y="4496940"/>
            <a:ext cx="511994" cy="306046"/>
          </a:xfrm>
          <a:prstGeom prst="rect">
            <a:avLst/>
          </a:prstGeom>
          <a:ln w="12700">
            <a:miter lim="400000"/>
          </a:ln>
        </p:spPr>
      </p:pic>
      <p:sp>
        <p:nvSpPr>
          <p:cNvPr id="113" name="Slide Number"/>
          <p:cNvSpPr txBox="1">
            <a:spLocks noGrp="1" noRot="1" noMove="1" noResize="1" noEditPoints="1" noAdjustHandles="1" noChangeArrowheads="1" noChangeShapeType="1"/>
          </p:cNvSpPr>
          <p:nvPr>
            <p:ph type="sldNum" sz="quarter" idx="2"/>
          </p:nvPr>
        </p:nvSpPr>
        <p:spPr>
          <a:xfrm>
            <a:off x="212107" y="4553064"/>
            <a:ext cx="306305" cy="335249"/>
          </a:xfrm>
          <a:prstGeom prst="rect">
            <a:avLst/>
          </a:prstGeom>
        </p:spPr>
        <p:txBody>
          <a:bodyPr lIns="91423" tIns="91423" rIns="91423" bIns="91423">
            <a:normAutofit/>
          </a:bodyPr>
          <a:lstStyle>
            <a:lvl1pPr algn="r" defTabSz="914400">
              <a:defRPr>
                <a:solidFill>
                  <a:srgbClr val="232752"/>
                </a:solidFill>
                <a:latin typeface="Assistant SemiBold"/>
                <a:ea typeface="Assistant SemiBold"/>
                <a:cs typeface="Assistant SemiBold"/>
                <a:sym typeface="Assistant SemiBold"/>
              </a:defRPr>
            </a:lvl1pPr>
          </a:lstStyle>
          <a:p>
            <a:pPr rtl="0">
              <a:defRPr/>
            </a:pPr>
            <a:fld id="{86CB4B4D-7CA3-9044-876B-883B54F8677D}" type="slidenum">
              <a:t>‹#›</a:t>
            </a:fld>
            <a:endParaRPr dirty="0"/>
          </a:p>
        </p:txBody>
      </p:sp>
      <p:sp>
        <p:nvSpPr>
          <p:cNvPr id="114" name="Google Shape;100;p14"/>
          <p:cNvSpPr txBox="1"/>
          <p:nvPr/>
        </p:nvSpPr>
        <p:spPr>
          <a:xfrm>
            <a:off x="5649687" y="56674"/>
            <a:ext cx="3367370" cy="38468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a:spAutoFit/>
          </a:bodyPr>
          <a:lstStyle/>
          <a:p>
            <a:pPr lvl="1" defTabSz="914400" rtl="0">
              <a:defRPr sz="1300">
                <a:solidFill>
                  <a:srgbClr val="232752"/>
                </a:solidFill>
                <a:latin typeface="Assistant ExtraBold"/>
                <a:ea typeface="Assistant ExtraBold"/>
                <a:cs typeface="Assistant ExtraBold"/>
                <a:sym typeface="Assistant ExtraBold"/>
              </a:defRPr>
            </a:pPr>
            <a:r>
              <a:rPr lang="he-IL" dirty="0">
                <a:solidFill>
                  <a:srgbClr val="232752"/>
                </a:solidFill>
              </a:rPr>
              <a:t>משתנים – בסיס </a:t>
            </a:r>
            <a:r>
              <a:rPr lang="he-IL" dirty="0" err="1">
                <a:solidFill>
                  <a:srgbClr val="232752"/>
                </a:solidFill>
              </a:rPr>
              <a:t>הדאטה</a:t>
            </a:r>
            <a:r>
              <a:rPr lang="he-IL" dirty="0">
                <a:solidFill>
                  <a:srgbClr val="232752"/>
                </a:solidFill>
              </a:rPr>
              <a:t> לניתוח</a:t>
            </a:r>
            <a:endParaRPr dirty="0">
              <a:solidFill>
                <a:srgbClr val="232752"/>
              </a:solidFill>
            </a:endParaRPr>
          </a:p>
        </p:txBody>
      </p:sp>
      <p:sp>
        <p:nvSpPr>
          <p:cNvPr id="115" name="Google Shape;101;p14"/>
          <p:cNvSpPr/>
          <p:nvPr/>
        </p:nvSpPr>
        <p:spPr>
          <a:xfrm>
            <a:off x="6897189" y="445209"/>
            <a:ext cx="2051436" cy="0"/>
          </a:xfrm>
          <a:prstGeom prst="line">
            <a:avLst/>
          </a:prstGeom>
          <a:ln>
            <a:solidFill>
              <a:srgbClr val="918D8E"/>
            </a:solidFill>
            <a:prstDash val="dot"/>
          </a:ln>
        </p:spPr>
        <p:txBody>
          <a:bodyPr lIns="45718" tIns="45718" rIns="45718" bIns="45718"/>
          <a:lstStyle/>
          <a:p>
            <a:pPr algn="l" defTabSz="914400" rtl="0">
              <a:defRPr sz="1400">
                <a:latin typeface="+mn-lt"/>
                <a:ea typeface="+mn-ea"/>
                <a:cs typeface="+mn-cs"/>
                <a:sym typeface="Helvetica"/>
              </a:defRPr>
            </a:pPr>
            <a:endParaRPr/>
          </a:p>
        </p:txBody>
      </p:sp>
    </p:spTree>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23" name="Google Shape;8;p1"/>
          <p:cNvSpPr/>
          <p:nvPr/>
        </p:nvSpPr>
        <p:spPr>
          <a:xfrm>
            <a:off x="0" y="5051375"/>
            <a:ext cx="9144000" cy="92102"/>
          </a:xfrm>
          <a:prstGeom prst="rect">
            <a:avLst/>
          </a:prstGeom>
          <a:solidFill>
            <a:srgbClr val="FFC926"/>
          </a:solidFill>
          <a:ln w="12700">
            <a:miter lim="400000"/>
          </a:ln>
        </p:spPr>
        <p:txBody>
          <a:bodyPr lIns="45718" tIns="45718" rIns="45718" bIns="45718" anchor="ctr"/>
          <a:lstStyle/>
          <a:p>
            <a:pPr algn="l" defTabSz="914400" rtl="0">
              <a:defRPr sz="1400">
                <a:latin typeface="Assistant"/>
                <a:ea typeface="Assistant"/>
                <a:cs typeface="Assistant"/>
                <a:sym typeface="Assistant"/>
              </a:defRPr>
            </a:pPr>
            <a:endParaRPr/>
          </a:p>
        </p:txBody>
      </p:sp>
      <p:sp>
        <p:nvSpPr>
          <p:cNvPr id="124" name="Google Shape;63;p13"/>
          <p:cNvSpPr/>
          <p:nvPr/>
        </p:nvSpPr>
        <p:spPr>
          <a:xfrm>
            <a:off x="-2699" y="2696"/>
            <a:ext cx="3561602" cy="199504"/>
          </a:xfrm>
          <a:prstGeom prst="rect">
            <a:avLst/>
          </a:prstGeom>
          <a:solidFill>
            <a:srgbClr val="EEEEEE"/>
          </a:solidFill>
          <a:ln w="12700">
            <a:miter lim="400000"/>
          </a:ln>
        </p:spPr>
        <p:txBody>
          <a:bodyPr lIns="45718" tIns="45718" rIns="45718" bIns="45718" anchor="ctr"/>
          <a:lstStyle/>
          <a:p>
            <a:pPr algn="l" defTabSz="914400" rtl="0">
              <a:defRPr sz="1400">
                <a:latin typeface="Assistant"/>
                <a:ea typeface="Assistant"/>
                <a:cs typeface="Assistant"/>
                <a:sym typeface="Assistant"/>
              </a:defRPr>
            </a:pPr>
            <a:endParaRPr/>
          </a:p>
        </p:txBody>
      </p:sp>
      <p:sp>
        <p:nvSpPr>
          <p:cNvPr id="3" name="Slide Number">
            <a:extLst>
              <a:ext uri="{FF2B5EF4-FFF2-40B4-BE49-F238E27FC236}">
                <a16:creationId xmlns:a16="http://schemas.microsoft.com/office/drawing/2014/main" id="{7DC24B7F-F46F-EBE8-8B16-BF6B3018516E}"/>
              </a:ext>
            </a:extLst>
          </p:cNvPr>
          <p:cNvSpPr txBox="1">
            <a:spLocks/>
          </p:cNvSpPr>
          <p:nvPr userDrawn="1"/>
        </p:nvSpPr>
        <p:spPr>
          <a:xfrm>
            <a:off x="212107" y="4553064"/>
            <a:ext cx="306305" cy="335249"/>
          </a:xfrm>
          <a:prstGeom prst="rect">
            <a:avLst/>
          </a:prstGeom>
          <a:ln w="3175">
            <a:miter lim="400000"/>
          </a:ln>
        </p:spPr>
        <p:txBody>
          <a:bodyPr wrap="none" lIns="91423" tIns="91423" rIns="91423" bIns="91423"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1"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232752"/>
                </a:solidFill>
                <a:effectLst/>
                <a:uFillTx/>
                <a:latin typeface="Assistant SemiBold"/>
                <a:ea typeface="Assistant SemiBold"/>
                <a:cs typeface="Assistant SemiBold"/>
                <a:sym typeface="Assistant SemiBold"/>
              </a:defRPr>
            </a:lvl1pPr>
            <a:lvl2pPr marL="0" marR="0" indent="4572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2pPr>
            <a:lvl3pPr marL="0" marR="0" indent="9144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3pPr>
            <a:lvl4pPr marL="0" marR="0" indent="13716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4pPr>
            <a:lvl5pPr marL="0" marR="0" indent="18288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5pPr>
            <a:lvl6pPr marL="0" marR="0" indent="22860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6pPr>
            <a:lvl7pPr marL="0" marR="0" indent="27432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7pPr>
            <a:lvl8pPr marL="0" marR="0" indent="32004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8pPr>
            <a:lvl9pPr marL="0" marR="0" indent="365760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9pPr>
          </a:lstStyle>
          <a:p>
            <a:pPr rtl="0">
              <a:defRPr/>
            </a:pPr>
            <a:fld id="{86CB4B4D-7CA3-9044-876B-883B54F8677D}" type="slidenum">
              <a:rPr lang="en-US" smtClean="0"/>
              <a:pPr rtl="0">
                <a:defRPr/>
              </a:pPr>
              <a:t>‹#›</a:t>
            </a:fld>
            <a:endParaRPr lang="en-US" dirty="0"/>
          </a:p>
        </p:txBody>
      </p:sp>
      <p:pic>
        <p:nvPicPr>
          <p:cNvPr id="4" name="Google Shape;7;p1" descr="Google Shape;7;p1">
            <a:extLst>
              <a:ext uri="{FF2B5EF4-FFF2-40B4-BE49-F238E27FC236}">
                <a16:creationId xmlns:a16="http://schemas.microsoft.com/office/drawing/2014/main" id="{E20C0A50-CDC4-A975-D365-644F81BD2E05}"/>
              </a:ext>
            </a:extLst>
          </p:cNvPr>
          <p:cNvPicPr>
            <a:picLocks noChangeAspect="1"/>
          </p:cNvPicPr>
          <p:nvPr userDrawn="1"/>
        </p:nvPicPr>
        <p:blipFill>
          <a:blip r:embed="rId2"/>
          <a:srcRect l="4362" t="19277" r="4570" b="25723"/>
          <a:stretch>
            <a:fillRect/>
          </a:stretch>
        </p:blipFill>
        <p:spPr>
          <a:xfrm>
            <a:off x="8062575" y="4413899"/>
            <a:ext cx="875052" cy="528477"/>
          </a:xfrm>
          <a:prstGeom prst="rect">
            <a:avLst/>
          </a:prstGeom>
          <a:ln w="12700">
            <a:miter lim="400000"/>
          </a:ln>
        </p:spPr>
      </p:pic>
      <p:pic>
        <p:nvPicPr>
          <p:cNvPr id="5" name="Google Shape;135;p15" descr="Google Shape;135;p15">
            <a:extLst>
              <a:ext uri="{FF2B5EF4-FFF2-40B4-BE49-F238E27FC236}">
                <a16:creationId xmlns:a16="http://schemas.microsoft.com/office/drawing/2014/main" id="{B222E871-549E-0197-8320-5F7F6AE06975}"/>
              </a:ext>
            </a:extLst>
          </p:cNvPr>
          <p:cNvPicPr>
            <a:picLocks noChangeAspect="1"/>
          </p:cNvPicPr>
          <p:nvPr userDrawn="1"/>
        </p:nvPicPr>
        <p:blipFill>
          <a:blip r:embed="rId3"/>
          <a:stretch>
            <a:fillRect/>
          </a:stretch>
        </p:blipFill>
        <p:spPr>
          <a:xfrm rot="351193">
            <a:off x="255009" y="4496940"/>
            <a:ext cx="511994" cy="306046"/>
          </a:xfrm>
          <a:prstGeom prst="rect">
            <a:avLst/>
          </a:prstGeom>
          <a:ln w="12700">
            <a:miter lim="400000"/>
          </a:ln>
        </p:spPr>
      </p:pic>
    </p:spTree>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273843"/>
            <a:ext cx="7886700" cy="9941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normAutofit/>
          </a:bodyPr>
          <a:lstStyle>
            <a:lvl1pPr rtl="0">
              <a:defRPr/>
            </a:lvl1pPr>
          </a:lstStyle>
          <a:p>
            <a:r>
              <a:rPr dirty="0"/>
              <a:t>Title Text</a:t>
            </a:r>
          </a:p>
        </p:txBody>
      </p:sp>
      <p:sp>
        <p:nvSpPr>
          <p:cNvPr id="3" name="Body Level One…"/>
          <p:cNvSpPr txBox="1">
            <a:spLocks noGrp="1"/>
          </p:cNvSpPr>
          <p:nvPr>
            <p:ph type="body" idx="1"/>
          </p:nvPr>
        </p:nvSpPr>
        <p:spPr>
          <a:xfrm>
            <a:off x="628650" y="1369218"/>
            <a:ext cx="7886700" cy="326350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ormAutofit/>
          </a:bodyPr>
          <a:lstStyle>
            <a:lvl1pPr rtl="0">
              <a:defRPr/>
            </a:lvl1pPr>
            <a:lvl2pPr rtl="0">
              <a:defRPr/>
            </a:lvl2pPr>
            <a:lvl3pPr rtl="0">
              <a:defRPr/>
            </a:lvl3pPr>
            <a:lvl4pPr rtl="0">
              <a:defRPr/>
            </a:lvl4pPr>
            <a:lvl5pPr rtl="0">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28650" y="4812657"/>
            <a:ext cx="197143" cy="183055"/>
          </a:xfrm>
          <a:prstGeom prst="rect">
            <a:avLst/>
          </a:prstGeom>
          <a:ln w="3175">
            <a:miter lim="400000"/>
          </a:ln>
        </p:spPr>
        <p:txBody>
          <a:bodyPr wrap="none" lIns="34289" tIns="34289" rIns="34289" bIns="34289" anchor="ctr">
            <a:spAutoFit/>
          </a:bodyPr>
          <a:lstStyle>
            <a:lvl1pPr algn="l">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ransition spd="med"/>
  <p:txStyles>
    <p:titleStyle>
      <a:lvl1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1pPr>
      <a:lvl2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2pPr>
      <a:lvl3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3pPr>
      <a:lvl4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4pPr>
      <a:lvl5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5pPr>
      <a:lvl6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6pPr>
      <a:lvl7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7pPr>
      <a:lvl8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8pPr>
      <a:lvl9pPr marL="0" marR="0" indent="0" algn="r" defTabSz="685800" rtl="1" latinLnBrk="0">
        <a:lnSpc>
          <a:spcPct val="90000"/>
        </a:lnSpc>
        <a:spcBef>
          <a:spcPts val="0"/>
        </a:spcBef>
        <a:spcAft>
          <a:spcPts val="0"/>
        </a:spcAft>
        <a:buClrTx/>
        <a:buSzTx/>
        <a:buFontTx/>
        <a:buNone/>
        <a:tabLst/>
        <a:defRPr sz="3200" b="0" i="0" u="none" strike="noStrike" cap="none" spc="0" baseline="0">
          <a:solidFill>
            <a:srgbClr val="000000"/>
          </a:solidFill>
          <a:uFillTx/>
          <a:latin typeface="+mj-lt"/>
          <a:ea typeface="+mj-ea"/>
          <a:cs typeface="+mj-cs"/>
          <a:sym typeface="Calibri"/>
        </a:defRPr>
      </a:lvl9pPr>
    </p:titleStyle>
    <p:bodyStyle>
      <a:lvl1pPr marL="163285" marR="0" indent="-163285"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1pPr>
      <a:lvl2pPr marL="647700" marR="0" indent="-1905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2pPr>
      <a:lvl3pPr marL="1143000" marR="0" indent="-2286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3pPr>
      <a:lvl4pPr marL="1625600" marR="0" indent="-2540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4pPr>
      <a:lvl5pPr marL="2082800" marR="0" indent="-2540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5pPr>
      <a:lvl6pPr marL="2540000" marR="0" indent="-2540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6pPr>
      <a:lvl7pPr marL="2997200" marR="0" indent="-2540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7pPr>
      <a:lvl8pPr marL="3454400" marR="0" indent="-2540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8pPr>
      <a:lvl9pPr marL="3911600" marR="0" indent="-254000" algn="r" defTabSz="685800" rtl="1" latinLnBrk="0">
        <a:lnSpc>
          <a:spcPct val="90000"/>
        </a:lnSpc>
        <a:spcBef>
          <a:spcPts val="7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Calibri"/>
        </a:defRPr>
      </a:lvl9pPr>
    </p:bodyStyle>
    <p:otherStyle>
      <a:lvl1pPr marL="0" marR="0" indent="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l" defTabSz="685800" rtl="1"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Google Shape;55;p13" descr="Google Shape;55;p13"/>
          <p:cNvPicPr>
            <a:picLocks noGrp="1" noRot="1" noChangeAspect="1" noMove="1" noResize="1" noEditPoints="1" noAdjustHandles="1" noChangeArrowheads="1" noChangeShapeType="1" noCrop="1"/>
          </p:cNvPicPr>
          <p:nvPr/>
        </p:nvPicPr>
        <p:blipFill>
          <a:blip r:embed="rId3"/>
          <a:srcRect l="4362" t="19277" r="4571" b="25722"/>
          <a:stretch>
            <a:fillRect/>
          </a:stretch>
        </p:blipFill>
        <p:spPr>
          <a:xfrm>
            <a:off x="6779769" y="477672"/>
            <a:ext cx="1666303" cy="1006356"/>
          </a:xfrm>
          <a:prstGeom prst="rect">
            <a:avLst/>
          </a:prstGeom>
          <a:ln w="12700">
            <a:miter lim="400000"/>
          </a:ln>
        </p:spPr>
      </p:pic>
      <p:pic>
        <p:nvPicPr>
          <p:cNvPr id="135" name="Google Shape;60;p13" descr="Google Shape;60;p13"/>
          <p:cNvPicPr>
            <a:picLocks noChangeAspect="1"/>
          </p:cNvPicPr>
          <p:nvPr/>
        </p:nvPicPr>
        <p:blipFill>
          <a:blip r:embed="rId4"/>
          <a:stretch>
            <a:fillRect/>
          </a:stretch>
        </p:blipFill>
        <p:spPr>
          <a:xfrm rot="3173668">
            <a:off x="6007859" y="1535776"/>
            <a:ext cx="302879" cy="668401"/>
          </a:xfrm>
          <a:prstGeom prst="rect">
            <a:avLst/>
          </a:prstGeom>
          <a:ln w="12700">
            <a:miter lim="400000"/>
          </a:ln>
        </p:spPr>
      </p:pic>
      <p:sp>
        <p:nvSpPr>
          <p:cNvPr id="136" name="Google Shape;53;p13"/>
          <p:cNvSpPr txBox="1"/>
          <p:nvPr/>
        </p:nvSpPr>
        <p:spPr>
          <a:xfrm>
            <a:off x="5001491" y="2036447"/>
            <a:ext cx="3444581" cy="1564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67" tIns="68567" rIns="68567" bIns="68567">
            <a:spAutoFit/>
          </a:bodyPr>
          <a:lstStyle/>
          <a:p>
            <a:pPr>
              <a:lnSpc>
                <a:spcPts val="3700"/>
              </a:lnSpc>
              <a:defRPr sz="3600">
                <a:solidFill>
                  <a:srgbClr val="232752"/>
                </a:solidFill>
                <a:latin typeface="Assistant ExtraBold"/>
                <a:ea typeface="Assistant ExtraBold"/>
                <a:cs typeface="Assistant ExtraBold"/>
                <a:sym typeface="Assistant ExtraBold"/>
              </a:defRPr>
            </a:pPr>
            <a:r>
              <a:rPr lang="he-IL" dirty="0"/>
              <a:t>משתנים – </a:t>
            </a:r>
            <a:br>
              <a:rPr lang="en-US" dirty="0"/>
            </a:br>
            <a:r>
              <a:rPr lang="he-IL" dirty="0">
                <a:solidFill>
                  <a:srgbClr val="00B0F0"/>
                </a:solidFill>
              </a:rPr>
              <a:t>בסיס  </a:t>
            </a:r>
            <a:r>
              <a:rPr lang="he-IL" dirty="0" err="1">
                <a:solidFill>
                  <a:srgbClr val="00B0F0"/>
                </a:solidFill>
              </a:rPr>
              <a:t>הדאטה</a:t>
            </a:r>
            <a:r>
              <a:rPr lang="he-IL" dirty="0">
                <a:solidFill>
                  <a:srgbClr val="00B0F0"/>
                </a:solidFill>
              </a:rPr>
              <a:t> לניתוח </a:t>
            </a:r>
            <a:endParaRPr dirty="0">
              <a:solidFill>
                <a:srgbClr val="00B0F0"/>
              </a:solidFill>
            </a:endParaRPr>
          </a:p>
        </p:txBody>
      </p:sp>
      <p:sp>
        <p:nvSpPr>
          <p:cNvPr id="137" name="Rectangle"/>
          <p:cNvSpPr>
            <a:spLocks noGrp="1" noRot="1" noMove="1" noResize="1" noEditPoints="1" noAdjustHandles="1" noChangeArrowheads="1" noChangeShapeType="1"/>
          </p:cNvSpPr>
          <p:nvPr/>
        </p:nvSpPr>
        <p:spPr>
          <a:xfrm>
            <a:off x="34755" y="4400441"/>
            <a:ext cx="8937972" cy="621935"/>
          </a:xfrm>
          <a:prstGeom prst="rect">
            <a:avLst/>
          </a:prstGeom>
          <a:solidFill>
            <a:srgbClr val="FFFFFF"/>
          </a:solidFill>
          <a:ln w="12700">
            <a:miter lim="400000"/>
          </a:ln>
        </p:spPr>
        <p:txBody>
          <a:bodyPr lIns="34289" tIns="34289" rIns="34289" bIns="34289" anchor="ctr"/>
          <a:lstStyle/>
          <a:p>
            <a:endParaRPr/>
          </a:p>
        </p:txBody>
      </p:sp>
      <p:pic>
        <p:nvPicPr>
          <p:cNvPr id="138" name="Google Shape;62;p13" descr="Google Shape;62;p13"/>
          <p:cNvPicPr>
            <a:picLocks noChangeAspect="1"/>
          </p:cNvPicPr>
          <p:nvPr/>
        </p:nvPicPr>
        <p:blipFill>
          <a:blip r:embed="rId5"/>
          <a:stretch>
            <a:fillRect/>
          </a:stretch>
        </p:blipFill>
        <p:spPr>
          <a:xfrm rot="19466124">
            <a:off x="7680410" y="3831199"/>
            <a:ext cx="837786" cy="500777"/>
          </a:xfrm>
          <a:prstGeom prst="rect">
            <a:avLst/>
          </a:prstGeom>
          <a:ln w="12700">
            <a:miter lim="400000"/>
          </a:ln>
        </p:spPr>
      </p:pic>
      <p:sp>
        <p:nvSpPr>
          <p:cNvPr id="9" name="Google Shape;53;p13"/>
          <p:cNvSpPr txBox="1"/>
          <p:nvPr/>
        </p:nvSpPr>
        <p:spPr>
          <a:xfrm>
            <a:off x="5057478" y="4153755"/>
            <a:ext cx="3444581" cy="57538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67" tIns="68567" rIns="68567" bIns="68567">
            <a:spAutoFit/>
          </a:bodyPr>
          <a:lstStyle/>
          <a:p>
            <a:pPr>
              <a:lnSpc>
                <a:spcPts val="3700"/>
              </a:lnSpc>
              <a:defRPr sz="3600">
                <a:solidFill>
                  <a:srgbClr val="232752"/>
                </a:solidFill>
                <a:latin typeface="Assistant ExtraBold"/>
                <a:ea typeface="Assistant ExtraBold"/>
                <a:cs typeface="Assistant ExtraBold"/>
                <a:sym typeface="Assistant ExtraBold"/>
              </a:defRPr>
            </a:pPr>
            <a:r>
              <a:rPr lang="he-IL" sz="2400" dirty="0">
                <a:solidFill>
                  <a:srgbClr val="00B0F0"/>
                </a:solidFill>
                <a:latin typeface="Assistant SemiBold" panose="00000700000000000000" pitchFamily="2" charset="-79"/>
                <a:cs typeface="Assistant SemiBold" panose="00000700000000000000" pitchFamily="2" charset="-79"/>
              </a:rPr>
              <a:t>סטטיסטיקה לניתוח נתונים </a:t>
            </a:r>
            <a:endParaRPr sz="2400" dirty="0">
              <a:solidFill>
                <a:srgbClr val="00B0F0"/>
              </a:solidFill>
              <a:latin typeface="Assistant SemiBold" panose="00000700000000000000" pitchFamily="2" charset="-79"/>
              <a:cs typeface="Assistant SemiBold" panose="00000700000000000000" pitchFamily="2" charset="-79"/>
            </a:endParaRPr>
          </a:p>
        </p:txBody>
      </p:sp>
      <p:sp>
        <p:nvSpPr>
          <p:cNvPr id="2" name="מלבן 1"/>
          <p:cNvSpPr/>
          <p:nvPr/>
        </p:nvSpPr>
        <p:spPr>
          <a:xfrm>
            <a:off x="6159298" y="62345"/>
            <a:ext cx="2922357" cy="415327"/>
          </a:xfrm>
          <a:prstGeom prst="rect">
            <a:avLst/>
          </a:prstGeom>
          <a:solidFill>
            <a:srgbClr val="FFFFFF"/>
          </a:solidFill>
          <a:ln w="3175"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marL="0" marR="0" indent="0" algn="r" defTabSz="685800" rtl="1" fontAlgn="auto" latinLnBrk="0" hangingPunct="0">
              <a:lnSpc>
                <a:spcPct val="100000"/>
              </a:lnSpc>
              <a:spcBef>
                <a:spcPts val="0"/>
              </a:spcBef>
              <a:spcAft>
                <a:spcPts val="0"/>
              </a:spcAft>
              <a:buClrTx/>
              <a:buSzTx/>
              <a:buFontTx/>
              <a:buNone/>
              <a:tabLst/>
            </a:pPr>
            <a:endParaRPr kumimoji="0" lang="he-IL" sz="1200" b="0" i="0" u="none" strike="noStrike" cap="none" spc="0" normalizeH="0" baseline="0">
              <a:ln>
                <a:noFill/>
              </a:ln>
              <a:solidFill>
                <a:srgbClr val="000000"/>
              </a:solidFill>
              <a:effectLst/>
              <a:uFillTx/>
              <a:latin typeface="+mj-lt"/>
              <a:ea typeface="+mj-ea"/>
              <a:cs typeface="+mj-cs"/>
              <a:sym typeface="Calibri"/>
            </a:endParaRPr>
          </a:p>
        </p:txBody>
      </p:sp>
      <p:pic>
        <p:nvPicPr>
          <p:cNvPr id="3" name="תמונה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55" y="980850"/>
            <a:ext cx="5513139" cy="3411700"/>
          </a:xfrm>
          <a:prstGeom prst="rect">
            <a:avLst/>
          </a:prstGeom>
        </p:spPr>
      </p:pic>
    </p:spTree>
    <p:extLst>
      <p:ext uri="{BB962C8B-B14F-4D97-AF65-F5344CB8AC3E}">
        <p14:creationId xmlns:p14="http://schemas.microsoft.com/office/powerpoint/2010/main" val="249493535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10</a:t>
            </a:fld>
            <a:endParaRPr/>
          </a:p>
        </p:txBody>
      </p:sp>
      <p:sp>
        <p:nvSpPr>
          <p:cNvPr id="17" name="Google Shape;107;p6"/>
          <p:cNvSpPr txBox="1"/>
          <p:nvPr/>
        </p:nvSpPr>
        <p:spPr>
          <a:xfrm>
            <a:off x="2236124" y="1898898"/>
            <a:ext cx="3654539" cy="770022"/>
          </a:xfrm>
          <a:prstGeom prst="rect">
            <a:avLst/>
          </a:prstGeom>
          <a:noFill/>
          <a:ln>
            <a:noFill/>
          </a:ln>
        </p:spPr>
        <p:txBody>
          <a:bodyPr spcFirstLastPara="1" wrap="square" lIns="68550" tIns="68550" rIns="68550" bIns="68550" anchor="t" anchorCtr="0">
            <a:spAutoFit/>
          </a:bodyPr>
          <a:lstStyle/>
          <a:p>
            <a:pPr lvl="0">
              <a:lnSpc>
                <a:spcPct val="114000"/>
              </a:lnSpc>
              <a:buClr>
                <a:srgbClr val="232752"/>
              </a:buClr>
              <a:buSzPts val="1500"/>
            </a:pPr>
            <a:r>
              <a:rPr lang="he-IL" sz="1800" dirty="0">
                <a:solidFill>
                  <a:srgbClr val="232752"/>
                </a:solidFill>
                <a:latin typeface="Assistant SemiBold" panose="00000700000000000000" pitchFamily="2" charset="-79"/>
                <a:cs typeface="Assistant SemiBold" panose="00000700000000000000" pitchFamily="2" charset="-79"/>
                <a:sym typeface="Assistant ExtraBold"/>
              </a:rPr>
              <a:t>הקבוצה </a:t>
            </a:r>
            <a:r>
              <a:rPr lang="he-IL" sz="1800" dirty="0">
                <a:solidFill>
                  <a:srgbClr val="00B0F0"/>
                </a:solidFill>
                <a:latin typeface="Assistant ExtraBold" panose="00000900000000000000" pitchFamily="2" charset="-79"/>
                <a:cs typeface="Assistant ExtraBold" panose="00000900000000000000" pitchFamily="2" charset="-79"/>
                <a:sym typeface="Assistant ExtraBold"/>
              </a:rPr>
              <a:t>המנצחת</a:t>
            </a:r>
            <a:r>
              <a:rPr lang="he-IL" sz="1800" dirty="0">
                <a:solidFill>
                  <a:srgbClr val="232752"/>
                </a:solidFill>
                <a:latin typeface="Assistant SemiBold" panose="00000700000000000000" pitchFamily="2" charset="-79"/>
                <a:cs typeface="Assistant SemiBold" panose="00000700000000000000" pitchFamily="2" charset="-79"/>
                <a:sym typeface="Assistant ExtraBold"/>
              </a:rPr>
              <a:t>  היא הקבוצה </a:t>
            </a:r>
            <a:r>
              <a:rPr lang="he-IL" sz="1800" dirty="0">
                <a:solidFill>
                  <a:srgbClr val="00B0F0"/>
                </a:solidFill>
                <a:latin typeface="Assistant ExtraBold" panose="00000900000000000000" pitchFamily="2" charset="-79"/>
                <a:cs typeface="Assistant ExtraBold" panose="00000900000000000000" pitchFamily="2" charset="-79"/>
                <a:sym typeface="Assistant ExtraBold"/>
              </a:rPr>
              <a:t>שתצליח</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 </a:t>
            </a:r>
            <a:r>
              <a:rPr lang="he-IL" sz="1800" dirty="0">
                <a:solidFill>
                  <a:srgbClr val="232752"/>
                </a:solidFill>
                <a:latin typeface="Assistant SemiBold" panose="00000700000000000000" pitchFamily="2" charset="-79"/>
                <a:cs typeface="Assistant SemiBold" panose="00000700000000000000" pitchFamily="2" charset="-79"/>
                <a:sym typeface="Assistant ExtraBold"/>
              </a:rPr>
              <a:t>לרשום יותר </a:t>
            </a:r>
            <a:r>
              <a:rPr lang="he-IL" sz="1800" dirty="0">
                <a:solidFill>
                  <a:srgbClr val="00B0F0"/>
                </a:solidFill>
                <a:latin typeface="Assistant ExtraBold" panose="00000900000000000000" pitchFamily="2" charset="-79"/>
                <a:cs typeface="Assistant ExtraBold" panose="00000900000000000000" pitchFamily="2" charset="-79"/>
                <a:sym typeface="Assistant ExtraBold"/>
              </a:rPr>
              <a:t>משתנים</a:t>
            </a:r>
          </a:p>
        </p:txBody>
      </p:sp>
      <p:pic>
        <p:nvPicPr>
          <p:cNvPr id="24" name="Google Shape;114;p6" descr="Google Shape;60;p13"/>
          <p:cNvPicPr preferRelativeResize="0"/>
          <p:nvPr/>
        </p:nvPicPr>
        <p:blipFill rotWithShape="1">
          <a:blip r:embed="rId3">
            <a:alphaModFix/>
          </a:blip>
          <a:srcRect/>
          <a:stretch/>
        </p:blipFill>
        <p:spPr>
          <a:xfrm rot="3173668">
            <a:off x="1919247" y="1406535"/>
            <a:ext cx="271944" cy="600133"/>
          </a:xfrm>
          <a:prstGeom prst="rect">
            <a:avLst/>
          </a:prstGeom>
          <a:noFill/>
          <a:ln>
            <a:noFill/>
          </a:ln>
        </p:spPr>
      </p:pic>
      <p:pic>
        <p:nvPicPr>
          <p:cNvPr id="9" name="תמונה 8">
            <a:extLst>
              <a:ext uri="{FF2B5EF4-FFF2-40B4-BE49-F238E27FC236}">
                <a16:creationId xmlns:a16="http://schemas.microsoft.com/office/drawing/2014/main" id="{A17EA619-B068-42DA-A9EE-A17045C61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568" y="1996068"/>
            <a:ext cx="627760" cy="575682"/>
          </a:xfrm>
          <a:prstGeom prst="rect">
            <a:avLst/>
          </a:prstGeom>
        </p:spPr>
      </p:pic>
    </p:spTree>
    <p:extLst>
      <p:ext uri="{BB962C8B-B14F-4D97-AF65-F5344CB8AC3E}">
        <p14:creationId xmlns:p14="http://schemas.microsoft.com/office/powerpoint/2010/main" val="410225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11</a:t>
            </a:fld>
            <a:endParaRPr/>
          </a:p>
        </p:txBody>
      </p:sp>
      <p:pic>
        <p:nvPicPr>
          <p:cNvPr id="15" name="Google Shape;60;p13" descr="Google Shape;60;p13"/>
          <p:cNvPicPr>
            <a:picLocks noChangeAspect="1"/>
          </p:cNvPicPr>
          <p:nvPr/>
        </p:nvPicPr>
        <p:blipFill>
          <a:blip r:embed="rId3"/>
          <a:stretch>
            <a:fillRect/>
          </a:stretch>
        </p:blipFill>
        <p:spPr>
          <a:xfrm rot="3173668">
            <a:off x="5922408" y="360718"/>
            <a:ext cx="271944" cy="600133"/>
          </a:xfrm>
          <a:prstGeom prst="rect">
            <a:avLst/>
          </a:prstGeom>
          <a:ln w="12700">
            <a:miter lim="400000"/>
          </a:ln>
        </p:spPr>
      </p:pic>
      <p:sp>
        <p:nvSpPr>
          <p:cNvPr id="11" name="Google Shape;104;p6">
            <a:extLst>
              <a:ext uri="{FF2B5EF4-FFF2-40B4-BE49-F238E27FC236}">
                <a16:creationId xmlns:a16="http://schemas.microsoft.com/office/drawing/2014/main" id="{245276DE-D790-4077-9825-A4B15C13026F}"/>
              </a:ext>
            </a:extLst>
          </p:cNvPr>
          <p:cNvSpPr txBox="1"/>
          <p:nvPr/>
        </p:nvSpPr>
        <p:spPr>
          <a:xfrm>
            <a:off x="6209606" y="512028"/>
            <a:ext cx="2504353" cy="707184"/>
          </a:xfrm>
          <a:prstGeom prst="rect">
            <a:avLst/>
          </a:prstGeom>
          <a:noFill/>
          <a:ln>
            <a:noFill/>
          </a:ln>
        </p:spPr>
        <p:txBody>
          <a:bodyPr spcFirstLastPara="1" wrap="square" lIns="68550" tIns="68550" rIns="68550" bIns="68550" anchor="t" anchorCtr="0">
            <a:spAutoFit/>
          </a:bodyPr>
          <a:lstStyle/>
          <a:p>
            <a:pPr marL="0" marR="0" lvl="0" indent="0" algn="r" rtl="1">
              <a:lnSpc>
                <a:spcPct val="132142"/>
              </a:lnSpc>
              <a:spcBef>
                <a:spcPts val="0"/>
              </a:spcBef>
              <a:spcAft>
                <a:spcPts val="0"/>
              </a:spcAft>
              <a:buClr>
                <a:srgbClr val="00B0F0"/>
              </a:buClr>
              <a:buSzPts val="2800"/>
              <a:buFont typeface="Assistant ExtraBold"/>
              <a:buNone/>
            </a:pPr>
            <a:r>
              <a:rPr lang="he-IL" sz="2800" b="0" i="0" u="none" strike="noStrike" cap="none" dirty="0">
                <a:solidFill>
                  <a:srgbClr val="00B0F0"/>
                </a:solidFill>
                <a:latin typeface="Assistant ExtraBold"/>
                <a:ea typeface="Assistant ExtraBold"/>
                <a:cs typeface="Assistant ExtraBold"/>
                <a:sym typeface="Assistant ExtraBold"/>
              </a:rPr>
              <a:t>משתנה </a:t>
            </a:r>
            <a:r>
              <a:rPr lang="he-IL" sz="2800" dirty="0">
                <a:solidFill>
                  <a:srgbClr val="00B0F0"/>
                </a:solidFill>
                <a:latin typeface="Assistant ExtraBold"/>
                <a:ea typeface="Assistant ExtraBold"/>
                <a:cs typeface="Assistant ExtraBold"/>
                <a:sym typeface="Assistant ExtraBold"/>
              </a:rPr>
              <a:t>כמ</a:t>
            </a:r>
            <a:r>
              <a:rPr lang="he-IL" sz="2800" b="0" i="0" u="none" strike="noStrike" cap="none" dirty="0">
                <a:solidFill>
                  <a:srgbClr val="00B0F0"/>
                </a:solidFill>
                <a:latin typeface="Assistant ExtraBold"/>
                <a:ea typeface="Assistant ExtraBold"/>
                <a:cs typeface="Assistant ExtraBold"/>
                <a:sym typeface="Assistant ExtraBold"/>
              </a:rPr>
              <a:t>ותי</a:t>
            </a:r>
            <a:endParaRPr dirty="0"/>
          </a:p>
        </p:txBody>
      </p:sp>
      <p:sp>
        <p:nvSpPr>
          <p:cNvPr id="8" name="Google Shape;107;p6">
            <a:extLst>
              <a:ext uri="{FF2B5EF4-FFF2-40B4-BE49-F238E27FC236}">
                <a16:creationId xmlns:a16="http://schemas.microsoft.com/office/drawing/2014/main" id="{11269094-3519-45DC-A8CA-B5A5EAD0EF51}"/>
              </a:ext>
            </a:extLst>
          </p:cNvPr>
          <p:cNvSpPr txBox="1"/>
          <p:nvPr/>
        </p:nvSpPr>
        <p:spPr>
          <a:xfrm>
            <a:off x="2294314" y="1314005"/>
            <a:ext cx="5024164" cy="454231"/>
          </a:xfrm>
          <a:prstGeom prst="rect">
            <a:avLst/>
          </a:prstGeom>
          <a:noFill/>
          <a:ln>
            <a:noFill/>
          </a:ln>
        </p:spPr>
        <p:txBody>
          <a:bodyPr spcFirstLastPara="1" wrap="square" lIns="68550" tIns="68550" rIns="68550" bIns="68550" anchor="t" anchorCtr="0">
            <a:spAutoFit/>
          </a:bodyPr>
          <a:lstStyle/>
          <a:p>
            <a:pPr lvl="0">
              <a:lnSpc>
                <a:spcPct val="114000"/>
              </a:lnSpc>
              <a:buClr>
                <a:srgbClr val="232752"/>
              </a:buClr>
              <a:buSzPts val="1500"/>
            </a:pPr>
            <a:r>
              <a:rPr lang="he-IL" sz="1800" dirty="0">
                <a:solidFill>
                  <a:srgbClr val="232752"/>
                </a:solidFill>
                <a:latin typeface="Assistant SemiBold" panose="00000700000000000000" pitchFamily="2" charset="-79"/>
                <a:cs typeface="Assistant SemiBold" panose="00000700000000000000" pitchFamily="2" charset="-79"/>
                <a:sym typeface="Assistant ExtraBold"/>
              </a:rPr>
              <a:t>משתנה </a:t>
            </a:r>
            <a:r>
              <a:rPr lang="he-IL" sz="1800" dirty="0">
                <a:solidFill>
                  <a:srgbClr val="00B0F0"/>
                </a:solidFill>
                <a:latin typeface="Assistant ExtraBold" panose="00000900000000000000" pitchFamily="2" charset="-79"/>
                <a:cs typeface="Assistant ExtraBold" panose="00000900000000000000" pitchFamily="2" charset="-79"/>
                <a:sym typeface="Assistant ExtraBold"/>
              </a:rPr>
              <a:t>כמותי</a:t>
            </a:r>
            <a:r>
              <a:rPr lang="he-IL" sz="1800" dirty="0">
                <a:solidFill>
                  <a:srgbClr val="232752"/>
                </a:solidFill>
                <a:latin typeface="Assistant SemiBold" panose="00000700000000000000" pitchFamily="2" charset="-79"/>
                <a:cs typeface="Assistant SemiBold" panose="00000700000000000000" pitchFamily="2" charset="-79"/>
                <a:sym typeface="Assistant ExtraBold"/>
              </a:rPr>
              <a:t>  -  יכול להיות </a:t>
            </a:r>
            <a:r>
              <a:rPr lang="he-IL" sz="1800" dirty="0">
                <a:solidFill>
                  <a:srgbClr val="00B0F0"/>
                </a:solidFill>
                <a:latin typeface="Assistant ExtraBold" panose="00000900000000000000" pitchFamily="2" charset="-79"/>
                <a:cs typeface="Assistant ExtraBold" panose="00000900000000000000" pitchFamily="2" charset="-79"/>
                <a:sym typeface="Assistant ExtraBold"/>
              </a:rPr>
              <a:t>רציף</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 </a:t>
            </a:r>
            <a:r>
              <a:rPr lang="he-IL" sz="1800" dirty="0">
                <a:solidFill>
                  <a:srgbClr val="232752"/>
                </a:solidFill>
                <a:latin typeface="Assistant SemiBold" panose="00000700000000000000" pitchFamily="2" charset="-79"/>
                <a:cs typeface="Assistant SemiBold" panose="00000700000000000000" pitchFamily="2" charset="-79"/>
                <a:sym typeface="Assistant ExtraBold"/>
              </a:rPr>
              <a:t>ויכול להיות </a:t>
            </a:r>
            <a:r>
              <a:rPr lang="he-IL" sz="1800" dirty="0">
                <a:solidFill>
                  <a:srgbClr val="00B0F0"/>
                </a:solidFill>
                <a:latin typeface="Assistant ExtraBold" panose="00000900000000000000" pitchFamily="2" charset="-79"/>
                <a:cs typeface="Assistant ExtraBold" panose="00000900000000000000" pitchFamily="2" charset="-79"/>
                <a:sym typeface="Assistant ExtraBold"/>
              </a:rPr>
              <a:t>בדיד</a:t>
            </a:r>
          </a:p>
        </p:txBody>
      </p:sp>
      <p:pic>
        <p:nvPicPr>
          <p:cNvPr id="9" name="Google Shape;108;p6">
            <a:extLst>
              <a:ext uri="{FF2B5EF4-FFF2-40B4-BE49-F238E27FC236}">
                <a16:creationId xmlns:a16="http://schemas.microsoft.com/office/drawing/2014/main" id="{3A84C320-371B-4DAF-B8E4-1C14FBBC3E26}"/>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7453241" y="1314005"/>
            <a:ext cx="370945" cy="536955"/>
          </a:xfrm>
          <a:prstGeom prst="rect">
            <a:avLst/>
          </a:prstGeom>
          <a:noFill/>
          <a:ln>
            <a:noFill/>
          </a:ln>
        </p:spPr>
      </p:pic>
      <p:sp>
        <p:nvSpPr>
          <p:cNvPr id="10" name="Google Shape;201;p11">
            <a:extLst>
              <a:ext uri="{FF2B5EF4-FFF2-40B4-BE49-F238E27FC236}">
                <a16:creationId xmlns:a16="http://schemas.microsoft.com/office/drawing/2014/main" id="{6D5625FF-DCF5-4BAB-BC75-C05D3FB0A435}"/>
              </a:ext>
            </a:extLst>
          </p:cNvPr>
          <p:cNvSpPr/>
          <p:nvPr/>
        </p:nvSpPr>
        <p:spPr>
          <a:xfrm>
            <a:off x="4572000" y="2243869"/>
            <a:ext cx="2711296" cy="1561049"/>
          </a:xfrm>
          <a:prstGeom prst="upArrow">
            <a:avLst>
              <a:gd name="adj1" fmla="val 50000"/>
              <a:gd name="adj2" fmla="val 50000"/>
            </a:avLst>
          </a:prstGeom>
          <a:blipFill rotWithShape="1">
            <a:blip r:embed="rId5">
              <a:alphaModFix/>
            </a:blip>
            <a:stretch>
              <a:fillRect/>
            </a:stretch>
          </a:blipFill>
          <a:ln w="28575" cap="flat" cmpd="sng">
            <a:solidFill>
              <a:srgbClr val="2327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202;p11">
            <a:extLst>
              <a:ext uri="{FF2B5EF4-FFF2-40B4-BE49-F238E27FC236}">
                <a16:creationId xmlns:a16="http://schemas.microsoft.com/office/drawing/2014/main" id="{7208412F-E792-4C78-AEE3-D7AA7282EE54}"/>
              </a:ext>
            </a:extLst>
          </p:cNvPr>
          <p:cNvSpPr/>
          <p:nvPr/>
        </p:nvSpPr>
        <p:spPr>
          <a:xfrm rot="10800000">
            <a:off x="1393877" y="2251888"/>
            <a:ext cx="2711296" cy="1561049"/>
          </a:xfrm>
          <a:prstGeom prst="upArrow">
            <a:avLst>
              <a:gd name="adj1" fmla="val 50000"/>
              <a:gd name="adj2" fmla="val 50000"/>
            </a:avLst>
          </a:prstGeom>
          <a:blipFill rotWithShape="1">
            <a:blip r:embed="rId6">
              <a:alphaModFix/>
            </a:blip>
            <a:stretch>
              <a:fillRect/>
            </a:stretch>
          </a:blipFill>
          <a:ln w="28575" cap="flat" cmpd="sng">
            <a:solidFill>
              <a:srgbClr val="2327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791055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12</a:t>
            </a:fld>
            <a:endParaRPr/>
          </a:p>
        </p:txBody>
      </p:sp>
      <p:pic>
        <p:nvPicPr>
          <p:cNvPr id="15" name="Google Shape;60;p13" descr="Google Shape;60;p13"/>
          <p:cNvPicPr>
            <a:picLocks noChangeAspect="1"/>
          </p:cNvPicPr>
          <p:nvPr/>
        </p:nvPicPr>
        <p:blipFill>
          <a:blip r:embed="rId3"/>
          <a:stretch>
            <a:fillRect/>
          </a:stretch>
        </p:blipFill>
        <p:spPr>
          <a:xfrm rot="3173668">
            <a:off x="1904001" y="668289"/>
            <a:ext cx="271944" cy="600133"/>
          </a:xfrm>
          <a:prstGeom prst="rect">
            <a:avLst/>
          </a:prstGeom>
          <a:ln w="12700">
            <a:miter lim="400000"/>
          </a:ln>
        </p:spPr>
      </p:pic>
      <p:sp>
        <p:nvSpPr>
          <p:cNvPr id="11" name="Google Shape;210;p12">
            <a:extLst>
              <a:ext uri="{FF2B5EF4-FFF2-40B4-BE49-F238E27FC236}">
                <a16:creationId xmlns:a16="http://schemas.microsoft.com/office/drawing/2014/main" id="{FAC3F799-EDE8-44BD-ACFB-239356D910CA}"/>
              </a:ext>
            </a:extLst>
          </p:cNvPr>
          <p:cNvSpPr txBox="1"/>
          <p:nvPr/>
        </p:nvSpPr>
        <p:spPr>
          <a:xfrm>
            <a:off x="5992164" y="1841270"/>
            <a:ext cx="1813666" cy="868679"/>
          </a:xfrm>
          <a:prstGeom prst="rect">
            <a:avLst/>
          </a:prstGeom>
          <a:noFill/>
          <a:ln>
            <a:noFill/>
          </a:ln>
        </p:spPr>
        <p:txBody>
          <a:bodyPr spcFirstLastPara="1" wrap="square" lIns="91425" tIns="45700" rIns="91425" bIns="45700" anchor="t" anchorCtr="0">
            <a:normAutofit/>
          </a:bodyPr>
          <a:lstStyle/>
          <a:p>
            <a:pPr marL="0" marR="0" lvl="0" indent="0" algn="r" rtl="1">
              <a:lnSpc>
                <a:spcPct val="90000"/>
              </a:lnSpc>
              <a:spcBef>
                <a:spcPts val="0"/>
              </a:spcBef>
              <a:spcAft>
                <a:spcPts val="0"/>
              </a:spcAft>
              <a:buClr>
                <a:schemeClr val="dk1"/>
              </a:buClr>
              <a:buSzPts val="2400"/>
              <a:buFont typeface="Arial"/>
              <a:buNone/>
            </a:pPr>
            <a:endParaRPr sz="2200" dirty="0">
              <a:solidFill>
                <a:srgbClr val="00B0F0"/>
              </a:solidFill>
              <a:latin typeface="Assistant ExtraBold" pitchFamily="2" charset="-79"/>
              <a:ea typeface="Quattrocento Sans"/>
              <a:cs typeface="Assistant ExtraBold" pitchFamily="2" charset="-79"/>
              <a:sym typeface="Quattrocento Sans"/>
            </a:endParaRPr>
          </a:p>
          <a:p>
            <a:pPr marL="0" marR="0" lvl="0" indent="0" algn="l" rtl="1">
              <a:lnSpc>
                <a:spcPct val="90000"/>
              </a:lnSpc>
              <a:spcBef>
                <a:spcPts val="1000"/>
              </a:spcBef>
              <a:spcAft>
                <a:spcPts val="0"/>
              </a:spcAft>
              <a:buClr>
                <a:srgbClr val="0070C0"/>
              </a:buClr>
              <a:buSzPts val="2800"/>
              <a:buFont typeface="Arial"/>
              <a:buNone/>
            </a:pPr>
            <a:r>
              <a:rPr lang="iw-IL" sz="2200" dirty="0">
                <a:solidFill>
                  <a:srgbClr val="00B0F0"/>
                </a:solidFill>
                <a:latin typeface="Assistant ExtraBold" pitchFamily="2" charset="-79"/>
                <a:ea typeface="Quattrocento Sans"/>
                <a:cs typeface="Assistant ExtraBold" pitchFamily="2" charset="-79"/>
                <a:sym typeface="Quattrocento Sans"/>
              </a:rPr>
              <a:t> </a:t>
            </a:r>
            <a:r>
              <a:rPr lang="iw-IL" sz="2200" b="1" dirty="0">
                <a:solidFill>
                  <a:srgbClr val="232752"/>
                </a:solidFill>
                <a:latin typeface="Assistant" pitchFamily="2" charset="-79"/>
                <a:cs typeface="Assistant" pitchFamily="2" charset="-79"/>
                <a:sym typeface="Quattrocento Sans"/>
              </a:rPr>
              <a:t>משתנה </a:t>
            </a:r>
            <a:r>
              <a:rPr lang="iw-IL" sz="2200" dirty="0">
                <a:solidFill>
                  <a:srgbClr val="00B0F0"/>
                </a:solidFill>
                <a:latin typeface="Assistant ExtraBold" pitchFamily="2" charset="-79"/>
                <a:ea typeface="Quattrocento Sans"/>
                <a:cs typeface="Assistant ExtraBold" pitchFamily="2" charset="-79"/>
                <a:sym typeface="Quattrocento Sans"/>
              </a:rPr>
              <a:t>רציף</a:t>
            </a:r>
            <a:endParaRPr sz="2200" dirty="0">
              <a:solidFill>
                <a:srgbClr val="00B0F0"/>
              </a:solidFill>
              <a:latin typeface="Assistant ExtraBold" pitchFamily="2" charset="-79"/>
              <a:cs typeface="Assistant ExtraBold" pitchFamily="2" charset="-79"/>
            </a:endParaRPr>
          </a:p>
        </p:txBody>
      </p:sp>
      <p:sp>
        <p:nvSpPr>
          <p:cNvPr id="12" name="Google Shape;211;p12">
            <a:extLst>
              <a:ext uri="{FF2B5EF4-FFF2-40B4-BE49-F238E27FC236}">
                <a16:creationId xmlns:a16="http://schemas.microsoft.com/office/drawing/2014/main" id="{0415705D-9177-4177-BD38-9BBF9D2447F3}"/>
              </a:ext>
            </a:extLst>
          </p:cNvPr>
          <p:cNvSpPr txBox="1"/>
          <p:nvPr/>
        </p:nvSpPr>
        <p:spPr>
          <a:xfrm>
            <a:off x="1007690" y="1849290"/>
            <a:ext cx="1896973" cy="860660"/>
          </a:xfrm>
          <a:prstGeom prst="rect">
            <a:avLst/>
          </a:prstGeom>
          <a:noFill/>
          <a:ln>
            <a:noFill/>
          </a:ln>
        </p:spPr>
        <p:txBody>
          <a:bodyPr spcFirstLastPara="1" wrap="square" lIns="91425" tIns="45700" rIns="91425" bIns="45700" anchor="t" anchorCtr="0">
            <a:normAutofit/>
          </a:bodyPr>
          <a:lstStyle/>
          <a:p>
            <a:pPr marL="0" marR="0" lvl="0" indent="0" algn="r" rtl="1">
              <a:lnSpc>
                <a:spcPct val="90000"/>
              </a:lnSpc>
              <a:spcBef>
                <a:spcPts val="0"/>
              </a:spcBef>
              <a:spcAft>
                <a:spcPts val="0"/>
              </a:spcAft>
              <a:buClr>
                <a:schemeClr val="dk1"/>
              </a:buClr>
              <a:buSzPts val="2400"/>
              <a:buFont typeface="Arial"/>
              <a:buNone/>
            </a:pPr>
            <a:endParaRPr sz="2200" dirty="0">
              <a:solidFill>
                <a:srgbClr val="00B0F0"/>
              </a:solidFill>
              <a:latin typeface="Assistant ExtraBold" pitchFamily="2" charset="-79"/>
              <a:ea typeface="Quattrocento Sans"/>
              <a:cs typeface="Assistant ExtraBold" pitchFamily="2" charset="-79"/>
              <a:sym typeface="Quattrocento Sans"/>
            </a:endParaRPr>
          </a:p>
          <a:p>
            <a:pPr marL="0" marR="0" lvl="0" indent="0" algn="r" rtl="1">
              <a:lnSpc>
                <a:spcPct val="90000"/>
              </a:lnSpc>
              <a:spcBef>
                <a:spcPts val="1000"/>
              </a:spcBef>
              <a:spcAft>
                <a:spcPts val="0"/>
              </a:spcAft>
              <a:buClr>
                <a:srgbClr val="0070C0"/>
              </a:buClr>
              <a:buSzPts val="2800"/>
              <a:buFont typeface="Arial"/>
              <a:buNone/>
            </a:pPr>
            <a:r>
              <a:rPr lang="iw-IL" sz="2200" b="1" dirty="0">
                <a:solidFill>
                  <a:srgbClr val="232752"/>
                </a:solidFill>
                <a:latin typeface="Assistant" pitchFamily="2" charset="-79"/>
                <a:ea typeface="Quattrocento Sans"/>
                <a:cs typeface="Assistant" pitchFamily="2" charset="-79"/>
                <a:sym typeface="Quattrocento Sans"/>
              </a:rPr>
              <a:t>משתנה </a:t>
            </a:r>
            <a:r>
              <a:rPr lang="iw-IL" sz="2200" dirty="0">
                <a:solidFill>
                  <a:srgbClr val="00B0F0"/>
                </a:solidFill>
                <a:latin typeface="Assistant ExtraBold" pitchFamily="2" charset="-79"/>
                <a:ea typeface="Quattrocento Sans"/>
                <a:cs typeface="Assistant ExtraBold" pitchFamily="2" charset="-79"/>
                <a:sym typeface="Quattrocento Sans"/>
              </a:rPr>
              <a:t>בדיד</a:t>
            </a:r>
            <a:endParaRPr sz="2200" dirty="0">
              <a:solidFill>
                <a:srgbClr val="00B0F0"/>
              </a:solidFill>
              <a:latin typeface="Assistant ExtraBold" pitchFamily="2" charset="-79"/>
              <a:cs typeface="Assistant ExtraBold" pitchFamily="2" charset="-79"/>
            </a:endParaRPr>
          </a:p>
        </p:txBody>
      </p:sp>
      <p:sp>
        <p:nvSpPr>
          <p:cNvPr id="13" name="Google Shape;212;p12">
            <a:extLst>
              <a:ext uri="{FF2B5EF4-FFF2-40B4-BE49-F238E27FC236}">
                <a16:creationId xmlns:a16="http://schemas.microsoft.com/office/drawing/2014/main" id="{64CE870A-9908-4B86-AD2E-AB87A70B7F42}"/>
              </a:ext>
            </a:extLst>
          </p:cNvPr>
          <p:cNvSpPr/>
          <p:nvPr/>
        </p:nvSpPr>
        <p:spPr>
          <a:xfrm>
            <a:off x="3455227" y="968355"/>
            <a:ext cx="1443024" cy="264687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16600" b="1" dirty="0">
                <a:solidFill>
                  <a:srgbClr val="FEC224"/>
                </a:solidFill>
                <a:latin typeface="Assistant" pitchFamily="2" charset="-79"/>
                <a:ea typeface="Calibri"/>
                <a:cs typeface="Assistant" pitchFamily="2" charset="-79"/>
                <a:sym typeface="Calibri"/>
              </a:rPr>
              <a:t>V</a:t>
            </a:r>
            <a:endParaRPr sz="5400" b="1" cap="none" dirty="0">
              <a:solidFill>
                <a:srgbClr val="FEC224"/>
              </a:solidFill>
              <a:latin typeface="Assistant" pitchFamily="2" charset="-79"/>
              <a:ea typeface="Calibri"/>
              <a:cs typeface="Assistant" pitchFamily="2" charset="-79"/>
              <a:sym typeface="Calibri"/>
            </a:endParaRPr>
          </a:p>
        </p:txBody>
      </p:sp>
      <p:sp>
        <p:nvSpPr>
          <p:cNvPr id="16" name="Google Shape;213;p12">
            <a:extLst>
              <a:ext uri="{FF2B5EF4-FFF2-40B4-BE49-F238E27FC236}">
                <a16:creationId xmlns:a16="http://schemas.microsoft.com/office/drawing/2014/main" id="{EAD16EA1-6528-40BE-B354-A3703659D44D}"/>
              </a:ext>
            </a:extLst>
          </p:cNvPr>
          <p:cNvSpPr/>
          <p:nvPr/>
        </p:nvSpPr>
        <p:spPr>
          <a:xfrm>
            <a:off x="4285386" y="1325367"/>
            <a:ext cx="1162498" cy="264687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16600" b="1" dirty="0">
                <a:solidFill>
                  <a:srgbClr val="00B0F0"/>
                </a:solidFill>
                <a:latin typeface="Assistant" pitchFamily="2" charset="-79"/>
                <a:ea typeface="Calibri"/>
                <a:cs typeface="Assistant" pitchFamily="2" charset="-79"/>
                <a:sym typeface="Calibri"/>
              </a:rPr>
              <a:t>S</a:t>
            </a:r>
            <a:endParaRPr sz="5400" b="1" cap="none" dirty="0">
              <a:solidFill>
                <a:srgbClr val="00B0F0"/>
              </a:solidFill>
              <a:latin typeface="Assistant" pitchFamily="2" charset="-79"/>
              <a:ea typeface="Calibri"/>
              <a:cs typeface="Assistant" pitchFamily="2" charset="-79"/>
              <a:sym typeface="Calibri"/>
            </a:endParaRPr>
          </a:p>
        </p:txBody>
      </p:sp>
    </p:spTree>
    <p:extLst>
      <p:ext uri="{BB962C8B-B14F-4D97-AF65-F5344CB8AC3E}">
        <p14:creationId xmlns:p14="http://schemas.microsoft.com/office/powerpoint/2010/main" val="24285235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Google Shape;434;p23"/>
          <p:cNvSpPr txBox="1"/>
          <p:nvPr/>
        </p:nvSpPr>
        <p:spPr>
          <a:xfrm>
            <a:off x="-628652" y="955187"/>
            <a:ext cx="10322723" cy="208784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defTabSz="914400">
              <a:defRPr sz="11500">
                <a:solidFill>
                  <a:srgbClr val="F2F2F2"/>
                </a:solidFill>
                <a:latin typeface="Assistant ExtraBold"/>
                <a:ea typeface="Assistant ExtraBold"/>
                <a:cs typeface="Assistant ExtraBold"/>
                <a:sym typeface="Assistant ExtraBold"/>
              </a:defRPr>
            </a:lvl1pPr>
          </a:lstStyle>
          <a:p>
            <a:pPr rtl="0">
              <a:defRPr/>
            </a:pPr>
            <a:r>
              <a:rPr dirty="0"/>
              <a:t>HANDS-ON</a:t>
            </a:r>
          </a:p>
        </p:txBody>
      </p:sp>
      <p:sp>
        <p:nvSpPr>
          <p:cNvPr id="279" name="Google Shape;435;p23"/>
          <p:cNvSpPr txBox="1"/>
          <p:nvPr/>
        </p:nvSpPr>
        <p:spPr>
          <a:xfrm>
            <a:off x="1023610" y="2629764"/>
            <a:ext cx="7096780" cy="6975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spAutoFit/>
          </a:bodyPr>
          <a:lstStyle>
            <a:lvl1pPr algn="ctr" defTabSz="914400">
              <a:lnSpc>
                <a:spcPts val="4000"/>
              </a:lnSpc>
              <a:defRPr sz="4000">
                <a:solidFill>
                  <a:srgbClr val="00ACE6"/>
                </a:solidFill>
                <a:latin typeface="Assistant ExtraBold"/>
                <a:ea typeface="Assistant ExtraBold"/>
                <a:cs typeface="Assistant ExtraBold"/>
                <a:sym typeface="Assistant ExtraBold"/>
              </a:defRPr>
            </a:lvl1pPr>
          </a:lstStyle>
          <a:p>
            <a:pPr rtl="0">
              <a:defRPr/>
            </a:pPr>
            <a:r>
              <a:rPr dirty="0" err="1"/>
              <a:t>ניתוח</a:t>
            </a:r>
            <a:r>
              <a:rPr dirty="0"/>
              <a:t> </a:t>
            </a:r>
            <a:r>
              <a:rPr dirty="0" err="1"/>
              <a:t>נתונים</a:t>
            </a:r>
            <a:r>
              <a:rPr dirty="0"/>
              <a:t> </a:t>
            </a:r>
            <a:r>
              <a:rPr dirty="0" err="1"/>
              <a:t>לומדי</a:t>
            </a:r>
            <a:r>
              <a:rPr lang="he-IL" dirty="0"/>
              <a:t>ם בעיקר בידיים</a:t>
            </a:r>
            <a:endParaRPr dirty="0"/>
          </a:p>
        </p:txBody>
      </p:sp>
      <p:sp>
        <p:nvSpPr>
          <p:cNvPr id="280" name="Google Shape;436;p23"/>
          <p:cNvSpPr/>
          <p:nvPr/>
        </p:nvSpPr>
        <p:spPr>
          <a:xfrm>
            <a:off x="-5125" y="5051375"/>
            <a:ext cx="9144001" cy="92102"/>
          </a:xfrm>
          <a:prstGeom prst="rect">
            <a:avLst/>
          </a:prstGeom>
          <a:solidFill>
            <a:srgbClr val="FFC926"/>
          </a:solidFill>
          <a:ln w="12700">
            <a:miter lim="400000"/>
          </a:ln>
        </p:spPr>
        <p:txBody>
          <a:bodyPr lIns="45718" tIns="45718" rIns="45718" bIns="45718" anchor="ctr"/>
          <a:lstStyle/>
          <a:p>
            <a:pPr algn="l" defTabSz="914400" rtl="0">
              <a:defRPr sz="1400">
                <a:latin typeface="Assistant"/>
                <a:ea typeface="Assistant"/>
                <a:cs typeface="Assistant"/>
                <a:sym typeface="Assistant"/>
              </a:defRPr>
            </a:pPr>
            <a:endParaRPr/>
          </a:p>
        </p:txBody>
      </p:sp>
      <p:sp>
        <p:nvSpPr>
          <p:cNvPr id="281" name="Google Shape;437;p23"/>
          <p:cNvSpPr/>
          <p:nvPr/>
        </p:nvSpPr>
        <p:spPr>
          <a:xfrm>
            <a:off x="3923450" y="4570522"/>
            <a:ext cx="1217102" cy="3"/>
          </a:xfrm>
          <a:prstGeom prst="line">
            <a:avLst/>
          </a:prstGeom>
          <a:ln w="28575">
            <a:solidFill>
              <a:srgbClr val="918D8E"/>
            </a:solidFill>
            <a:prstDash val="dot"/>
          </a:ln>
        </p:spPr>
        <p:txBody>
          <a:bodyPr lIns="45718" tIns="45718" rIns="45718" bIns="45718"/>
          <a:lstStyle/>
          <a:p>
            <a:pPr algn="l" defTabSz="914400" rtl="0">
              <a:defRPr sz="1400">
                <a:latin typeface="+mn-lt"/>
                <a:ea typeface="+mn-ea"/>
                <a:cs typeface="+mn-cs"/>
                <a:sym typeface="Helvetica"/>
              </a:defRPr>
            </a:pPr>
            <a:endParaRPr/>
          </a:p>
        </p:txBody>
      </p:sp>
      <p:pic>
        <p:nvPicPr>
          <p:cNvPr id="283" name="Google Shape;439;p23" descr="Google Shape;439;p23"/>
          <p:cNvPicPr>
            <a:picLocks noChangeAspect="1"/>
          </p:cNvPicPr>
          <p:nvPr/>
        </p:nvPicPr>
        <p:blipFill>
          <a:blip r:embed="rId3"/>
          <a:stretch>
            <a:fillRect/>
          </a:stretch>
        </p:blipFill>
        <p:spPr>
          <a:xfrm rot="2843806">
            <a:off x="677122" y="482124"/>
            <a:ext cx="428727" cy="946126"/>
          </a:xfrm>
          <a:prstGeom prst="rect">
            <a:avLst/>
          </a:prstGeom>
          <a:ln w="12700">
            <a:miter lim="400000"/>
          </a:ln>
        </p:spPr>
      </p:pic>
      <p:pic>
        <p:nvPicPr>
          <p:cNvPr id="284" name="Google Shape;440;p23" descr="Google Shape;440;p23"/>
          <p:cNvPicPr>
            <a:picLocks noChangeAspect="1"/>
          </p:cNvPicPr>
          <p:nvPr/>
        </p:nvPicPr>
        <p:blipFill>
          <a:blip r:embed="rId4"/>
          <a:stretch>
            <a:fillRect/>
          </a:stretch>
        </p:blipFill>
        <p:spPr>
          <a:xfrm rot="19466124">
            <a:off x="7538791" y="537309"/>
            <a:ext cx="1117045" cy="667702"/>
          </a:xfrm>
          <a:prstGeom prst="rect">
            <a:avLst/>
          </a:prstGeom>
          <a:ln w="12700">
            <a:miter lim="400000"/>
          </a:ln>
        </p:spPr>
      </p:pic>
      <p:sp>
        <p:nvSpPr>
          <p:cNvPr id="285" name="Google Shape;441;p23"/>
          <p:cNvSpPr txBox="1"/>
          <p:nvPr/>
        </p:nvSpPr>
        <p:spPr>
          <a:xfrm>
            <a:off x="1090225" y="3041269"/>
            <a:ext cx="6873300" cy="107184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defTabSz="914400">
              <a:defRPr sz="5400">
                <a:solidFill>
                  <a:srgbClr val="232752"/>
                </a:solidFill>
                <a:latin typeface="Assistant ExtraBold"/>
                <a:ea typeface="Assistant ExtraBold"/>
                <a:cs typeface="Assistant ExtraBold"/>
                <a:sym typeface="Assistant ExtraBold"/>
              </a:defRPr>
            </a:lvl1pPr>
          </a:lstStyle>
          <a:p>
            <a:pPr rtl="0">
              <a:defRPr/>
            </a:pPr>
            <a:r>
              <a:t>HANDS-ON</a:t>
            </a:r>
          </a:p>
        </p:txBody>
      </p:sp>
      <p:pic>
        <p:nvPicPr>
          <p:cNvPr id="286" name="Google Shape;442;p23" descr="Google Shape;442;p23"/>
          <p:cNvPicPr>
            <a:picLocks noChangeAspect="1"/>
          </p:cNvPicPr>
          <p:nvPr/>
        </p:nvPicPr>
        <p:blipFill>
          <a:blip r:embed="rId5"/>
          <a:stretch>
            <a:fillRect/>
          </a:stretch>
        </p:blipFill>
        <p:spPr>
          <a:xfrm>
            <a:off x="3562250" y="862573"/>
            <a:ext cx="1929253" cy="1553428"/>
          </a:xfrm>
          <a:prstGeom prst="rect">
            <a:avLst/>
          </a:prstGeom>
          <a:ln w="12700">
            <a:miter lim="400000"/>
          </a:ln>
        </p:spPr>
      </p:pic>
      <p:pic>
        <p:nvPicPr>
          <p:cNvPr id="12" name="Google Shape;213;p12" descr="G-STAT | LinkedIn"/>
          <p:cNvPicPr preferRelativeResize="0"/>
          <p:nvPr/>
        </p:nvPicPr>
        <p:blipFill rotWithShape="1">
          <a:blip r:embed="rId6">
            <a:alphaModFix/>
          </a:blip>
          <a:srcRect t="13054" b="17014"/>
          <a:stretch/>
        </p:blipFill>
        <p:spPr>
          <a:xfrm>
            <a:off x="7225555" y="4511839"/>
            <a:ext cx="737969" cy="516075"/>
          </a:xfrm>
          <a:prstGeom prst="rect">
            <a:avLst/>
          </a:prstGeom>
          <a:noFill/>
          <a:ln>
            <a:noFill/>
          </a:ln>
        </p:spPr>
      </p:pic>
      <p:sp>
        <p:nvSpPr>
          <p:cNvPr id="13" name="TextBox 12">
            <a:extLst>
              <a:ext uri="{FF2B5EF4-FFF2-40B4-BE49-F238E27FC236}">
                <a16:creationId xmlns:a16="http://schemas.microsoft.com/office/drawing/2014/main" id="{6ABA1C8B-2199-4541-B26A-B63D03EA374D}"/>
              </a:ext>
            </a:extLst>
          </p:cNvPr>
          <p:cNvSpPr txBox="1"/>
          <p:nvPr/>
        </p:nvSpPr>
        <p:spPr>
          <a:xfrm>
            <a:off x="2396249" y="4596169"/>
            <a:ext cx="4341250" cy="438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1" anchor="t">
            <a:spAutoFit/>
          </a:bodyPr>
          <a:lstStyle/>
          <a:p>
            <a:pPr algn="ctr"/>
            <a:r>
              <a:rPr lang="he-IL" dirty="0">
                <a:solidFill>
                  <a:srgbClr val="918D8E"/>
                </a:solidFill>
                <a:latin typeface="Assistant" panose="00000500000000000000" pitchFamily="2" charset="-79"/>
                <a:cs typeface="Assistant" panose="00000500000000000000" pitchFamily="2" charset="-79"/>
              </a:rPr>
              <a:t>כל התמונות במצגת נלקחו מאתר </a:t>
            </a:r>
            <a:r>
              <a:rPr lang="en-US" dirty="0">
                <a:solidFill>
                  <a:srgbClr val="918D8E"/>
                </a:solidFill>
                <a:latin typeface="Assistant" panose="00000500000000000000" pitchFamily="2" charset="-79"/>
                <a:cs typeface="Assistant" panose="00000500000000000000" pitchFamily="2" charset="-79"/>
              </a:rPr>
              <a:t>Shutterstock.com</a:t>
            </a:r>
            <a:r>
              <a:rPr lang="he-IL" dirty="0">
                <a:solidFill>
                  <a:srgbClr val="918D8E"/>
                </a:solidFill>
                <a:latin typeface="Assistant" panose="00000500000000000000" pitchFamily="2" charset="-79"/>
                <a:cs typeface="Assistant" panose="00000500000000000000" pitchFamily="2" charset="-79"/>
              </a:rPr>
              <a:t> ומאתר </a:t>
            </a:r>
            <a:r>
              <a:rPr lang="en-US" dirty="0">
                <a:solidFill>
                  <a:srgbClr val="918D8E"/>
                </a:solidFill>
                <a:latin typeface="Assistant" panose="00000500000000000000" pitchFamily="2" charset="-79"/>
                <a:cs typeface="Assistant" panose="00000500000000000000" pitchFamily="2" charset="-79"/>
              </a:rPr>
              <a:t>Pixabay.com</a:t>
            </a:r>
            <a:endParaRPr lang="he-IL" dirty="0">
              <a:solidFill>
                <a:srgbClr val="918D8E"/>
              </a:solidFill>
              <a:latin typeface="Assistant" panose="00000500000000000000" pitchFamily="2" charset="-79"/>
              <a:cs typeface="Assistant" panose="00000500000000000000" pitchFamily="2" charset="-79"/>
            </a:endParaRPr>
          </a:p>
          <a:p>
            <a:pPr algn="ctr"/>
            <a:r>
              <a:rPr lang="he-IL" dirty="0">
                <a:solidFill>
                  <a:srgbClr val="918D8E"/>
                </a:solidFill>
                <a:latin typeface="Assistant" panose="00000500000000000000" pitchFamily="2" charset="-79"/>
                <a:cs typeface="Assistant" panose="00000500000000000000" pitchFamily="2" charset="-79"/>
                <a:sym typeface="Quattrocento Sans"/>
              </a:rPr>
              <a:t>כלל דמויות המדענים במצגת נלקחו מחברת </a:t>
            </a:r>
            <a:r>
              <a:rPr lang="en-US" dirty="0">
                <a:solidFill>
                  <a:srgbClr val="918D8E"/>
                </a:solidFill>
                <a:latin typeface="Assistant" panose="00000500000000000000" pitchFamily="2" charset="-79"/>
                <a:cs typeface="Assistant" panose="00000500000000000000" pitchFamily="2" charset="-79"/>
                <a:sym typeface="Quattrocento Sans"/>
              </a:rPr>
              <a:t>G-STAT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2</a:t>
            </a:fld>
            <a:endParaRPr dirty="0"/>
          </a:p>
        </p:txBody>
      </p:sp>
      <p:pic>
        <p:nvPicPr>
          <p:cNvPr id="15" name="Google Shape;60;p13" descr="Google Shape;60;p13"/>
          <p:cNvPicPr>
            <a:picLocks noChangeAspect="1"/>
          </p:cNvPicPr>
          <p:nvPr/>
        </p:nvPicPr>
        <p:blipFill>
          <a:blip r:embed="rId3"/>
          <a:stretch>
            <a:fillRect/>
          </a:stretch>
        </p:blipFill>
        <p:spPr>
          <a:xfrm rot="3173668">
            <a:off x="1623795" y="578407"/>
            <a:ext cx="271944" cy="600133"/>
          </a:xfrm>
          <a:prstGeom prst="rect">
            <a:avLst/>
          </a:prstGeom>
          <a:ln w="12700">
            <a:miter lim="400000"/>
          </a:ln>
        </p:spPr>
      </p:pic>
      <p:sp>
        <p:nvSpPr>
          <p:cNvPr id="11" name="Google Shape;75;p7"/>
          <p:cNvSpPr txBox="1"/>
          <p:nvPr/>
        </p:nvSpPr>
        <p:spPr>
          <a:xfrm>
            <a:off x="1759767" y="2207477"/>
            <a:ext cx="6006334" cy="507771"/>
          </a:xfrm>
          <a:prstGeom prst="rect">
            <a:avLst/>
          </a:prstGeom>
          <a:noFill/>
          <a:ln>
            <a:noFill/>
          </a:ln>
        </p:spPr>
        <p:txBody>
          <a:bodyPr spcFirstLastPara="1" wrap="square" lIns="68550" tIns="68550" rIns="68550" bIns="68550" anchor="t" anchorCtr="0">
            <a:spAutoFit/>
          </a:bodyPr>
          <a:lstStyle/>
          <a:p>
            <a:pPr marL="0" marR="0" lvl="0" indent="0" rtl="1">
              <a:lnSpc>
                <a:spcPct val="120000"/>
              </a:lnSpc>
              <a:spcBef>
                <a:spcPts val="0"/>
              </a:spcBef>
              <a:spcAft>
                <a:spcPts val="0"/>
              </a:spcAft>
              <a:buClr>
                <a:srgbClr val="232752"/>
              </a:buClr>
              <a:buSzPts val="1300"/>
              <a:buFont typeface="Assistant"/>
              <a:buNone/>
            </a:pPr>
            <a:r>
              <a:rPr lang="he-IL" sz="2000" i="0" u="none" strike="noStrike" cap="none" dirty="0">
                <a:solidFill>
                  <a:srgbClr val="232752"/>
                </a:solidFill>
                <a:latin typeface="Assistant"/>
                <a:ea typeface="Assistant"/>
                <a:cs typeface="Assistant"/>
                <a:sym typeface="Assistant"/>
              </a:rPr>
              <a:t>בשיעור הקודם הוגדרו: 	</a:t>
            </a:r>
            <a:r>
              <a:rPr lang="he-IL" sz="2000" b="1" i="0" u="none" strike="noStrike" cap="none" dirty="0">
                <a:solidFill>
                  <a:srgbClr val="232752"/>
                </a:solidFill>
                <a:latin typeface="Assistant"/>
                <a:ea typeface="Assistant"/>
                <a:cs typeface="Assistant"/>
                <a:sym typeface="Assistant"/>
              </a:rPr>
              <a:t>אוכלוסייה</a:t>
            </a:r>
            <a:r>
              <a:rPr lang="he-IL" sz="2000" i="0" u="none" strike="noStrike" cap="none" dirty="0">
                <a:solidFill>
                  <a:srgbClr val="232752"/>
                </a:solidFill>
                <a:latin typeface="Assistant"/>
                <a:ea typeface="Assistant"/>
                <a:cs typeface="Assistant"/>
                <a:sym typeface="Assistant"/>
              </a:rPr>
              <a:t> </a:t>
            </a:r>
            <a:r>
              <a:rPr lang="he-IL" sz="2000" dirty="0">
                <a:solidFill>
                  <a:srgbClr val="232752"/>
                </a:solidFill>
                <a:latin typeface="Assistant"/>
                <a:ea typeface="Assistant"/>
                <a:cs typeface="Assistant"/>
                <a:sym typeface="Assistant"/>
              </a:rPr>
              <a:t>		</a:t>
            </a:r>
            <a:r>
              <a:rPr lang="he-IL" sz="2000" b="1" i="0" u="none" strike="noStrike" cap="none" dirty="0">
                <a:solidFill>
                  <a:srgbClr val="232752"/>
                </a:solidFill>
                <a:latin typeface="Assistant"/>
                <a:ea typeface="Assistant"/>
                <a:cs typeface="Assistant"/>
                <a:sym typeface="Assistant"/>
              </a:rPr>
              <a:t>מדגם</a:t>
            </a:r>
            <a:endParaRPr sz="2000" b="1" i="0" u="none" strike="noStrike" cap="none" dirty="0">
              <a:solidFill>
                <a:srgbClr val="232752"/>
              </a:solidFill>
              <a:latin typeface="Assistant"/>
              <a:ea typeface="Assistant"/>
              <a:cs typeface="Assistant"/>
              <a:sym typeface="Assistant"/>
            </a:endParaRPr>
          </a:p>
        </p:txBody>
      </p:sp>
      <p:pic>
        <p:nvPicPr>
          <p:cNvPr id="12" name="תמונה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974" y="1167939"/>
            <a:ext cx="1735434" cy="9863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contourW="12700">
            <a:bevelT w="63500" h="50800"/>
            <a:contourClr>
              <a:srgbClr val="FFC926"/>
            </a:contourClr>
          </a:sp3d>
        </p:spPr>
      </p:pic>
      <p:pic>
        <p:nvPicPr>
          <p:cNvPr id="13" name="תמונה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3187" y="1167939"/>
            <a:ext cx="1039538" cy="1039538"/>
          </a:xfrm>
          <a:prstGeom prst="rect">
            <a:avLst/>
          </a:prstGeom>
        </p:spPr>
      </p:pic>
      <p:sp>
        <p:nvSpPr>
          <p:cNvPr id="17" name="Content Placeholder 2">
            <a:extLst>
              <a:ext uri="{FF2B5EF4-FFF2-40B4-BE49-F238E27FC236}">
                <a16:creationId xmlns:a16="http://schemas.microsoft.com/office/drawing/2014/main" id="{E364C1C9-C19C-F141-9C5C-BD9D0DBF717C}"/>
              </a:ext>
            </a:extLst>
          </p:cNvPr>
          <p:cNvSpPr txBox="1">
            <a:spLocks/>
          </p:cNvSpPr>
          <p:nvPr/>
        </p:nvSpPr>
        <p:spPr>
          <a:xfrm>
            <a:off x="880021" y="2989345"/>
            <a:ext cx="7413242" cy="986216"/>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pPr>
            <a:r>
              <a:rPr lang="he-IL" sz="1800" dirty="0">
                <a:solidFill>
                  <a:srgbClr val="232752"/>
                </a:solidFill>
                <a:latin typeface="Assistant"/>
                <a:ea typeface="Assistant"/>
                <a:cs typeface="Assistant"/>
              </a:rPr>
              <a:t>בשיעור זה נלמד על משתנים - הם המידע שנאסף אודות האוכלוסייה / המדגם</a:t>
            </a:r>
          </a:p>
          <a:p>
            <a:pPr marL="0" indent="0" algn="ctr">
              <a:lnSpc>
                <a:spcPct val="114000"/>
              </a:lnSpc>
              <a:buNone/>
            </a:pPr>
            <a:r>
              <a:rPr lang="he-IL" sz="1800" dirty="0">
                <a:solidFill>
                  <a:srgbClr val="232752"/>
                </a:solidFill>
                <a:latin typeface="Assistant SemiBold" panose="00000700000000000000" pitchFamily="2" charset="-79"/>
                <a:ea typeface="Assistant"/>
                <a:cs typeface="Assistant SemiBold" panose="00000700000000000000" pitchFamily="2" charset="-79"/>
              </a:rPr>
              <a:t>משתנה – תכונה שיכולה לקבל מספר ערכים (ערכים אלה נקראים גם נתונים)</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3</a:t>
            </a:fld>
            <a:endParaRPr dirty="0"/>
          </a:p>
        </p:txBody>
      </p:sp>
      <p:sp>
        <p:nvSpPr>
          <p:cNvPr id="9" name="Content Placeholder 2">
            <a:extLst>
              <a:ext uri="{FF2B5EF4-FFF2-40B4-BE49-F238E27FC236}">
                <a16:creationId xmlns:a16="http://schemas.microsoft.com/office/drawing/2014/main" id="{7D9B6172-E3BF-EE14-4B3E-4C928A98DE3C}"/>
              </a:ext>
            </a:extLst>
          </p:cNvPr>
          <p:cNvSpPr txBox="1">
            <a:spLocks/>
          </p:cNvSpPr>
          <p:nvPr/>
        </p:nvSpPr>
        <p:spPr>
          <a:xfrm>
            <a:off x="2883532" y="1651834"/>
            <a:ext cx="5658489" cy="191265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1800" dirty="0">
                <a:solidFill>
                  <a:srgbClr val="232752"/>
                </a:solidFill>
                <a:latin typeface="Assistant"/>
                <a:ea typeface="Assistant"/>
                <a:cs typeface="Assistant"/>
              </a:rPr>
              <a:t>ניתוח נתונים דורש יכולת גבוהה של הבנת </a:t>
            </a:r>
            <a:r>
              <a:rPr lang="he-IL" sz="1800" dirty="0" err="1">
                <a:solidFill>
                  <a:srgbClr val="232752"/>
                </a:solidFill>
                <a:latin typeface="Assistant"/>
                <a:ea typeface="Assistant"/>
                <a:cs typeface="Assistant"/>
              </a:rPr>
              <a:t>הדאטה</a:t>
            </a:r>
            <a:endParaRPr lang="en-US" sz="1800" dirty="0">
              <a:solidFill>
                <a:srgbClr val="232752"/>
              </a:solidFill>
              <a:latin typeface="Assistant"/>
              <a:ea typeface="Assistant"/>
              <a:cs typeface="Assistant"/>
            </a:endParaRPr>
          </a:p>
          <a:p>
            <a:pPr marL="0" indent="0">
              <a:buFont typeface="Arial" panose="020B0604020202020204" pitchFamily="34" charset="0"/>
              <a:buNone/>
            </a:pPr>
            <a:endParaRPr lang="en-US" sz="1800" dirty="0">
              <a:solidFill>
                <a:srgbClr val="232752"/>
              </a:solidFill>
              <a:latin typeface="Assistant"/>
              <a:ea typeface="Assistant"/>
              <a:cs typeface="Assistant"/>
            </a:endParaRPr>
          </a:p>
          <a:p>
            <a:pPr marL="0" indent="0">
              <a:buFont typeface="Arial" panose="020B0604020202020204" pitchFamily="34" charset="0"/>
              <a:buNone/>
            </a:pPr>
            <a:r>
              <a:rPr lang="he-IL" sz="1800" dirty="0">
                <a:solidFill>
                  <a:srgbClr val="232752"/>
                </a:solidFill>
                <a:latin typeface="Assistant"/>
                <a:ea typeface="Assistant"/>
                <a:cs typeface="Assistant"/>
              </a:rPr>
              <a:t>הבנת המשתנים וסוגיהם הכרחית ובסיסית</a:t>
            </a:r>
          </a:p>
          <a:p>
            <a:pPr marL="0" indent="0">
              <a:buFont typeface="Arial" panose="020B0604020202020204" pitchFamily="34" charset="0"/>
              <a:buNone/>
            </a:pPr>
            <a:r>
              <a:rPr lang="he-IL" sz="1800" dirty="0">
                <a:solidFill>
                  <a:srgbClr val="232752"/>
                </a:solidFill>
                <a:latin typeface="Assistant"/>
                <a:ea typeface="Assistant"/>
                <a:cs typeface="Assistant"/>
              </a:rPr>
              <a:t>לטובת טיפול ותחקור נאות של הנתונים</a:t>
            </a:r>
          </a:p>
        </p:txBody>
      </p:sp>
      <p:pic>
        <p:nvPicPr>
          <p:cNvPr id="14" name="Google Shape;60;p13" descr="Google Shape;60;p13"/>
          <p:cNvPicPr>
            <a:picLocks noChangeAspect="1"/>
          </p:cNvPicPr>
          <p:nvPr/>
        </p:nvPicPr>
        <p:blipFill>
          <a:blip r:embed="rId3"/>
          <a:stretch>
            <a:fillRect/>
          </a:stretch>
        </p:blipFill>
        <p:spPr>
          <a:xfrm rot="13952297" flipH="1">
            <a:off x="1214029" y="842365"/>
            <a:ext cx="265176" cy="585216"/>
          </a:xfrm>
          <a:prstGeom prst="rect">
            <a:avLst/>
          </a:prstGeom>
          <a:ln w="12700">
            <a:miter lim="400000"/>
          </a:ln>
        </p:spPr>
      </p:pic>
      <p:pic>
        <p:nvPicPr>
          <p:cNvPr id="6" name="Google Shape;109;p3">
            <a:extLst>
              <a:ext uri="{FF2B5EF4-FFF2-40B4-BE49-F238E27FC236}">
                <a16:creationId xmlns:a16="http://schemas.microsoft.com/office/drawing/2014/main" id="{57E6C600-0D6D-4EA9-B6A4-16058EAFD9B7}"/>
              </a:ext>
            </a:extLst>
          </p:cNvPr>
          <p:cNvPicPr preferRelativeResize="0"/>
          <p:nvPr/>
        </p:nvPicPr>
        <p:blipFill rotWithShape="1">
          <a:blip r:embed="rId4">
            <a:alphaModFix/>
          </a:blip>
          <a:srcRect/>
          <a:stretch/>
        </p:blipFill>
        <p:spPr>
          <a:xfrm>
            <a:off x="875186" y="1418190"/>
            <a:ext cx="2434242" cy="3091460"/>
          </a:xfrm>
          <a:prstGeom prst="rect">
            <a:avLst/>
          </a:prstGeom>
          <a:noFill/>
          <a:ln>
            <a:noFill/>
          </a:ln>
        </p:spPr>
      </p:pic>
    </p:spTree>
    <p:extLst>
      <p:ext uri="{BB962C8B-B14F-4D97-AF65-F5344CB8AC3E}">
        <p14:creationId xmlns:p14="http://schemas.microsoft.com/office/powerpoint/2010/main" val="42513010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4</a:t>
            </a:fld>
            <a:endParaRPr/>
          </a:p>
        </p:txBody>
      </p:sp>
      <p:sp>
        <p:nvSpPr>
          <p:cNvPr id="12" name="Google Shape;104;p6"/>
          <p:cNvSpPr txBox="1"/>
          <p:nvPr/>
        </p:nvSpPr>
        <p:spPr>
          <a:xfrm>
            <a:off x="4264922" y="512028"/>
            <a:ext cx="4449038" cy="707184"/>
          </a:xfrm>
          <a:prstGeom prst="rect">
            <a:avLst/>
          </a:prstGeom>
          <a:noFill/>
          <a:ln>
            <a:noFill/>
          </a:ln>
        </p:spPr>
        <p:txBody>
          <a:bodyPr spcFirstLastPara="1" wrap="square" lIns="68550" tIns="68550" rIns="68550" bIns="68550" anchor="t" anchorCtr="0">
            <a:spAutoFit/>
          </a:bodyPr>
          <a:lstStyle/>
          <a:p>
            <a:pPr marL="0" marR="0" lvl="0" indent="0" algn="r" rtl="1">
              <a:lnSpc>
                <a:spcPct val="132142"/>
              </a:lnSpc>
              <a:spcBef>
                <a:spcPts val="0"/>
              </a:spcBef>
              <a:spcAft>
                <a:spcPts val="0"/>
              </a:spcAft>
              <a:buClr>
                <a:srgbClr val="00B0F0"/>
              </a:buClr>
              <a:buSzPts val="2800"/>
              <a:buFont typeface="Assistant ExtraBold"/>
              <a:buNone/>
            </a:pPr>
            <a:r>
              <a:rPr lang="he-IL" sz="2800" b="0" i="0" u="none" strike="noStrike" cap="none" dirty="0">
                <a:solidFill>
                  <a:srgbClr val="00B0F0"/>
                </a:solidFill>
                <a:latin typeface="Assistant ExtraBold"/>
                <a:ea typeface="Assistant ExtraBold"/>
                <a:cs typeface="Assistant ExtraBold"/>
                <a:sym typeface="Assistant ExtraBold"/>
              </a:rPr>
              <a:t>משתנה איכותי</a:t>
            </a:r>
            <a:endParaRPr dirty="0"/>
          </a:p>
        </p:txBody>
      </p:sp>
      <p:graphicFrame>
        <p:nvGraphicFramePr>
          <p:cNvPr id="23" name="Google Shape;113;p6"/>
          <p:cNvGraphicFramePr/>
          <p:nvPr>
            <p:extLst>
              <p:ext uri="{D42A27DB-BD31-4B8C-83A1-F6EECF244321}">
                <p14:modId xmlns:p14="http://schemas.microsoft.com/office/powerpoint/2010/main" val="2066229556"/>
              </p:ext>
            </p:extLst>
          </p:nvPr>
        </p:nvGraphicFramePr>
        <p:xfrm>
          <a:off x="2687277" y="1995057"/>
          <a:ext cx="4556886" cy="2348502"/>
        </p:xfrm>
        <a:graphic>
          <a:graphicData uri="http://schemas.openxmlformats.org/drawingml/2006/table">
            <a:tbl>
              <a:tblPr rtl="1" firstRow="1" firstCol="1">
                <a:noFill/>
              </a:tblPr>
              <a:tblGrid>
                <a:gridCol w="2278443">
                  <a:extLst>
                    <a:ext uri="{9D8B030D-6E8A-4147-A177-3AD203B41FA5}">
                      <a16:colId xmlns:a16="http://schemas.microsoft.com/office/drawing/2014/main" val="20001"/>
                    </a:ext>
                  </a:extLst>
                </a:gridCol>
                <a:gridCol w="2278443">
                  <a:extLst>
                    <a:ext uri="{9D8B030D-6E8A-4147-A177-3AD203B41FA5}">
                      <a16:colId xmlns:a16="http://schemas.microsoft.com/office/drawing/2014/main" val="1337543708"/>
                    </a:ext>
                  </a:extLst>
                </a:gridCol>
              </a:tblGrid>
              <a:tr h="391417">
                <a:tc>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קטגוריית</a:t>
                      </a:r>
                      <a:r>
                        <a:rPr lang="he-IL" sz="1400" b="1" u="none" strike="noStrike" cap="none" baseline="0" dirty="0">
                          <a:solidFill>
                            <a:srgbClr val="232752"/>
                          </a:solidFill>
                          <a:latin typeface="Assistant"/>
                          <a:ea typeface="Assistant"/>
                          <a:cs typeface="Assistant"/>
                          <a:sym typeface="Assistant"/>
                        </a:rPr>
                        <a:t> המשתנה</a:t>
                      </a:r>
                      <a:endParaRPr sz="14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CF3F"/>
                    </a:solidFill>
                  </a:tcPr>
                </a:tc>
                <a:tc>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שם</a:t>
                      </a:r>
                      <a:r>
                        <a:rPr lang="he-IL" sz="1400" b="1" u="none" strike="noStrike" cap="none" baseline="0" dirty="0">
                          <a:solidFill>
                            <a:srgbClr val="232752"/>
                          </a:solidFill>
                          <a:latin typeface="Assistant"/>
                          <a:ea typeface="Assistant"/>
                          <a:cs typeface="Assistant"/>
                          <a:sym typeface="Assistant"/>
                        </a:rPr>
                        <a:t> המשתנה</a:t>
                      </a:r>
                      <a:endParaRPr sz="1400" b="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בניין</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rowSpan="5">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סוג</a:t>
                      </a:r>
                      <a:r>
                        <a:rPr lang="he-IL" sz="1400" b="1" u="none" strike="noStrike" cap="none" baseline="0" dirty="0">
                          <a:solidFill>
                            <a:srgbClr val="232752"/>
                          </a:solidFill>
                          <a:latin typeface="Assistant"/>
                          <a:ea typeface="Assistant"/>
                          <a:cs typeface="Assistant"/>
                          <a:sym typeface="Assistant"/>
                        </a:rPr>
                        <a:t> מבנה</a:t>
                      </a:r>
                      <a:endParaRPr sz="14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בית פרטי</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rtl="1"/>
                      <a:endParaRPr lang="he-IL"/>
                    </a:p>
                  </a:txBody>
                  <a:tcPr/>
                </a:tc>
                <a:extLst>
                  <a:ext uri="{0D108BD9-81ED-4DB2-BD59-A6C34878D82A}">
                    <a16:rowId xmlns:a16="http://schemas.microsoft.com/office/drawing/2014/main" val="4287502652"/>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מבנה</a:t>
                      </a:r>
                      <a:r>
                        <a:rPr lang="he-IL" sz="1400" u="none" strike="noStrike" cap="none" baseline="0" dirty="0">
                          <a:solidFill>
                            <a:srgbClr val="232752"/>
                          </a:solidFill>
                          <a:latin typeface="Assistant"/>
                          <a:ea typeface="Assistant"/>
                          <a:cs typeface="Assistant"/>
                          <a:sym typeface="Assistant"/>
                        </a:rPr>
                        <a:t> ציבורי</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דו</a:t>
                      </a:r>
                      <a:r>
                        <a:rPr lang="he-IL" sz="1400" u="none" strike="noStrike" cap="none" baseline="0" dirty="0">
                          <a:solidFill>
                            <a:srgbClr val="232752"/>
                          </a:solidFill>
                          <a:latin typeface="Assistant"/>
                          <a:ea typeface="Assistant"/>
                          <a:cs typeface="Assistant"/>
                          <a:sym typeface="Assistant"/>
                        </a:rPr>
                        <a:t> משפחתי</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אחר</a:t>
                      </a: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
        <p:nvSpPr>
          <p:cNvPr id="25" name="Google Shape;107;p6"/>
          <p:cNvSpPr txBox="1"/>
          <p:nvPr/>
        </p:nvSpPr>
        <p:spPr>
          <a:xfrm>
            <a:off x="4040968" y="1314005"/>
            <a:ext cx="3277509" cy="454231"/>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800" dirty="0">
                <a:solidFill>
                  <a:srgbClr val="232752"/>
                </a:solidFill>
                <a:latin typeface="Assistant SemiBold" panose="00000700000000000000" pitchFamily="2" charset="-79"/>
                <a:cs typeface="Assistant SemiBold" panose="00000700000000000000" pitchFamily="2" charset="-79"/>
                <a:sym typeface="Assistant ExtraBold"/>
              </a:rPr>
              <a:t>משתנה </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איכותי</a:t>
            </a:r>
            <a:r>
              <a:rPr lang="he-IL" sz="1800" dirty="0">
                <a:solidFill>
                  <a:srgbClr val="232752"/>
                </a:solidFill>
                <a:latin typeface="Assistant SemiBold" panose="00000700000000000000" pitchFamily="2" charset="-79"/>
                <a:cs typeface="Assistant SemiBold" panose="00000700000000000000" pitchFamily="2" charset="-79"/>
                <a:sym typeface="Assistant ExtraBold"/>
              </a:rPr>
              <a:t>  =  משתנה </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קטגורי</a:t>
            </a:r>
          </a:p>
        </p:txBody>
      </p:sp>
      <p:pic>
        <p:nvPicPr>
          <p:cNvPr id="27" name="Google Shape;114;p6" descr="Google Shape;60;p13"/>
          <p:cNvPicPr preferRelativeResize="0"/>
          <p:nvPr/>
        </p:nvPicPr>
        <p:blipFill rotWithShape="1">
          <a:blip r:embed="rId3">
            <a:alphaModFix/>
          </a:blip>
          <a:srcRect/>
          <a:stretch/>
        </p:blipFill>
        <p:spPr>
          <a:xfrm rot="3173668">
            <a:off x="5794842" y="387610"/>
            <a:ext cx="271944" cy="600133"/>
          </a:xfrm>
          <a:prstGeom prst="rect">
            <a:avLst/>
          </a:prstGeom>
          <a:noFill/>
          <a:ln>
            <a:noFill/>
          </a:ln>
        </p:spPr>
      </p:pic>
      <p:pic>
        <p:nvPicPr>
          <p:cNvPr id="9" name="Google Shape;108;p6">
            <a:extLst>
              <a:ext uri="{FF2B5EF4-FFF2-40B4-BE49-F238E27FC236}">
                <a16:creationId xmlns:a16="http://schemas.microsoft.com/office/drawing/2014/main" id="{F8007071-5E67-4414-88F6-F7E897F8089F}"/>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7453241" y="1314005"/>
            <a:ext cx="370945" cy="536955"/>
          </a:xfrm>
          <a:prstGeom prst="rect">
            <a:avLst/>
          </a:prstGeom>
          <a:noFill/>
          <a:ln>
            <a:noFill/>
          </a:ln>
        </p:spPr>
      </p:pic>
    </p:spTree>
    <p:extLst>
      <p:ext uri="{BB962C8B-B14F-4D97-AF65-F5344CB8AC3E}">
        <p14:creationId xmlns:p14="http://schemas.microsoft.com/office/powerpoint/2010/main" val="34304179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5</a:t>
            </a:fld>
            <a:endParaRPr/>
          </a:p>
        </p:txBody>
      </p:sp>
      <p:sp>
        <p:nvSpPr>
          <p:cNvPr id="12" name="Google Shape;104;p6"/>
          <p:cNvSpPr txBox="1"/>
          <p:nvPr/>
        </p:nvSpPr>
        <p:spPr>
          <a:xfrm>
            <a:off x="4264922" y="512028"/>
            <a:ext cx="4449038" cy="707184"/>
          </a:xfrm>
          <a:prstGeom prst="rect">
            <a:avLst/>
          </a:prstGeom>
          <a:noFill/>
          <a:ln>
            <a:noFill/>
          </a:ln>
        </p:spPr>
        <p:txBody>
          <a:bodyPr spcFirstLastPara="1" wrap="square" lIns="68550" tIns="68550" rIns="68550" bIns="68550" anchor="t" anchorCtr="0">
            <a:spAutoFit/>
          </a:bodyPr>
          <a:lstStyle/>
          <a:p>
            <a:pPr marL="0" marR="0" lvl="0" indent="0" algn="r" rtl="1">
              <a:lnSpc>
                <a:spcPct val="132142"/>
              </a:lnSpc>
              <a:spcBef>
                <a:spcPts val="0"/>
              </a:spcBef>
              <a:spcAft>
                <a:spcPts val="0"/>
              </a:spcAft>
              <a:buClr>
                <a:srgbClr val="00B0F0"/>
              </a:buClr>
              <a:buSzPts val="2800"/>
              <a:buFont typeface="Assistant ExtraBold"/>
              <a:buNone/>
            </a:pPr>
            <a:r>
              <a:rPr lang="he-IL" sz="2800" b="0" i="0" u="none" strike="noStrike" cap="none" dirty="0">
                <a:solidFill>
                  <a:srgbClr val="00B0F0"/>
                </a:solidFill>
                <a:latin typeface="Assistant ExtraBold"/>
                <a:ea typeface="Assistant ExtraBold"/>
                <a:cs typeface="Assistant ExtraBold"/>
                <a:sym typeface="Assistant ExtraBold"/>
              </a:rPr>
              <a:t>משתנה איכותי</a:t>
            </a:r>
            <a:endParaRPr dirty="0"/>
          </a:p>
        </p:txBody>
      </p:sp>
      <p:sp>
        <p:nvSpPr>
          <p:cNvPr id="17" name="Google Shape;107;p6"/>
          <p:cNvSpPr txBox="1"/>
          <p:nvPr/>
        </p:nvSpPr>
        <p:spPr>
          <a:xfrm>
            <a:off x="4040968" y="1184178"/>
            <a:ext cx="3277509" cy="770022"/>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800" dirty="0">
                <a:solidFill>
                  <a:srgbClr val="232752"/>
                </a:solidFill>
                <a:latin typeface="Assistant SemiBold" panose="00000700000000000000" pitchFamily="2" charset="-79"/>
                <a:cs typeface="Assistant SemiBold" panose="00000700000000000000" pitchFamily="2" charset="-79"/>
                <a:sym typeface="Assistant ExtraBold"/>
              </a:rPr>
              <a:t>משתנה </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איכותי</a:t>
            </a:r>
            <a:r>
              <a:rPr lang="he-IL" sz="1800" dirty="0">
                <a:solidFill>
                  <a:srgbClr val="232752"/>
                </a:solidFill>
                <a:latin typeface="Assistant SemiBold" panose="00000700000000000000" pitchFamily="2" charset="-79"/>
                <a:cs typeface="Assistant SemiBold" panose="00000700000000000000" pitchFamily="2" charset="-79"/>
                <a:sym typeface="Assistant ExtraBold"/>
              </a:rPr>
              <a:t>  =  משתנה </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קטגורי</a:t>
            </a:r>
          </a:p>
          <a:p>
            <a:pPr marL="0" marR="0" lvl="0" indent="0" algn="r" rtl="1">
              <a:lnSpc>
                <a:spcPct val="114000"/>
              </a:lnSpc>
              <a:spcBef>
                <a:spcPts val="0"/>
              </a:spcBef>
              <a:spcAft>
                <a:spcPts val="0"/>
              </a:spcAft>
              <a:buClr>
                <a:srgbClr val="232752"/>
              </a:buClr>
              <a:buSzPts val="1500"/>
              <a:buFont typeface="Assistant ExtraBold"/>
              <a:buNone/>
            </a:pPr>
            <a:r>
              <a:rPr lang="he-IL" sz="1800" b="1" dirty="0">
                <a:solidFill>
                  <a:srgbClr val="232752"/>
                </a:solidFill>
                <a:latin typeface="Assistant" panose="00000500000000000000" pitchFamily="2" charset="-79"/>
                <a:cs typeface="Assistant" panose="00000500000000000000" pitchFamily="2" charset="-79"/>
                <a:sym typeface="Assistant ExtraBold"/>
              </a:rPr>
              <a:t>משתנה קטגורי נומינלי</a:t>
            </a:r>
            <a:endParaRPr sz="1800" b="1" dirty="0">
              <a:solidFill>
                <a:srgbClr val="232752"/>
              </a:solidFill>
              <a:latin typeface="Assistant" panose="00000500000000000000" pitchFamily="2" charset="-79"/>
              <a:cs typeface="Assistant" panose="00000500000000000000" pitchFamily="2" charset="-79"/>
            </a:endParaRPr>
          </a:p>
        </p:txBody>
      </p:sp>
      <p:pic>
        <p:nvPicPr>
          <p:cNvPr id="18" name="Google Shape;108;p6"/>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453241" y="1314005"/>
            <a:ext cx="370945" cy="536955"/>
          </a:xfrm>
          <a:prstGeom prst="rect">
            <a:avLst/>
          </a:prstGeom>
          <a:noFill/>
          <a:ln>
            <a:noFill/>
          </a:ln>
        </p:spPr>
      </p:pic>
      <p:graphicFrame>
        <p:nvGraphicFramePr>
          <p:cNvPr id="23" name="Google Shape;113;p6"/>
          <p:cNvGraphicFramePr/>
          <p:nvPr>
            <p:extLst>
              <p:ext uri="{D42A27DB-BD31-4B8C-83A1-F6EECF244321}">
                <p14:modId xmlns:p14="http://schemas.microsoft.com/office/powerpoint/2010/main" val="2072961797"/>
              </p:ext>
            </p:extLst>
          </p:nvPr>
        </p:nvGraphicFramePr>
        <p:xfrm>
          <a:off x="980163" y="2017728"/>
          <a:ext cx="6264000" cy="2448474"/>
        </p:xfrm>
        <a:graphic>
          <a:graphicData uri="http://schemas.openxmlformats.org/drawingml/2006/table">
            <a:tbl>
              <a:tblPr rtl="1" firstRow="1" firstCol="1">
                <a:noFill/>
              </a:tblPr>
              <a:tblGrid>
                <a:gridCol w="2088000">
                  <a:extLst>
                    <a:ext uri="{9D8B030D-6E8A-4147-A177-3AD203B41FA5}">
                      <a16:colId xmlns:a16="http://schemas.microsoft.com/office/drawing/2014/main" val="20001"/>
                    </a:ext>
                  </a:extLst>
                </a:gridCol>
                <a:gridCol w="2088000">
                  <a:extLst>
                    <a:ext uri="{9D8B030D-6E8A-4147-A177-3AD203B41FA5}">
                      <a16:colId xmlns:a16="http://schemas.microsoft.com/office/drawing/2014/main" val="1203373108"/>
                    </a:ext>
                  </a:extLst>
                </a:gridCol>
                <a:gridCol w="2088000">
                  <a:extLst>
                    <a:ext uri="{9D8B030D-6E8A-4147-A177-3AD203B41FA5}">
                      <a16:colId xmlns:a16="http://schemas.microsoft.com/office/drawing/2014/main" val="1337543708"/>
                    </a:ext>
                  </a:extLst>
                </a:gridCol>
              </a:tblGrid>
              <a:tr h="440624">
                <a:tc>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קטגוריית</a:t>
                      </a:r>
                      <a:r>
                        <a:rPr lang="he-IL" sz="1400" b="1" u="none" strike="noStrike" cap="none" baseline="0" dirty="0">
                          <a:solidFill>
                            <a:srgbClr val="232752"/>
                          </a:solidFill>
                          <a:latin typeface="Assistant"/>
                          <a:ea typeface="Assistant"/>
                          <a:cs typeface="Assistant"/>
                          <a:sym typeface="Assistant"/>
                        </a:rPr>
                        <a:t> המשתנה</a:t>
                      </a:r>
                      <a:br>
                        <a:rPr lang="en-US" sz="1400" b="1" u="none" strike="noStrike" cap="none" baseline="0" dirty="0">
                          <a:solidFill>
                            <a:srgbClr val="232752"/>
                          </a:solidFill>
                          <a:latin typeface="Assistant"/>
                          <a:ea typeface="Assistant"/>
                          <a:cs typeface="Assistant"/>
                          <a:sym typeface="Assistant"/>
                        </a:rPr>
                      </a:br>
                      <a:r>
                        <a:rPr lang="he-IL" sz="1400" b="1" u="none" strike="noStrike" cap="none" baseline="0" dirty="0">
                          <a:solidFill>
                            <a:srgbClr val="232752"/>
                          </a:solidFill>
                          <a:latin typeface="Assistant"/>
                          <a:ea typeface="Assistant"/>
                          <a:cs typeface="Assistant"/>
                          <a:sym typeface="Assistant"/>
                        </a:rPr>
                        <a:t>(בסדר של השקופית הקודמת)</a:t>
                      </a:r>
                      <a:endParaRPr sz="14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CF3F"/>
                    </a:solidFill>
                  </a:tcPr>
                </a:tc>
                <a:tc>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קטגוריית</a:t>
                      </a:r>
                      <a:r>
                        <a:rPr lang="he-IL" sz="1400" b="1" u="none" strike="noStrike" cap="none" baseline="0" dirty="0">
                          <a:solidFill>
                            <a:srgbClr val="232752"/>
                          </a:solidFill>
                          <a:latin typeface="Assistant"/>
                          <a:ea typeface="Assistant"/>
                          <a:cs typeface="Assistant"/>
                          <a:sym typeface="Assistant"/>
                        </a:rPr>
                        <a:t> המשתנה </a:t>
                      </a:r>
                      <a:br>
                        <a:rPr lang="en-US" sz="1400" b="1" u="none" strike="noStrike" cap="none" baseline="0" dirty="0">
                          <a:solidFill>
                            <a:srgbClr val="232752"/>
                          </a:solidFill>
                          <a:latin typeface="Assistant"/>
                          <a:ea typeface="Assistant"/>
                          <a:cs typeface="Assistant"/>
                          <a:sym typeface="Assistant"/>
                        </a:rPr>
                      </a:br>
                      <a:r>
                        <a:rPr lang="he-IL" sz="1400" b="1" u="none" strike="noStrike" cap="none" baseline="0" dirty="0">
                          <a:solidFill>
                            <a:srgbClr val="232752"/>
                          </a:solidFill>
                          <a:latin typeface="Assistant"/>
                          <a:ea typeface="Assistant"/>
                          <a:cs typeface="Assistant"/>
                          <a:sym typeface="Assistant"/>
                        </a:rPr>
                        <a:t>(בסדר חדש)</a:t>
                      </a:r>
                      <a:endParaRPr sz="14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B0F0"/>
                    </a:solidFill>
                  </a:tcPr>
                </a:tc>
                <a:tc>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שם</a:t>
                      </a:r>
                      <a:r>
                        <a:rPr lang="he-IL" sz="1400" b="1" u="none" strike="noStrike" cap="none" baseline="0" dirty="0">
                          <a:solidFill>
                            <a:srgbClr val="232752"/>
                          </a:solidFill>
                          <a:latin typeface="Assistant"/>
                          <a:ea typeface="Assistant"/>
                          <a:cs typeface="Assistant"/>
                          <a:sym typeface="Assistant"/>
                        </a:rPr>
                        <a:t> המשתנה</a:t>
                      </a:r>
                      <a:endParaRPr sz="1400" b="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EC224"/>
                    </a:solidFill>
                  </a:tcPr>
                </a:tc>
                <a:extLst>
                  <a:ext uri="{0D108BD9-81ED-4DB2-BD59-A6C34878D82A}">
                    <a16:rowId xmlns:a16="http://schemas.microsoft.com/office/drawing/2014/main" val="10000"/>
                  </a:ext>
                </a:extLst>
              </a:tr>
              <a:tr h="401570">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בניין</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בית פרטי</a:t>
                      </a:r>
                    </a:p>
                  </a:txBody>
                  <a:tcPr marL="0" marR="0" marT="0" marB="0" anchor="ctr" anchorCtr="1">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rowSpan="5">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סוג</a:t>
                      </a:r>
                      <a:r>
                        <a:rPr lang="he-IL" sz="1400" b="1" u="none" strike="noStrike" cap="none" baseline="0" dirty="0">
                          <a:solidFill>
                            <a:srgbClr val="232752"/>
                          </a:solidFill>
                          <a:latin typeface="Assistant"/>
                          <a:ea typeface="Assistant"/>
                          <a:cs typeface="Assistant"/>
                          <a:sym typeface="Assistant"/>
                        </a:rPr>
                        <a:t> מבנה</a:t>
                      </a:r>
                      <a:endParaRPr sz="14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01570">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בית פרטי</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a:txBody>
                    <a:bodyPr/>
                    <a:lstStyle/>
                    <a:p>
                      <a:pPr marL="0" marR="0" lvl="0" indent="0" algn="r" defTabSz="685800" rtl="1" eaLnBrk="1" fontAlgn="auto" latinLnBrk="0" hangingPunct="1">
                        <a:lnSpc>
                          <a:spcPct val="100000"/>
                        </a:lnSpc>
                        <a:spcBef>
                          <a:spcPts val="0"/>
                        </a:spcBef>
                        <a:spcAft>
                          <a:spcPts val="0"/>
                        </a:spcAft>
                        <a:buClr>
                          <a:srgbClr val="232752"/>
                        </a:buClr>
                        <a:buSzPts val="1400"/>
                        <a:buFont typeface="Assistant"/>
                        <a:buNone/>
                        <a:tabLst/>
                        <a:defRPr/>
                      </a:pPr>
                      <a:r>
                        <a:rPr lang="he-IL" sz="1400" u="none" strike="noStrike" cap="none" dirty="0">
                          <a:solidFill>
                            <a:srgbClr val="232752"/>
                          </a:solidFill>
                          <a:latin typeface="Assistant"/>
                          <a:ea typeface="Assistant"/>
                          <a:cs typeface="Assistant"/>
                          <a:sym typeface="Assistant"/>
                        </a:rPr>
                        <a:t>דו</a:t>
                      </a:r>
                      <a:r>
                        <a:rPr lang="he-IL" sz="1400" u="none" strike="noStrike" cap="none" baseline="0" dirty="0">
                          <a:solidFill>
                            <a:srgbClr val="232752"/>
                          </a:solidFill>
                          <a:latin typeface="Assistant"/>
                          <a:ea typeface="Assistant"/>
                          <a:cs typeface="Assistant"/>
                          <a:sym typeface="Assistant"/>
                        </a:rPr>
                        <a:t> משפחתי</a:t>
                      </a:r>
                      <a:endParaRPr lang="he-IL"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rtl="1"/>
                      <a:endParaRPr lang="he-IL"/>
                    </a:p>
                  </a:txBody>
                  <a:tcPr/>
                </a:tc>
                <a:extLst>
                  <a:ext uri="{0D108BD9-81ED-4DB2-BD59-A6C34878D82A}">
                    <a16:rowId xmlns:a16="http://schemas.microsoft.com/office/drawing/2014/main" val="4287502652"/>
                  </a:ext>
                </a:extLst>
              </a:tr>
              <a:tr h="401570">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מבנה</a:t>
                      </a:r>
                      <a:r>
                        <a:rPr lang="he-IL" sz="1400" u="none" strike="noStrike" cap="none" baseline="0" dirty="0">
                          <a:solidFill>
                            <a:srgbClr val="232752"/>
                          </a:solidFill>
                          <a:latin typeface="Assistant"/>
                          <a:ea typeface="Assistant"/>
                          <a:cs typeface="Assistant"/>
                          <a:sym typeface="Assistant"/>
                        </a:rPr>
                        <a:t> ציבורי</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מבנה</a:t>
                      </a:r>
                      <a:r>
                        <a:rPr lang="he-IL" sz="1400" u="none" strike="noStrike" cap="none" baseline="0" dirty="0">
                          <a:solidFill>
                            <a:srgbClr val="232752"/>
                          </a:solidFill>
                          <a:latin typeface="Assistant"/>
                          <a:ea typeface="Assistant"/>
                          <a:cs typeface="Assistant"/>
                          <a:sym typeface="Assistant"/>
                        </a:rPr>
                        <a:t> ציבורי</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401570">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דו</a:t>
                      </a:r>
                      <a:r>
                        <a:rPr lang="he-IL" sz="1400" u="none" strike="noStrike" cap="none" baseline="0" dirty="0">
                          <a:solidFill>
                            <a:srgbClr val="232752"/>
                          </a:solidFill>
                          <a:latin typeface="Assistant"/>
                          <a:ea typeface="Assistant"/>
                          <a:cs typeface="Assistant"/>
                          <a:sym typeface="Assistant"/>
                        </a:rPr>
                        <a:t> משפחתי</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בניין</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01570">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אחר</a:t>
                      </a: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אחר</a:t>
                      </a:r>
                    </a:p>
                  </a:txBody>
                  <a:tcPr marL="0" marR="0" marT="0" marB="0" anchor="ctr" anchorCtr="1">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pic>
        <p:nvPicPr>
          <p:cNvPr id="24" name="Google Shape;114;p6" descr="Google Shape;60;p13"/>
          <p:cNvPicPr preferRelativeResize="0"/>
          <p:nvPr/>
        </p:nvPicPr>
        <p:blipFill rotWithShape="1">
          <a:blip r:embed="rId4">
            <a:alphaModFix/>
          </a:blip>
          <a:srcRect/>
          <a:stretch/>
        </p:blipFill>
        <p:spPr>
          <a:xfrm rot="3173668">
            <a:off x="3367525" y="666699"/>
            <a:ext cx="271944" cy="600133"/>
          </a:xfrm>
          <a:prstGeom prst="rect">
            <a:avLst/>
          </a:prstGeom>
          <a:noFill/>
          <a:ln>
            <a:noFill/>
          </a:ln>
        </p:spPr>
      </p:pic>
    </p:spTree>
    <p:extLst>
      <p:ext uri="{BB962C8B-B14F-4D97-AF65-F5344CB8AC3E}">
        <p14:creationId xmlns:p14="http://schemas.microsoft.com/office/powerpoint/2010/main" val="1687632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6</a:t>
            </a:fld>
            <a:endParaRPr/>
          </a:p>
        </p:txBody>
      </p:sp>
      <p:sp>
        <p:nvSpPr>
          <p:cNvPr id="12" name="Google Shape;104;p6"/>
          <p:cNvSpPr txBox="1"/>
          <p:nvPr/>
        </p:nvSpPr>
        <p:spPr>
          <a:xfrm>
            <a:off x="6209606" y="512028"/>
            <a:ext cx="2504353" cy="707184"/>
          </a:xfrm>
          <a:prstGeom prst="rect">
            <a:avLst/>
          </a:prstGeom>
          <a:noFill/>
          <a:ln>
            <a:noFill/>
          </a:ln>
        </p:spPr>
        <p:txBody>
          <a:bodyPr spcFirstLastPara="1" wrap="square" lIns="68550" tIns="68550" rIns="68550" bIns="68550" anchor="t" anchorCtr="0">
            <a:spAutoFit/>
          </a:bodyPr>
          <a:lstStyle/>
          <a:p>
            <a:pPr marL="0" marR="0" lvl="0" indent="0" algn="r" rtl="1">
              <a:lnSpc>
                <a:spcPct val="132142"/>
              </a:lnSpc>
              <a:spcBef>
                <a:spcPts val="0"/>
              </a:spcBef>
              <a:spcAft>
                <a:spcPts val="0"/>
              </a:spcAft>
              <a:buClr>
                <a:srgbClr val="00B0F0"/>
              </a:buClr>
              <a:buSzPts val="2800"/>
              <a:buFont typeface="Assistant ExtraBold"/>
              <a:buNone/>
            </a:pPr>
            <a:r>
              <a:rPr lang="he-IL" sz="2800" b="0" i="0" u="none" strike="noStrike" cap="none" dirty="0">
                <a:solidFill>
                  <a:srgbClr val="00B0F0"/>
                </a:solidFill>
                <a:latin typeface="Assistant ExtraBold"/>
                <a:ea typeface="Assistant ExtraBold"/>
                <a:cs typeface="Assistant ExtraBold"/>
                <a:sym typeface="Assistant ExtraBold"/>
              </a:rPr>
              <a:t>משתנה איכותי</a:t>
            </a:r>
            <a:endParaRPr dirty="0"/>
          </a:p>
        </p:txBody>
      </p:sp>
      <p:sp>
        <p:nvSpPr>
          <p:cNvPr id="17" name="Google Shape;107;p6"/>
          <p:cNvSpPr txBox="1"/>
          <p:nvPr/>
        </p:nvSpPr>
        <p:spPr>
          <a:xfrm>
            <a:off x="4040968" y="1184178"/>
            <a:ext cx="3277509" cy="770022"/>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800" dirty="0">
                <a:solidFill>
                  <a:srgbClr val="232752"/>
                </a:solidFill>
                <a:latin typeface="Assistant SemiBold" panose="00000700000000000000" pitchFamily="2" charset="-79"/>
                <a:cs typeface="Assistant SemiBold" panose="00000700000000000000" pitchFamily="2" charset="-79"/>
                <a:sym typeface="Assistant ExtraBold"/>
              </a:rPr>
              <a:t>משתנה </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איכותי</a:t>
            </a:r>
            <a:r>
              <a:rPr lang="he-IL" sz="1800" dirty="0">
                <a:solidFill>
                  <a:srgbClr val="232752"/>
                </a:solidFill>
                <a:latin typeface="Assistant SemiBold" panose="00000700000000000000" pitchFamily="2" charset="-79"/>
                <a:cs typeface="Assistant SemiBold" panose="00000700000000000000" pitchFamily="2" charset="-79"/>
                <a:sym typeface="Assistant ExtraBold"/>
              </a:rPr>
              <a:t>  =  משתנה </a:t>
            </a:r>
            <a:r>
              <a:rPr lang="he-IL" sz="1800" dirty="0">
                <a:solidFill>
                  <a:srgbClr val="232752"/>
                </a:solidFill>
                <a:latin typeface="Assistant ExtraBold" panose="00000900000000000000" pitchFamily="2" charset="-79"/>
                <a:cs typeface="Assistant ExtraBold" panose="00000900000000000000" pitchFamily="2" charset="-79"/>
                <a:sym typeface="Assistant ExtraBold"/>
              </a:rPr>
              <a:t>קטגורי</a:t>
            </a:r>
          </a:p>
          <a:p>
            <a:pPr marL="0" marR="0" lvl="0" indent="0" algn="r" rtl="1">
              <a:lnSpc>
                <a:spcPct val="114000"/>
              </a:lnSpc>
              <a:spcBef>
                <a:spcPts val="0"/>
              </a:spcBef>
              <a:spcAft>
                <a:spcPts val="0"/>
              </a:spcAft>
              <a:buClr>
                <a:srgbClr val="232752"/>
              </a:buClr>
              <a:buSzPts val="1500"/>
              <a:buFont typeface="Assistant ExtraBold"/>
              <a:buNone/>
            </a:pPr>
            <a:r>
              <a:rPr lang="he-IL" sz="1800" b="1" dirty="0">
                <a:solidFill>
                  <a:srgbClr val="232752"/>
                </a:solidFill>
                <a:latin typeface="Assistant" panose="00000500000000000000" pitchFamily="2" charset="-79"/>
                <a:cs typeface="Assistant" panose="00000500000000000000" pitchFamily="2" charset="-79"/>
                <a:sym typeface="Assistant ExtraBold"/>
              </a:rPr>
              <a:t>משתנה קטגורי סדור</a:t>
            </a:r>
            <a:endParaRPr sz="1800" b="1" dirty="0">
              <a:solidFill>
                <a:srgbClr val="232752"/>
              </a:solidFill>
              <a:latin typeface="Assistant" panose="00000500000000000000" pitchFamily="2" charset="-79"/>
              <a:cs typeface="Assistant" panose="00000500000000000000" pitchFamily="2" charset="-79"/>
            </a:endParaRPr>
          </a:p>
        </p:txBody>
      </p:sp>
      <p:pic>
        <p:nvPicPr>
          <p:cNvPr id="24" name="Google Shape;114;p6" descr="Google Shape;60;p13"/>
          <p:cNvPicPr preferRelativeResize="0"/>
          <p:nvPr/>
        </p:nvPicPr>
        <p:blipFill rotWithShape="1">
          <a:blip r:embed="rId3">
            <a:alphaModFix/>
          </a:blip>
          <a:srcRect/>
          <a:stretch/>
        </p:blipFill>
        <p:spPr>
          <a:xfrm rot="3173668">
            <a:off x="3621484" y="724472"/>
            <a:ext cx="271944" cy="600133"/>
          </a:xfrm>
          <a:prstGeom prst="rect">
            <a:avLst/>
          </a:prstGeom>
          <a:noFill/>
          <a:ln>
            <a:noFill/>
          </a:ln>
        </p:spPr>
      </p:pic>
      <p:graphicFrame>
        <p:nvGraphicFramePr>
          <p:cNvPr id="8" name="Google Shape;113;p6"/>
          <p:cNvGraphicFramePr/>
          <p:nvPr>
            <p:extLst>
              <p:ext uri="{D42A27DB-BD31-4B8C-83A1-F6EECF244321}">
                <p14:modId xmlns:p14="http://schemas.microsoft.com/office/powerpoint/2010/main" val="865700907"/>
              </p:ext>
            </p:extLst>
          </p:nvPr>
        </p:nvGraphicFramePr>
        <p:xfrm>
          <a:off x="2508416" y="1995057"/>
          <a:ext cx="4556886" cy="1957085"/>
        </p:xfrm>
        <a:graphic>
          <a:graphicData uri="http://schemas.openxmlformats.org/drawingml/2006/table">
            <a:tbl>
              <a:tblPr rtl="1" firstRow="1" firstCol="1">
                <a:noFill/>
              </a:tblPr>
              <a:tblGrid>
                <a:gridCol w="2278443">
                  <a:extLst>
                    <a:ext uri="{9D8B030D-6E8A-4147-A177-3AD203B41FA5}">
                      <a16:colId xmlns:a16="http://schemas.microsoft.com/office/drawing/2014/main" val="20001"/>
                    </a:ext>
                  </a:extLst>
                </a:gridCol>
                <a:gridCol w="2278443">
                  <a:extLst>
                    <a:ext uri="{9D8B030D-6E8A-4147-A177-3AD203B41FA5}">
                      <a16:colId xmlns:a16="http://schemas.microsoft.com/office/drawing/2014/main" val="1337543708"/>
                    </a:ext>
                  </a:extLst>
                </a:gridCol>
              </a:tblGrid>
              <a:tr h="391417">
                <a:tc>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קטגוריית</a:t>
                      </a:r>
                      <a:r>
                        <a:rPr lang="he-IL" sz="1400" b="1" u="none" strike="noStrike" cap="none" baseline="0" dirty="0">
                          <a:solidFill>
                            <a:srgbClr val="232752"/>
                          </a:solidFill>
                          <a:latin typeface="Assistant"/>
                          <a:ea typeface="Assistant"/>
                          <a:cs typeface="Assistant"/>
                          <a:sym typeface="Assistant"/>
                        </a:rPr>
                        <a:t> המשתנה</a:t>
                      </a:r>
                      <a:endParaRPr sz="14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CF3F"/>
                    </a:solidFill>
                  </a:tcPr>
                </a:tc>
                <a:tc>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שם</a:t>
                      </a:r>
                      <a:r>
                        <a:rPr lang="he-IL" sz="1400" b="1" u="none" strike="noStrike" cap="none" baseline="0" dirty="0">
                          <a:solidFill>
                            <a:srgbClr val="232752"/>
                          </a:solidFill>
                          <a:latin typeface="Assistant"/>
                          <a:ea typeface="Assistant"/>
                          <a:cs typeface="Assistant"/>
                          <a:sym typeface="Assistant"/>
                        </a:rPr>
                        <a:t> המשתנה</a:t>
                      </a:r>
                      <a:endParaRPr sz="1400" b="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מורה</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rowSpan="4">
                  <a:txBody>
                    <a:bodyPr/>
                    <a:lstStyle/>
                    <a:p>
                      <a:pPr marL="0" marR="0" lvl="0" indent="0" algn="ctr" rtl="1">
                        <a:lnSpc>
                          <a:spcPct val="100000"/>
                        </a:lnSpc>
                        <a:spcBef>
                          <a:spcPts val="0"/>
                        </a:spcBef>
                        <a:spcAft>
                          <a:spcPts val="0"/>
                        </a:spcAft>
                        <a:buClr>
                          <a:srgbClr val="232752"/>
                        </a:buClr>
                        <a:buSzPts val="1400"/>
                        <a:buFont typeface="Assistant"/>
                        <a:buNone/>
                      </a:pPr>
                      <a:r>
                        <a:rPr lang="he-IL" sz="1400" b="1" u="none" strike="noStrike" cap="none" dirty="0">
                          <a:solidFill>
                            <a:srgbClr val="232752"/>
                          </a:solidFill>
                          <a:latin typeface="Assistant"/>
                          <a:ea typeface="Assistant"/>
                          <a:cs typeface="Assistant"/>
                          <a:sym typeface="Assistant"/>
                        </a:rPr>
                        <a:t>תפקידים בבית הספר</a:t>
                      </a:r>
                      <a:endParaRPr sz="14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רכז/ת שכבה</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rtl="1"/>
                      <a:endParaRPr lang="he-IL"/>
                    </a:p>
                  </a:txBody>
                  <a:tcPr/>
                </a:tc>
                <a:extLst>
                  <a:ext uri="{0D108BD9-81ED-4DB2-BD59-A6C34878D82A}">
                    <a16:rowId xmlns:a16="http://schemas.microsoft.com/office/drawing/2014/main" val="4287502652"/>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סגן/</a:t>
                      </a:r>
                      <a:r>
                        <a:rPr lang="he-IL" sz="1400" u="none" strike="noStrike" cap="none" dirty="0" err="1">
                          <a:solidFill>
                            <a:srgbClr val="232752"/>
                          </a:solidFill>
                          <a:latin typeface="Assistant"/>
                          <a:ea typeface="Assistant"/>
                          <a:cs typeface="Assistant"/>
                          <a:sym typeface="Assistant"/>
                        </a:rPr>
                        <a:t>ית</a:t>
                      </a:r>
                      <a:r>
                        <a:rPr lang="he-IL" sz="1400" u="none" strike="noStrike" cap="none" dirty="0">
                          <a:solidFill>
                            <a:srgbClr val="232752"/>
                          </a:solidFill>
                          <a:latin typeface="Assistant"/>
                          <a:ea typeface="Assistant"/>
                          <a:cs typeface="Assistant"/>
                          <a:sym typeface="Assistant"/>
                        </a:rPr>
                        <a:t> מנהל</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91417">
                <a:tc>
                  <a:txBody>
                    <a:bodyPr/>
                    <a:lstStyle/>
                    <a:p>
                      <a:pPr marL="0" marR="0" lvl="0" indent="0" algn="r" rtl="1">
                        <a:lnSpc>
                          <a:spcPct val="100000"/>
                        </a:lnSpc>
                        <a:spcBef>
                          <a:spcPts val="0"/>
                        </a:spcBef>
                        <a:spcAft>
                          <a:spcPts val="0"/>
                        </a:spcAft>
                        <a:buClr>
                          <a:srgbClr val="232752"/>
                        </a:buClr>
                        <a:buSzPts val="1400"/>
                        <a:buFont typeface="Assistant"/>
                        <a:buNone/>
                      </a:pPr>
                      <a:r>
                        <a:rPr lang="he-IL" sz="1400" u="none" strike="noStrike" cap="none" dirty="0">
                          <a:solidFill>
                            <a:srgbClr val="232752"/>
                          </a:solidFill>
                          <a:latin typeface="Assistant"/>
                          <a:ea typeface="Assistant"/>
                          <a:cs typeface="Assistant"/>
                          <a:sym typeface="Assistant"/>
                        </a:rPr>
                        <a:t>מנהל/ת</a:t>
                      </a: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tc vMerge="1">
                  <a:txBody>
                    <a:bodyPr/>
                    <a:lstStyle/>
                    <a:p>
                      <a:pPr marL="0" marR="0" lvl="0" indent="0" algn="r" rtl="1">
                        <a:lnSpc>
                          <a:spcPct val="100000"/>
                        </a:lnSpc>
                        <a:spcBef>
                          <a:spcPts val="0"/>
                        </a:spcBef>
                        <a:spcAft>
                          <a:spcPts val="0"/>
                        </a:spcAft>
                        <a:buClr>
                          <a:srgbClr val="232752"/>
                        </a:buClr>
                        <a:buSzPts val="1400"/>
                        <a:buFont typeface="Assistant"/>
                        <a:buNone/>
                      </a:pPr>
                      <a:endParaRPr sz="140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pic>
        <p:nvPicPr>
          <p:cNvPr id="10" name="Google Shape;108;p6">
            <a:extLst>
              <a:ext uri="{FF2B5EF4-FFF2-40B4-BE49-F238E27FC236}">
                <a16:creationId xmlns:a16="http://schemas.microsoft.com/office/drawing/2014/main" id="{42380E41-84F5-42DD-9384-BAD23DB9B5F3}"/>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7453241" y="1314005"/>
            <a:ext cx="370945" cy="536955"/>
          </a:xfrm>
          <a:prstGeom prst="rect">
            <a:avLst/>
          </a:prstGeom>
          <a:noFill/>
          <a:ln>
            <a:noFill/>
          </a:ln>
        </p:spPr>
      </p:pic>
    </p:spTree>
    <p:extLst>
      <p:ext uri="{BB962C8B-B14F-4D97-AF65-F5344CB8AC3E}">
        <p14:creationId xmlns:p14="http://schemas.microsoft.com/office/powerpoint/2010/main" val="40002989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7</a:t>
            </a:fld>
            <a:endParaRPr/>
          </a:p>
        </p:txBody>
      </p:sp>
      <p:sp>
        <p:nvSpPr>
          <p:cNvPr id="15" name="Google Shape;53;p13">
            <a:extLst>
              <a:ext uri="{FF2B5EF4-FFF2-40B4-BE49-F238E27FC236}">
                <a16:creationId xmlns:a16="http://schemas.microsoft.com/office/drawing/2014/main" id="{5D9B5183-EA11-4109-8269-09ED600C3DE0}"/>
              </a:ext>
            </a:extLst>
          </p:cNvPr>
          <p:cNvSpPr txBox="1"/>
          <p:nvPr/>
        </p:nvSpPr>
        <p:spPr>
          <a:xfrm>
            <a:off x="4985817" y="609707"/>
            <a:ext cx="3065230" cy="58885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67" tIns="68567" rIns="68567" bIns="68567">
            <a:spAutoFit/>
          </a:bodyPr>
          <a:lstStyle>
            <a:lvl1pPr>
              <a:lnSpc>
                <a:spcPts val="3700"/>
              </a:lnSpc>
              <a:defRPr sz="2800">
                <a:solidFill>
                  <a:srgbClr val="00B0F0"/>
                </a:solidFill>
                <a:latin typeface="Assistant ExtraBold"/>
                <a:ea typeface="Assistant ExtraBold"/>
                <a:cs typeface="Assistant ExtraBold"/>
                <a:sym typeface="Assistant ExtraBold"/>
              </a:defRPr>
            </a:lvl1pPr>
          </a:lstStyle>
          <a:p>
            <a:pPr>
              <a:defRPr/>
            </a:pPr>
            <a:r>
              <a:rPr lang="he-IL" dirty="0"/>
              <a:t>תרגול</a:t>
            </a:r>
            <a:endParaRPr dirty="0"/>
          </a:p>
        </p:txBody>
      </p:sp>
      <p:pic>
        <p:nvPicPr>
          <p:cNvPr id="16" name="Google Shape;60;p13" descr="Google Shape;60;p13">
            <a:extLst>
              <a:ext uri="{FF2B5EF4-FFF2-40B4-BE49-F238E27FC236}">
                <a16:creationId xmlns:a16="http://schemas.microsoft.com/office/drawing/2014/main" id="{AD3B82EF-9CD1-413C-B730-4C4C19F888C3}"/>
              </a:ext>
            </a:extLst>
          </p:cNvPr>
          <p:cNvPicPr>
            <a:picLocks noChangeAspect="1"/>
          </p:cNvPicPr>
          <p:nvPr/>
        </p:nvPicPr>
        <p:blipFill>
          <a:blip r:embed="rId3"/>
          <a:stretch>
            <a:fillRect/>
          </a:stretch>
        </p:blipFill>
        <p:spPr>
          <a:xfrm rot="3173668">
            <a:off x="5960027" y="433226"/>
            <a:ext cx="271944" cy="600133"/>
          </a:xfrm>
          <a:prstGeom prst="rect">
            <a:avLst/>
          </a:prstGeom>
          <a:ln w="12700">
            <a:miter lim="400000"/>
          </a:ln>
        </p:spPr>
      </p:pic>
      <p:pic>
        <p:nvPicPr>
          <p:cNvPr id="18" name="תמונה 17">
            <a:extLst>
              <a:ext uri="{FF2B5EF4-FFF2-40B4-BE49-F238E27FC236}">
                <a16:creationId xmlns:a16="http://schemas.microsoft.com/office/drawing/2014/main" id="{7C8364EC-E5BC-4B3A-82E2-DF72E65201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0916" y="723187"/>
            <a:ext cx="440800" cy="404232"/>
          </a:xfrm>
          <a:prstGeom prst="rect">
            <a:avLst/>
          </a:prstGeom>
        </p:spPr>
      </p:pic>
      <p:sp>
        <p:nvSpPr>
          <p:cNvPr id="19" name="Google Shape;142;p8">
            <a:extLst>
              <a:ext uri="{FF2B5EF4-FFF2-40B4-BE49-F238E27FC236}">
                <a16:creationId xmlns:a16="http://schemas.microsoft.com/office/drawing/2014/main" id="{0EE48FA7-6423-4D57-B9EB-EB4D27D929E5}"/>
              </a:ext>
            </a:extLst>
          </p:cNvPr>
          <p:cNvSpPr txBox="1"/>
          <p:nvPr/>
        </p:nvSpPr>
        <p:spPr>
          <a:xfrm>
            <a:off x="5196468" y="1072954"/>
            <a:ext cx="2854579" cy="484688"/>
          </a:xfrm>
          <a:prstGeom prst="rect">
            <a:avLst/>
          </a:prstGeom>
          <a:noFill/>
          <a:ln>
            <a:noFill/>
          </a:ln>
        </p:spPr>
        <p:txBody>
          <a:bodyPr spcFirstLastPara="1" wrap="square" lIns="68550" tIns="68550" rIns="68550" bIns="68550" anchor="t" anchorCtr="0">
            <a:spAutoFit/>
          </a:bodyPr>
          <a:lstStyle/>
          <a:p>
            <a:pPr marL="0" marR="0" lvl="0" indent="0" rtl="1">
              <a:lnSpc>
                <a:spcPct val="150000"/>
              </a:lnSpc>
              <a:spcBef>
                <a:spcPts val="0"/>
              </a:spcBef>
              <a:spcAft>
                <a:spcPts val="0"/>
              </a:spcAft>
              <a:buClr>
                <a:srgbClr val="232752"/>
              </a:buClr>
              <a:buSzPts val="1500"/>
              <a:buFont typeface="Assistant ExtraBold"/>
              <a:buNone/>
            </a:pPr>
            <a:r>
              <a:rPr lang="he-IL" sz="1500" b="0" i="0" u="none" strike="noStrike" cap="none" dirty="0">
                <a:solidFill>
                  <a:srgbClr val="232752"/>
                </a:solidFill>
                <a:latin typeface="Assistant ExtraBold"/>
                <a:ea typeface="Assistant ExtraBold"/>
                <a:cs typeface="Assistant ExtraBold"/>
                <a:sym typeface="Assistant ExtraBold"/>
              </a:rPr>
              <a:t>יש לבצע את תרגיל 1</a:t>
            </a:r>
            <a:endParaRPr dirty="0"/>
          </a:p>
        </p:txBody>
      </p:sp>
      <p:pic>
        <p:nvPicPr>
          <p:cNvPr id="3" name="תמונה 2">
            <a:extLst>
              <a:ext uri="{FF2B5EF4-FFF2-40B4-BE49-F238E27FC236}">
                <a16:creationId xmlns:a16="http://schemas.microsoft.com/office/drawing/2014/main" id="{2BC7D4BB-3DFF-48A9-91CE-0D197154017D}"/>
              </a:ext>
            </a:extLst>
          </p:cNvPr>
          <p:cNvPicPr>
            <a:picLocks noChangeAspect="1"/>
          </p:cNvPicPr>
          <p:nvPr/>
        </p:nvPicPr>
        <p:blipFill rotWithShape="1">
          <a:blip r:embed="rId5">
            <a:extLst>
              <a:ext uri="{28A0092B-C50C-407E-A947-70E740481C1C}">
                <a14:useLocalDpi xmlns:a14="http://schemas.microsoft.com/office/drawing/2010/main" val="0"/>
              </a:ext>
            </a:extLst>
          </a:blip>
          <a:srcRect b="7851"/>
          <a:stretch/>
        </p:blipFill>
        <p:spPr>
          <a:xfrm>
            <a:off x="1685249" y="1661807"/>
            <a:ext cx="5640498" cy="2973174"/>
          </a:xfrm>
          <a:prstGeom prst="rect">
            <a:avLst/>
          </a:prstGeom>
        </p:spPr>
      </p:pic>
    </p:spTree>
    <p:extLst>
      <p:ext uri="{BB962C8B-B14F-4D97-AF65-F5344CB8AC3E}">
        <p14:creationId xmlns:p14="http://schemas.microsoft.com/office/powerpoint/2010/main" val="15434800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8</a:t>
            </a:fld>
            <a:endParaRPr/>
          </a:p>
        </p:txBody>
      </p:sp>
      <p:pic>
        <p:nvPicPr>
          <p:cNvPr id="15" name="Google Shape;60;p13" descr="Google Shape;60;p13"/>
          <p:cNvPicPr>
            <a:picLocks noChangeAspect="1"/>
          </p:cNvPicPr>
          <p:nvPr/>
        </p:nvPicPr>
        <p:blipFill>
          <a:blip r:embed="rId3"/>
          <a:stretch>
            <a:fillRect/>
          </a:stretch>
        </p:blipFill>
        <p:spPr>
          <a:xfrm rot="3173668">
            <a:off x="5922408" y="360718"/>
            <a:ext cx="271944" cy="600133"/>
          </a:xfrm>
          <a:prstGeom prst="rect">
            <a:avLst/>
          </a:prstGeom>
          <a:ln w="12700">
            <a:miter lim="400000"/>
          </a:ln>
        </p:spPr>
      </p:pic>
      <p:sp>
        <p:nvSpPr>
          <p:cNvPr id="11" name="Google Shape;104;p6">
            <a:extLst>
              <a:ext uri="{FF2B5EF4-FFF2-40B4-BE49-F238E27FC236}">
                <a16:creationId xmlns:a16="http://schemas.microsoft.com/office/drawing/2014/main" id="{245276DE-D790-4077-9825-A4B15C13026F}"/>
              </a:ext>
            </a:extLst>
          </p:cNvPr>
          <p:cNvSpPr txBox="1"/>
          <p:nvPr/>
        </p:nvSpPr>
        <p:spPr>
          <a:xfrm>
            <a:off x="6209606" y="512028"/>
            <a:ext cx="2504353" cy="707184"/>
          </a:xfrm>
          <a:prstGeom prst="rect">
            <a:avLst/>
          </a:prstGeom>
          <a:noFill/>
          <a:ln>
            <a:noFill/>
          </a:ln>
        </p:spPr>
        <p:txBody>
          <a:bodyPr spcFirstLastPara="1" wrap="square" lIns="68550" tIns="68550" rIns="68550" bIns="68550" anchor="t" anchorCtr="0">
            <a:spAutoFit/>
          </a:bodyPr>
          <a:lstStyle/>
          <a:p>
            <a:pPr marL="0" marR="0" lvl="0" indent="0" algn="r" rtl="1">
              <a:lnSpc>
                <a:spcPct val="132142"/>
              </a:lnSpc>
              <a:spcBef>
                <a:spcPts val="0"/>
              </a:spcBef>
              <a:spcAft>
                <a:spcPts val="0"/>
              </a:spcAft>
              <a:buClr>
                <a:srgbClr val="00B0F0"/>
              </a:buClr>
              <a:buSzPts val="2800"/>
              <a:buFont typeface="Assistant ExtraBold"/>
              <a:buNone/>
            </a:pPr>
            <a:r>
              <a:rPr lang="he-IL" sz="2800" b="0" i="0" u="none" strike="noStrike" cap="none" dirty="0">
                <a:solidFill>
                  <a:srgbClr val="00B0F0"/>
                </a:solidFill>
                <a:latin typeface="Assistant ExtraBold"/>
                <a:ea typeface="Assistant ExtraBold"/>
                <a:cs typeface="Assistant ExtraBold"/>
                <a:sym typeface="Assistant ExtraBold"/>
              </a:rPr>
              <a:t>משתנה </a:t>
            </a:r>
            <a:r>
              <a:rPr lang="he-IL" sz="2800" dirty="0">
                <a:solidFill>
                  <a:srgbClr val="00B0F0"/>
                </a:solidFill>
                <a:latin typeface="Assistant ExtraBold"/>
                <a:ea typeface="Assistant ExtraBold"/>
                <a:cs typeface="Assistant ExtraBold"/>
                <a:sym typeface="Assistant ExtraBold"/>
              </a:rPr>
              <a:t>כמ</a:t>
            </a:r>
            <a:r>
              <a:rPr lang="he-IL" sz="2800" b="0" i="0" u="none" strike="noStrike" cap="none" dirty="0">
                <a:solidFill>
                  <a:srgbClr val="00B0F0"/>
                </a:solidFill>
                <a:latin typeface="Assistant ExtraBold"/>
                <a:ea typeface="Assistant ExtraBold"/>
                <a:cs typeface="Assistant ExtraBold"/>
                <a:sym typeface="Assistant ExtraBold"/>
              </a:rPr>
              <a:t>ותי</a:t>
            </a:r>
            <a:endParaRPr dirty="0"/>
          </a:p>
        </p:txBody>
      </p:sp>
      <p:sp>
        <p:nvSpPr>
          <p:cNvPr id="12" name="Google Shape;160;p8">
            <a:extLst>
              <a:ext uri="{FF2B5EF4-FFF2-40B4-BE49-F238E27FC236}">
                <a16:creationId xmlns:a16="http://schemas.microsoft.com/office/drawing/2014/main" id="{E21FEAC9-3E41-4C9A-8932-DFB5D861A9E2}"/>
              </a:ext>
            </a:extLst>
          </p:cNvPr>
          <p:cNvSpPr/>
          <p:nvPr/>
        </p:nvSpPr>
        <p:spPr>
          <a:xfrm>
            <a:off x="1314573" y="1524839"/>
            <a:ext cx="3523812" cy="2548695"/>
          </a:xfrm>
          <a:prstGeom prst="ellipse">
            <a:avLst/>
          </a:prstGeom>
          <a:solidFill>
            <a:srgbClr val="00B0F0">
              <a:alpha val="19607"/>
            </a:srgbClr>
          </a:solidFill>
          <a:ln w="25400" cap="flat" cmpd="sng">
            <a:solidFill>
              <a:srgbClr val="232752"/>
            </a:solidFill>
            <a:prstDash val="solid"/>
            <a:miter lim="8000"/>
            <a:headEnd type="none" w="sm" len="sm"/>
            <a:tailEnd type="none" w="sm" len="sm"/>
          </a:ln>
        </p:spPr>
        <p:txBody>
          <a:bodyPr spcFirstLastPara="1" wrap="square" lIns="34275" tIns="34275" rIns="34275" bIns="34275" anchor="ctr" anchorCtr="0">
            <a:noAutofit/>
          </a:bodyPr>
          <a:lstStyle/>
          <a:p>
            <a:pPr>
              <a:buClr>
                <a:srgbClr val="000000"/>
              </a:buClr>
              <a:buSzPts val="1200"/>
              <a:buFont typeface="Calibri"/>
            </a:pPr>
            <a:endParaRPr>
              <a:latin typeface="Calibri"/>
              <a:cs typeface="Calibri"/>
            </a:endParaRPr>
          </a:p>
        </p:txBody>
      </p:sp>
      <p:sp>
        <p:nvSpPr>
          <p:cNvPr id="13" name="Google Shape;161;p8">
            <a:extLst>
              <a:ext uri="{FF2B5EF4-FFF2-40B4-BE49-F238E27FC236}">
                <a16:creationId xmlns:a16="http://schemas.microsoft.com/office/drawing/2014/main" id="{512D03A2-565D-4B76-88AC-B66DBA4CA308}"/>
              </a:ext>
            </a:extLst>
          </p:cNvPr>
          <p:cNvSpPr/>
          <p:nvPr/>
        </p:nvSpPr>
        <p:spPr>
          <a:xfrm>
            <a:off x="4308133" y="1524839"/>
            <a:ext cx="3500494" cy="2548695"/>
          </a:xfrm>
          <a:prstGeom prst="ellipse">
            <a:avLst/>
          </a:prstGeom>
          <a:blipFill rotWithShape="1">
            <a:blip r:embed="rId4">
              <a:alphaModFix/>
            </a:blip>
            <a:stretch>
              <a:fillRect/>
            </a:stretch>
          </a:blipFill>
          <a:ln w="28575" cap="flat" cmpd="sng">
            <a:solidFill>
              <a:srgbClr val="2327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62;p8">
            <a:extLst>
              <a:ext uri="{FF2B5EF4-FFF2-40B4-BE49-F238E27FC236}">
                <a16:creationId xmlns:a16="http://schemas.microsoft.com/office/drawing/2014/main" id="{5026ADE4-43BD-41E3-A508-EB2DD142C8A8}"/>
              </a:ext>
            </a:extLst>
          </p:cNvPr>
          <p:cNvSpPr txBox="1"/>
          <p:nvPr/>
        </p:nvSpPr>
        <p:spPr>
          <a:xfrm>
            <a:off x="1720736" y="2055001"/>
            <a:ext cx="2510843" cy="1671251"/>
          </a:xfrm>
          <a:prstGeom prst="rect">
            <a:avLst/>
          </a:prstGeom>
          <a:noFill/>
          <a:ln>
            <a:noFill/>
          </a:ln>
        </p:spPr>
        <p:txBody>
          <a:bodyPr spcFirstLastPara="1" wrap="square" lIns="91425" tIns="45700" rIns="91425" bIns="45700" anchor="ctr" anchorCtr="0">
            <a:spAutoFit/>
          </a:bodyPr>
          <a:lstStyle/>
          <a:p>
            <a:pPr marL="0" marR="0" lvl="0" indent="0" algn="ctr" rtl="1">
              <a:lnSpc>
                <a:spcPct val="114000"/>
              </a:lnSpc>
              <a:spcBef>
                <a:spcPts val="0"/>
              </a:spcBef>
              <a:spcAft>
                <a:spcPts val="0"/>
              </a:spcAft>
              <a:buNone/>
            </a:pPr>
            <a:r>
              <a:rPr lang="iw-IL" sz="1800" dirty="0">
                <a:solidFill>
                  <a:srgbClr val="232752"/>
                </a:solidFill>
                <a:latin typeface="Assistant" pitchFamily="2" charset="-79"/>
                <a:ea typeface="Quattrocento Sans"/>
                <a:cs typeface="Assistant" pitchFamily="2" charset="-79"/>
                <a:sym typeface="Quattrocento Sans"/>
              </a:rPr>
              <a:t>כשמו כן הוא</a:t>
            </a:r>
            <a:r>
              <a:rPr lang="he-IL" sz="1800" dirty="0">
                <a:solidFill>
                  <a:srgbClr val="232752"/>
                </a:solidFill>
                <a:latin typeface="Assistant" pitchFamily="2" charset="-79"/>
                <a:ea typeface="Quattrocento Sans"/>
                <a:cs typeface="Assistant" pitchFamily="2" charset="-79"/>
                <a:sym typeface="Quattrocento Sans"/>
              </a:rPr>
              <a:t>, </a:t>
            </a:r>
            <a:r>
              <a:rPr lang="iw-IL" sz="1800" dirty="0">
                <a:solidFill>
                  <a:srgbClr val="232752"/>
                </a:solidFill>
                <a:latin typeface="Assistant" pitchFamily="2" charset="-79"/>
                <a:ea typeface="Quattrocento Sans"/>
                <a:cs typeface="Assistant" pitchFamily="2" charset="-79"/>
                <a:sym typeface="Quattrocento Sans"/>
              </a:rPr>
              <a:t>משתנה </a:t>
            </a:r>
            <a:r>
              <a:rPr lang="iw-IL" sz="1800" b="1" dirty="0">
                <a:solidFill>
                  <a:srgbClr val="232752"/>
                </a:solidFill>
                <a:latin typeface="Assistant" pitchFamily="2" charset="-79"/>
                <a:ea typeface="Quattrocento Sans"/>
                <a:cs typeface="Assistant" pitchFamily="2" charset="-79"/>
                <a:sym typeface="Quattrocento Sans"/>
              </a:rPr>
              <a:t>כמותי</a:t>
            </a:r>
            <a:r>
              <a:rPr lang="iw-IL" sz="1800" dirty="0">
                <a:solidFill>
                  <a:srgbClr val="232752"/>
                </a:solidFill>
                <a:latin typeface="Assistant" pitchFamily="2" charset="-79"/>
                <a:ea typeface="Quattrocento Sans"/>
                <a:cs typeface="Assistant" pitchFamily="2" charset="-79"/>
                <a:sym typeface="Quattrocento Sans"/>
              </a:rPr>
              <a:t> מכיל ערכים כמותיים כמו מספר ילדים במשפחה או עלות בש"ח של כל מוצר בסופר </a:t>
            </a:r>
            <a:endParaRPr sz="1800" dirty="0">
              <a:solidFill>
                <a:srgbClr val="232752"/>
              </a:solidFill>
              <a:latin typeface="Assistant" pitchFamily="2" charset="-79"/>
              <a:cs typeface="Assistant" pitchFamily="2" charset="-79"/>
            </a:endParaRPr>
          </a:p>
        </p:txBody>
      </p:sp>
    </p:spTree>
    <p:extLst>
      <p:ext uri="{BB962C8B-B14F-4D97-AF65-F5344CB8AC3E}">
        <p14:creationId xmlns:p14="http://schemas.microsoft.com/office/powerpoint/2010/main" val="22848355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noRot="1" noMove="1" noResize="1" noEditPoints="1" noAdjustHandles="1" noChangeArrowheads="1" noChangeShapeType="1"/>
          </p:cNvSpPr>
          <p:nvPr>
            <p:ph type="sldNum" sz="quarter" idx="2"/>
          </p:nvPr>
        </p:nvSpPr>
        <p:spPr>
          <a:xfrm>
            <a:off x="265028" y="4553064"/>
            <a:ext cx="253384" cy="3352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rtl="0">
              <a:defRPr/>
            </a:lvl1pPr>
          </a:lstStyle>
          <a:p>
            <a:fld id="{86CB4B4D-7CA3-9044-876B-883B54F8677D}" type="slidenum">
              <a:t>9</a:t>
            </a:fld>
            <a:endParaRPr/>
          </a:p>
        </p:txBody>
      </p:sp>
      <p:pic>
        <p:nvPicPr>
          <p:cNvPr id="15" name="Google Shape;60;p13" descr="Google Shape;60;p13"/>
          <p:cNvPicPr>
            <a:picLocks noChangeAspect="1"/>
          </p:cNvPicPr>
          <p:nvPr/>
        </p:nvPicPr>
        <p:blipFill>
          <a:blip r:embed="rId3"/>
          <a:stretch>
            <a:fillRect/>
          </a:stretch>
        </p:blipFill>
        <p:spPr>
          <a:xfrm rot="3173668">
            <a:off x="1766044" y="568537"/>
            <a:ext cx="271944" cy="600133"/>
          </a:xfrm>
          <a:prstGeom prst="rect">
            <a:avLst/>
          </a:prstGeom>
          <a:ln w="12700">
            <a:miter lim="400000"/>
          </a:ln>
        </p:spPr>
      </p:pic>
      <p:graphicFrame>
        <p:nvGraphicFramePr>
          <p:cNvPr id="11" name="Google Shape;113;p6">
            <a:extLst>
              <a:ext uri="{FF2B5EF4-FFF2-40B4-BE49-F238E27FC236}">
                <a16:creationId xmlns:a16="http://schemas.microsoft.com/office/drawing/2014/main" id="{64663587-8BF9-4B64-931C-AD8526B6DA37}"/>
              </a:ext>
            </a:extLst>
          </p:cNvPr>
          <p:cNvGraphicFramePr/>
          <p:nvPr>
            <p:extLst>
              <p:ext uri="{D42A27DB-BD31-4B8C-83A1-F6EECF244321}">
                <p14:modId xmlns:p14="http://schemas.microsoft.com/office/powerpoint/2010/main" val="3522187697"/>
              </p:ext>
            </p:extLst>
          </p:nvPr>
        </p:nvGraphicFramePr>
        <p:xfrm>
          <a:off x="2052000" y="1289646"/>
          <a:ext cx="5040000" cy="2048817"/>
        </p:xfrm>
        <a:graphic>
          <a:graphicData uri="http://schemas.openxmlformats.org/drawingml/2006/table">
            <a:tbl>
              <a:tblPr rtl="1" firstRow="1" firstCol="1">
                <a:noFill/>
              </a:tblPr>
              <a:tblGrid>
                <a:gridCol w="2520000">
                  <a:extLst>
                    <a:ext uri="{9D8B030D-6E8A-4147-A177-3AD203B41FA5}">
                      <a16:colId xmlns:a16="http://schemas.microsoft.com/office/drawing/2014/main" val="20001"/>
                    </a:ext>
                  </a:extLst>
                </a:gridCol>
                <a:gridCol w="2520000">
                  <a:extLst>
                    <a:ext uri="{9D8B030D-6E8A-4147-A177-3AD203B41FA5}">
                      <a16:colId xmlns:a16="http://schemas.microsoft.com/office/drawing/2014/main" val="1337543708"/>
                    </a:ext>
                  </a:extLst>
                </a:gridCol>
              </a:tblGrid>
              <a:tr h="391417">
                <a:tc>
                  <a:txBody>
                    <a:bodyPr/>
                    <a:lstStyle/>
                    <a:p>
                      <a:pPr marL="0" marR="0" lvl="0" indent="0" algn="ctr" rtl="1">
                        <a:lnSpc>
                          <a:spcPct val="100000"/>
                        </a:lnSpc>
                        <a:spcBef>
                          <a:spcPts val="0"/>
                        </a:spcBef>
                        <a:spcAft>
                          <a:spcPts val="0"/>
                        </a:spcAft>
                        <a:buClr>
                          <a:srgbClr val="232752"/>
                        </a:buClr>
                        <a:buSzPts val="1400"/>
                        <a:buFont typeface="Assistant"/>
                        <a:buNone/>
                      </a:pPr>
                      <a:r>
                        <a:rPr lang="he-IL" sz="1600" b="1" u="none" strike="noStrike" cap="none" baseline="0" dirty="0">
                          <a:solidFill>
                            <a:srgbClr val="232752"/>
                          </a:solidFill>
                          <a:latin typeface="Assistant"/>
                          <a:ea typeface="Assistant"/>
                          <a:cs typeface="Assistant"/>
                          <a:sym typeface="Assistant"/>
                        </a:rPr>
                        <a:t>משתנה קטגורי (איכותי)</a:t>
                      </a:r>
                      <a:endParaRPr sz="1600" b="1"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CF3F"/>
                    </a:solidFill>
                  </a:tcPr>
                </a:tc>
                <a:tc>
                  <a:txBody>
                    <a:bodyPr/>
                    <a:lstStyle/>
                    <a:p>
                      <a:pPr marL="0" marR="0" lvl="0" indent="0" algn="ctr" rtl="1">
                        <a:lnSpc>
                          <a:spcPct val="100000"/>
                        </a:lnSpc>
                        <a:spcBef>
                          <a:spcPts val="0"/>
                        </a:spcBef>
                        <a:spcAft>
                          <a:spcPts val="0"/>
                        </a:spcAft>
                        <a:buClr>
                          <a:srgbClr val="232752"/>
                        </a:buClr>
                        <a:buSzPts val="1400"/>
                        <a:buFont typeface="Assistant"/>
                        <a:buNone/>
                      </a:pPr>
                      <a:r>
                        <a:rPr lang="he-IL" sz="1600" b="1" u="none" strike="noStrike" cap="none" baseline="0" dirty="0">
                          <a:solidFill>
                            <a:srgbClr val="232752"/>
                          </a:solidFill>
                          <a:latin typeface="Assistant"/>
                          <a:ea typeface="Assistant"/>
                          <a:cs typeface="Assistant"/>
                          <a:sym typeface="Assistant"/>
                        </a:rPr>
                        <a:t>משתנה כמותי</a:t>
                      </a:r>
                      <a:endParaRPr sz="1600" b="0" u="none" strike="noStrike" cap="none" dirty="0">
                        <a:solidFill>
                          <a:srgbClr val="232752"/>
                        </a:solidFill>
                        <a:latin typeface="Assistant"/>
                        <a:ea typeface="Assistant"/>
                        <a:cs typeface="Assistant"/>
                        <a:sym typeface="Assistant"/>
                      </a:endParaRPr>
                    </a:p>
                  </a:txBody>
                  <a:tcPr marL="0" marR="0" marT="0" marB="0" anchor="ctr" anchorCtr="1">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1565668">
                <a:tc>
                  <a:txBody>
                    <a:bodyPr/>
                    <a:lstStyle/>
                    <a:p>
                      <a:pPr marL="0" marR="0" lvl="0" indent="0" algn="r" rtl="1">
                        <a:lnSpc>
                          <a:spcPct val="100000"/>
                        </a:lnSpc>
                        <a:spcBef>
                          <a:spcPts val="0"/>
                        </a:spcBef>
                        <a:spcAft>
                          <a:spcPts val="1000"/>
                        </a:spcAft>
                        <a:buClr>
                          <a:srgbClr val="232752"/>
                        </a:buClr>
                        <a:buSzPts val="1400"/>
                        <a:buFont typeface="Assistant"/>
                        <a:buNone/>
                      </a:pPr>
                      <a:r>
                        <a:rPr lang="he-IL" sz="1600" b="0" i="0" u="none" strike="noStrike" cap="none" spc="0" baseline="0" dirty="0">
                          <a:solidFill>
                            <a:srgbClr val="232752"/>
                          </a:solidFill>
                          <a:uFillTx/>
                          <a:latin typeface="Assistant" pitchFamily="2" charset="-79"/>
                          <a:ea typeface="Assistant"/>
                          <a:cs typeface="Assistant" pitchFamily="2" charset="-79"/>
                          <a:sym typeface="Assistant"/>
                        </a:rPr>
                        <a:t>ערכים שמבטאים תכונה כלשהי</a:t>
                      </a:r>
                    </a:p>
                    <a:p>
                      <a:pPr marL="0" marR="0" lvl="0" indent="0" algn="r" rtl="1">
                        <a:lnSpc>
                          <a:spcPct val="100000"/>
                        </a:lnSpc>
                        <a:spcBef>
                          <a:spcPts val="0"/>
                        </a:spcBef>
                        <a:spcAft>
                          <a:spcPts val="1000"/>
                        </a:spcAft>
                        <a:buClr>
                          <a:srgbClr val="232752"/>
                        </a:buClr>
                        <a:buSzPts val="1400"/>
                        <a:buFont typeface="Assistant"/>
                        <a:buNone/>
                      </a:pPr>
                      <a:r>
                        <a:rPr lang="he-IL" sz="1600" b="0" i="0" u="none" strike="noStrike" cap="none" spc="0" baseline="0" dirty="0">
                          <a:solidFill>
                            <a:srgbClr val="232752"/>
                          </a:solidFill>
                          <a:uFillTx/>
                          <a:latin typeface="Assistant" pitchFamily="2" charset="-79"/>
                          <a:ea typeface="Assistant"/>
                          <a:cs typeface="Assistant" pitchFamily="2" charset="-79"/>
                          <a:sym typeface="Assistant"/>
                        </a:rPr>
                        <a:t>לא כוללים ערכים כמותיים</a:t>
                      </a:r>
                    </a:p>
                    <a:p>
                      <a:pPr marL="0" marR="0" lvl="0" indent="0" algn="r" rtl="1">
                        <a:lnSpc>
                          <a:spcPct val="100000"/>
                        </a:lnSpc>
                        <a:spcBef>
                          <a:spcPts val="0"/>
                        </a:spcBef>
                        <a:spcAft>
                          <a:spcPts val="800"/>
                        </a:spcAft>
                        <a:buClr>
                          <a:srgbClr val="232752"/>
                        </a:buClr>
                        <a:buSzPts val="1400"/>
                        <a:buFont typeface="Assistant"/>
                        <a:buNone/>
                      </a:pPr>
                      <a:endParaRPr lang="he-IL" sz="1600" b="0" i="0" u="none" strike="noStrike" cap="none" spc="0" baseline="0" dirty="0">
                        <a:solidFill>
                          <a:srgbClr val="232752"/>
                        </a:solidFill>
                        <a:uFillTx/>
                        <a:latin typeface="Assistant" pitchFamily="2" charset="-79"/>
                        <a:ea typeface="Assistant"/>
                        <a:cs typeface="Assistant" pitchFamily="2" charset="-79"/>
                        <a:sym typeface="Assistant"/>
                      </a:endParaRPr>
                    </a:p>
                    <a:p>
                      <a:pPr marL="0" marR="0" lvl="0" indent="0" algn="r" rtl="1">
                        <a:lnSpc>
                          <a:spcPct val="100000"/>
                        </a:lnSpc>
                        <a:spcBef>
                          <a:spcPts val="0"/>
                        </a:spcBef>
                        <a:spcAft>
                          <a:spcPts val="1000"/>
                        </a:spcAft>
                        <a:buClr>
                          <a:srgbClr val="232752"/>
                        </a:buClr>
                        <a:buSzPts val="1400"/>
                        <a:buFont typeface="Assistant"/>
                        <a:buNone/>
                      </a:pPr>
                      <a:r>
                        <a:rPr lang="he-IL" sz="1600" b="0" i="0" u="none" strike="noStrike" cap="none" spc="0" baseline="0" dirty="0">
                          <a:solidFill>
                            <a:srgbClr val="232752"/>
                          </a:solidFill>
                          <a:uFillTx/>
                          <a:latin typeface="Assistant SemiBold" pitchFamily="2" charset="-79"/>
                          <a:ea typeface="Assistant"/>
                          <a:cs typeface="Assistant SemiBold" pitchFamily="2" charset="-79"/>
                          <a:sym typeface="Assistant"/>
                        </a:rPr>
                        <a:t>דוגמא: </a:t>
                      </a:r>
                      <a:r>
                        <a:rPr lang="he-IL" sz="1600" b="0" i="0" u="none" strike="noStrike" cap="none" spc="0" baseline="0" dirty="0">
                          <a:solidFill>
                            <a:srgbClr val="232752"/>
                          </a:solidFill>
                          <a:uFillTx/>
                          <a:latin typeface="Assistant" pitchFamily="2" charset="-79"/>
                          <a:ea typeface="Assistant"/>
                          <a:cs typeface="Assistant" pitchFamily="2" charset="-79"/>
                          <a:sym typeface="Assistant"/>
                        </a:rPr>
                        <a:t>אבות המזון</a:t>
                      </a:r>
                    </a:p>
                  </a:txBody>
                  <a:tcPr marL="0" marR="108000" marT="108000" marB="0">
                    <a:lnL w="12700" cap="flat" cmpd="sng" algn="ctr">
                      <a:no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bg1"/>
                      </a:solidFill>
                      <a:prstDash val="solid"/>
                      <a:round/>
                      <a:headEnd type="none" w="med" len="med"/>
                      <a:tailEnd type="none" w="med" len="med"/>
                    </a:lnB>
                    <a:solidFill>
                      <a:srgbClr val="F2F2F2"/>
                    </a:solidFill>
                  </a:tcPr>
                </a:tc>
                <a:tc>
                  <a:txBody>
                    <a:bodyPr/>
                    <a:lstStyle/>
                    <a:p>
                      <a:pPr marL="0" marR="0" lvl="0" indent="0" algn="r" rtl="1">
                        <a:lnSpc>
                          <a:spcPct val="100000"/>
                        </a:lnSpc>
                        <a:spcBef>
                          <a:spcPts val="0"/>
                        </a:spcBef>
                        <a:spcAft>
                          <a:spcPts val="1000"/>
                        </a:spcAft>
                        <a:buClr>
                          <a:srgbClr val="232752"/>
                        </a:buClr>
                        <a:buSzPts val="1400"/>
                        <a:buFont typeface="Assistant"/>
                        <a:buNone/>
                      </a:pPr>
                      <a:r>
                        <a:rPr lang="he-IL" sz="1600" b="0" i="0" u="none" strike="noStrike" cap="none" spc="0" baseline="0" dirty="0">
                          <a:solidFill>
                            <a:srgbClr val="232752"/>
                          </a:solidFill>
                          <a:uFillTx/>
                          <a:latin typeface="Assistant" pitchFamily="2" charset="-79"/>
                          <a:ea typeface="Assistant"/>
                          <a:cs typeface="Assistant" pitchFamily="2" charset="-79"/>
                          <a:sym typeface="Assistant"/>
                        </a:rPr>
                        <a:t>ערכים שמבטאים כמות</a:t>
                      </a:r>
                    </a:p>
                    <a:p>
                      <a:pPr marL="0" marR="0" lvl="0" indent="0" algn="r" rtl="1">
                        <a:lnSpc>
                          <a:spcPct val="100000"/>
                        </a:lnSpc>
                        <a:spcBef>
                          <a:spcPts val="0"/>
                        </a:spcBef>
                        <a:spcAft>
                          <a:spcPts val="1000"/>
                        </a:spcAft>
                        <a:buClr>
                          <a:srgbClr val="232752"/>
                        </a:buClr>
                        <a:buSzPts val="1400"/>
                        <a:buFont typeface="Assistant"/>
                        <a:buNone/>
                      </a:pPr>
                      <a:r>
                        <a:rPr lang="he-IL" sz="1600" b="0" i="0" u="none" strike="noStrike" cap="none" spc="0" baseline="0" dirty="0">
                          <a:solidFill>
                            <a:srgbClr val="232752"/>
                          </a:solidFill>
                          <a:uFillTx/>
                          <a:latin typeface="Assistant" pitchFamily="2" charset="-79"/>
                          <a:ea typeface="Assistant"/>
                          <a:cs typeface="Assistant" pitchFamily="2" charset="-79"/>
                          <a:sym typeface="Assistant"/>
                        </a:rPr>
                        <a:t>יש משמעות ליחס בין הערכים (ניתן למיין בסדר עולה או יורד)</a:t>
                      </a:r>
                    </a:p>
                    <a:p>
                      <a:pPr marL="0" marR="0" lvl="0" indent="0" algn="r" rtl="1">
                        <a:lnSpc>
                          <a:spcPct val="100000"/>
                        </a:lnSpc>
                        <a:spcBef>
                          <a:spcPts val="600"/>
                        </a:spcBef>
                        <a:spcAft>
                          <a:spcPts val="1000"/>
                        </a:spcAft>
                        <a:buClr>
                          <a:srgbClr val="232752"/>
                        </a:buClr>
                        <a:buSzPts val="1400"/>
                        <a:buFont typeface="Assistant"/>
                        <a:buNone/>
                      </a:pPr>
                      <a:r>
                        <a:rPr lang="he-IL" sz="1600" b="0" i="0" u="none" strike="noStrike" cap="none" spc="0" baseline="0" dirty="0">
                          <a:solidFill>
                            <a:srgbClr val="232752"/>
                          </a:solidFill>
                          <a:uFillTx/>
                          <a:latin typeface="Assistant SemiBold" pitchFamily="2" charset="-79"/>
                          <a:ea typeface="Assistant"/>
                          <a:cs typeface="Assistant SemiBold" pitchFamily="2" charset="-79"/>
                          <a:sym typeface="Assistant"/>
                        </a:rPr>
                        <a:t>דוגמא: </a:t>
                      </a:r>
                      <a:r>
                        <a:rPr lang="he-IL" sz="1600" b="0" i="0" u="none" strike="noStrike" cap="none" spc="0" baseline="0" dirty="0">
                          <a:solidFill>
                            <a:srgbClr val="232752"/>
                          </a:solidFill>
                          <a:uFillTx/>
                          <a:latin typeface="Assistant" pitchFamily="2" charset="-79"/>
                          <a:ea typeface="Assistant"/>
                          <a:cs typeface="Assistant" pitchFamily="2" charset="-79"/>
                          <a:sym typeface="Assistant"/>
                        </a:rPr>
                        <a:t>כמות מסעדות בערי ישראל</a:t>
                      </a:r>
                    </a:p>
                  </a:txBody>
                  <a:tcPr marL="0" marR="108000" marT="108000" marB="0">
                    <a:lnL w="12700" cap="flat" cmpd="sng" algn="ctr">
                      <a:solidFill>
                        <a:schemeClr val="dk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
        <p:nvSpPr>
          <p:cNvPr id="12" name="Google Shape;181;p9">
            <a:extLst>
              <a:ext uri="{FF2B5EF4-FFF2-40B4-BE49-F238E27FC236}">
                <a16:creationId xmlns:a16="http://schemas.microsoft.com/office/drawing/2014/main" id="{149A1778-040F-471D-BD0B-01A764D39764}"/>
              </a:ext>
            </a:extLst>
          </p:cNvPr>
          <p:cNvSpPr/>
          <p:nvPr/>
        </p:nvSpPr>
        <p:spPr>
          <a:xfrm>
            <a:off x="7271223" y="1716937"/>
            <a:ext cx="1393995" cy="2268492"/>
          </a:xfrm>
          <a:prstGeom prst="triangle">
            <a:avLst>
              <a:gd name="adj" fmla="val 50000"/>
            </a:avLst>
          </a:prstGeom>
          <a:blipFill rotWithShape="1">
            <a:blip r:embed="rId4">
              <a:alphaModFix/>
            </a:blip>
            <a:stretch>
              <a:fillRect/>
            </a:stretch>
          </a:blipFill>
          <a:ln w="28575" cap="flat" cmpd="sng">
            <a:solidFill>
              <a:srgbClr val="2327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mn-cs"/>
              <a:sym typeface="Calibri"/>
            </a:endParaRPr>
          </a:p>
        </p:txBody>
      </p:sp>
      <p:sp>
        <p:nvSpPr>
          <p:cNvPr id="13" name="Google Shape;182;p9">
            <a:extLst>
              <a:ext uri="{FF2B5EF4-FFF2-40B4-BE49-F238E27FC236}">
                <a16:creationId xmlns:a16="http://schemas.microsoft.com/office/drawing/2014/main" id="{F7362129-6608-46E5-A19C-40FBDC8B9EEF}"/>
              </a:ext>
            </a:extLst>
          </p:cNvPr>
          <p:cNvSpPr/>
          <p:nvPr/>
        </p:nvSpPr>
        <p:spPr>
          <a:xfrm>
            <a:off x="442853" y="1688861"/>
            <a:ext cx="1393995" cy="2268492"/>
          </a:xfrm>
          <a:prstGeom prst="triangle">
            <a:avLst>
              <a:gd name="adj" fmla="val 50000"/>
            </a:avLst>
          </a:prstGeom>
          <a:blipFill rotWithShape="1">
            <a:blip r:embed="rId4">
              <a:alphaModFix/>
            </a:blip>
            <a:stretch>
              <a:fillRect/>
            </a:stretch>
          </a:blipFill>
          <a:ln w="28575" cap="flat" cmpd="sng">
            <a:solidFill>
              <a:srgbClr val="2327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mn-cs"/>
              <a:sym typeface="Calibri"/>
            </a:endParaRPr>
          </a:p>
        </p:txBody>
      </p:sp>
    </p:spTree>
    <p:extLst>
      <p:ext uri="{BB962C8B-B14F-4D97-AF65-F5344CB8AC3E}">
        <p14:creationId xmlns:p14="http://schemas.microsoft.com/office/powerpoint/2010/main" val="56197524"/>
      </p:ext>
    </p:extLst>
  </p:cSld>
  <p:clrMapOvr>
    <a:masterClrMapping/>
  </p:clrMapOvr>
  <p:transition spd="med"/>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ערכת נושא Office">
      <a:majorFont>
        <a:latin typeface="Calibri"/>
        <a:ea typeface="Calibri"/>
        <a:cs typeface="Calibri"/>
      </a:majorFont>
      <a:minorFont>
        <a:latin typeface="Helvetica"/>
        <a:ea typeface="Helvetica"/>
        <a:cs typeface="Helvetica"/>
      </a:minorFont>
    </a:fontScheme>
    <a:fmtScheme name="ערכת נושא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solidFill>
            <a:schemeClr val="accent1"/>
          </a:solidFill>
          <a:prstDash val="solid"/>
          <a:miter lim="800000"/>
        </a:ln>
        <a:effectLst/>
        <a:sp3d/>
      </a:spPr>
      <a:bodyPr rot="0" spcFirstLastPara="1" vertOverflow="overflow" horzOverflow="overflow" vert="horz" wrap="square" lIns="34289" tIns="34289" rIns="34289" bIns="34289" numCol="1" spcCol="38100" rtlCol="0" anchor="ctr">
        <a:spAutoFit/>
      </a:bodyPr>
      <a:lstStyle>
        <a:defPPr marL="0" marR="0" indent="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4289" tIns="34289" rIns="34289" bIns="34289" numCol="1" spcCol="38100" rtlCol="0" anchor="t">
        <a:spAutoFit/>
      </a:bodyPr>
      <a:lstStyle>
        <a:defPPr marL="0" marR="0" indent="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ערכת נושא Office">
      <a:majorFont>
        <a:latin typeface="Calibri"/>
        <a:ea typeface="Calibri"/>
        <a:cs typeface="Calibri"/>
      </a:majorFont>
      <a:minorFont>
        <a:latin typeface="Helvetica"/>
        <a:ea typeface="Helvetica"/>
        <a:cs typeface="Helvetica"/>
      </a:minorFont>
    </a:fontScheme>
    <a:fmtScheme name="ערכת נושא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solidFill>
            <a:schemeClr val="accent1"/>
          </a:solidFill>
          <a:prstDash val="solid"/>
          <a:miter lim="800000"/>
        </a:ln>
        <a:effectLst/>
        <a:sp3d/>
      </a:spPr>
      <a:bodyPr rot="0" spcFirstLastPara="1" vertOverflow="overflow" horzOverflow="overflow" vert="horz" wrap="square" lIns="34289" tIns="34289" rIns="34289" bIns="34289" numCol="1" spcCol="38100" rtlCol="0" anchor="ctr">
        <a:spAutoFit/>
      </a:bodyPr>
      <a:lstStyle>
        <a:defPPr marL="0" marR="0" indent="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4289" tIns="34289" rIns="34289" bIns="34289" numCol="1" spcCol="38100" rtlCol="0" anchor="t">
        <a:spAutoFit/>
      </a:bodyPr>
      <a:lstStyle>
        <a:defPPr marL="0" marR="0" indent="0" algn="r" defTabSz="685800" rtl="1"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1597</TotalTime>
  <Words>853</Words>
  <Application>Microsoft Office PowerPoint</Application>
  <PresentationFormat>‫הצגה על המסך (16:9)</PresentationFormat>
  <Paragraphs>117</Paragraphs>
  <Slides>13</Slides>
  <Notes>13</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13</vt:i4>
      </vt:variant>
    </vt:vector>
  </HeadingPairs>
  <TitlesOfParts>
    <vt:vector size="21" baseType="lpstr">
      <vt:lpstr>Calibri</vt:lpstr>
      <vt:lpstr>Arial</vt:lpstr>
      <vt:lpstr>Assistant ExtraBold</vt:lpstr>
      <vt:lpstr>Assistant SemiBold</vt:lpstr>
      <vt:lpstr>Quattrocento Sans</vt:lpstr>
      <vt:lpstr>Helvetica</vt:lpstr>
      <vt:lpstr>Assistant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Shiran Waldman</dc:creator>
  <cp:lastModifiedBy>ציפי לנקין</cp:lastModifiedBy>
  <cp:revision>50</cp:revision>
  <dcterms:modified xsi:type="dcterms:W3CDTF">2023-05-28T11:45:39Z</dcterms:modified>
</cp:coreProperties>
</file>