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2" r:id="rId4"/>
    <p:sldId id="261" r:id="rId5"/>
    <p:sldId id="263" r:id="rId6"/>
    <p:sldId id="264" r:id="rId7"/>
    <p:sldId id="265" r:id="rId8"/>
    <p:sldId id="269" r:id="rId9"/>
    <p:sldId id="273" r:id="rId10"/>
    <p:sldId id="266" r:id="rId11"/>
    <p:sldId id="267" r:id="rId12"/>
    <p:sldId id="268"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16" autoAdjust="0"/>
    <p:restoredTop sz="94660"/>
  </p:normalViewPr>
  <p:slideViewPr>
    <p:cSldViewPr snapToGrid="0">
      <p:cViewPr varScale="1">
        <p:scale>
          <a:sx n="97" d="100"/>
          <a:sy n="97" d="100"/>
        </p:scale>
        <p:origin x="84"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DC558-E63D-4C15-8717-203C2E566D49}" type="doc">
      <dgm:prSet loTypeId="urn:microsoft.com/office/officeart/2005/8/layout/pyramid3" loCatId="pyramid" qsTypeId="urn:microsoft.com/office/officeart/2005/8/quickstyle/3d3" qsCatId="3D" csTypeId="urn:microsoft.com/office/officeart/2005/8/colors/colorful1" csCatId="colorful" phldr="1"/>
      <dgm:spPr/>
    </dgm:pt>
    <dgm:pt modelId="{B5AFB5FE-BFD4-4EF9-BB61-21AF4926B179}">
      <dgm:prSet phldrT="[טקסט]"/>
      <dgm:spPr/>
      <dgm:t>
        <a:bodyPr/>
        <a:lstStyle/>
        <a:p>
          <a:pPr rtl="1"/>
          <a:r>
            <a:rPr lang="he-IL" b="1" dirty="0" smtClean="0">
              <a:solidFill>
                <a:schemeClr val="tx1"/>
              </a:solidFill>
            </a:rPr>
            <a:t>תופעה מסוימת ניסוח שאלת חקר</a:t>
          </a:r>
          <a:endParaRPr lang="he-IL" b="1" dirty="0">
            <a:solidFill>
              <a:schemeClr val="tx1"/>
            </a:solidFill>
          </a:endParaRPr>
        </a:p>
      </dgm:t>
    </dgm:pt>
    <dgm:pt modelId="{4CACA7B1-555A-4095-887D-7DB17CE37A21}" type="parTrans" cxnId="{BB74B2AF-9343-4B11-B9AD-17A3D9A6D1A1}">
      <dgm:prSet/>
      <dgm:spPr/>
      <dgm:t>
        <a:bodyPr/>
        <a:lstStyle/>
        <a:p>
          <a:pPr rtl="1"/>
          <a:endParaRPr lang="he-IL"/>
        </a:p>
      </dgm:t>
    </dgm:pt>
    <dgm:pt modelId="{8E50C9A4-86D6-4CE7-B873-AD02C81753B0}" type="sibTrans" cxnId="{BB74B2AF-9343-4B11-B9AD-17A3D9A6D1A1}">
      <dgm:prSet/>
      <dgm:spPr/>
      <dgm:t>
        <a:bodyPr/>
        <a:lstStyle/>
        <a:p>
          <a:pPr rtl="1"/>
          <a:endParaRPr lang="he-IL"/>
        </a:p>
      </dgm:t>
    </dgm:pt>
    <dgm:pt modelId="{8108F0E1-29AF-4AB6-8CE6-E1D36EB6F37C}">
      <dgm:prSet phldrT="[טקסט]"/>
      <dgm:spPr/>
      <dgm:t>
        <a:bodyPr/>
        <a:lstStyle/>
        <a:p>
          <a:pPr rtl="1"/>
          <a:r>
            <a:rPr lang="he-IL" b="1" dirty="0" smtClean="0"/>
            <a:t>הצגת הנתונים</a:t>
          </a:r>
          <a:endParaRPr lang="he-IL" b="1" dirty="0"/>
        </a:p>
      </dgm:t>
    </dgm:pt>
    <dgm:pt modelId="{C270A1E4-D272-445B-995F-440E439A5188}" type="parTrans" cxnId="{2AEDEE05-CFF0-47EE-A54F-526EEDAAF49F}">
      <dgm:prSet/>
      <dgm:spPr/>
      <dgm:t>
        <a:bodyPr/>
        <a:lstStyle/>
        <a:p>
          <a:pPr rtl="1"/>
          <a:endParaRPr lang="he-IL"/>
        </a:p>
      </dgm:t>
    </dgm:pt>
    <dgm:pt modelId="{486F37FF-DC03-4BEE-AC48-2349DFD72ED7}" type="sibTrans" cxnId="{2AEDEE05-CFF0-47EE-A54F-526EEDAAF49F}">
      <dgm:prSet/>
      <dgm:spPr/>
      <dgm:t>
        <a:bodyPr/>
        <a:lstStyle/>
        <a:p>
          <a:pPr rtl="1"/>
          <a:endParaRPr lang="he-IL"/>
        </a:p>
      </dgm:t>
    </dgm:pt>
    <dgm:pt modelId="{0BDA1EFB-1C61-45A7-8413-644C98DE9A50}">
      <dgm:prSet phldrT="[טקסט]"/>
      <dgm:spPr/>
      <dgm:t>
        <a:bodyPr/>
        <a:lstStyle/>
        <a:p>
          <a:pPr rtl="1"/>
          <a:r>
            <a:rPr lang="he-IL" b="1" dirty="0" smtClean="0">
              <a:solidFill>
                <a:schemeClr val="tx1"/>
              </a:solidFill>
            </a:rPr>
            <a:t>הסקת מסקנות</a:t>
          </a:r>
          <a:endParaRPr lang="he-IL" b="1" dirty="0">
            <a:solidFill>
              <a:schemeClr val="tx1"/>
            </a:solidFill>
          </a:endParaRPr>
        </a:p>
      </dgm:t>
    </dgm:pt>
    <dgm:pt modelId="{8952493F-8CFD-4A76-807D-FABCB6F031C5}" type="parTrans" cxnId="{5173EA5D-1B7A-42B7-8573-CF7ADE890934}">
      <dgm:prSet/>
      <dgm:spPr/>
      <dgm:t>
        <a:bodyPr/>
        <a:lstStyle/>
        <a:p>
          <a:pPr rtl="1"/>
          <a:endParaRPr lang="he-IL"/>
        </a:p>
      </dgm:t>
    </dgm:pt>
    <dgm:pt modelId="{81F74F28-947A-424D-9531-15A278CDF224}" type="sibTrans" cxnId="{5173EA5D-1B7A-42B7-8573-CF7ADE890934}">
      <dgm:prSet/>
      <dgm:spPr/>
      <dgm:t>
        <a:bodyPr/>
        <a:lstStyle/>
        <a:p>
          <a:pPr rtl="1"/>
          <a:endParaRPr lang="he-IL"/>
        </a:p>
      </dgm:t>
    </dgm:pt>
    <dgm:pt modelId="{F98777C6-72C5-4B30-8D27-FE661BE29A9F}">
      <dgm:prSet/>
      <dgm:spPr/>
      <dgm:t>
        <a:bodyPr/>
        <a:lstStyle/>
        <a:p>
          <a:pPr rtl="1"/>
          <a:r>
            <a:rPr lang="he-IL" b="1" dirty="0" smtClean="0"/>
            <a:t>ניתוח מתמטי של נתונים</a:t>
          </a:r>
          <a:endParaRPr lang="he-IL" b="1" dirty="0"/>
        </a:p>
      </dgm:t>
    </dgm:pt>
    <dgm:pt modelId="{74D01E76-3B6B-4053-80F0-4A5B05459E95}" type="parTrans" cxnId="{DE5B0404-5913-4707-B2D4-4D018608E320}">
      <dgm:prSet/>
      <dgm:spPr/>
      <dgm:t>
        <a:bodyPr/>
        <a:lstStyle/>
        <a:p>
          <a:pPr rtl="1"/>
          <a:endParaRPr lang="he-IL"/>
        </a:p>
      </dgm:t>
    </dgm:pt>
    <dgm:pt modelId="{18531028-93B7-4261-B36D-3FB26D8BF5AB}" type="sibTrans" cxnId="{DE5B0404-5913-4707-B2D4-4D018608E320}">
      <dgm:prSet/>
      <dgm:spPr/>
      <dgm:t>
        <a:bodyPr/>
        <a:lstStyle/>
        <a:p>
          <a:pPr rtl="1"/>
          <a:endParaRPr lang="he-IL"/>
        </a:p>
      </dgm:t>
    </dgm:pt>
    <dgm:pt modelId="{92EA2864-67C6-47C5-B9D4-B097CC06AE61}">
      <dgm:prSet/>
      <dgm:spPr/>
      <dgm:t>
        <a:bodyPr/>
        <a:lstStyle/>
        <a:p>
          <a:pPr rtl="1"/>
          <a:r>
            <a:rPr lang="he-IL" b="1" dirty="0" smtClean="0">
              <a:solidFill>
                <a:schemeClr val="tx1"/>
              </a:solidFill>
            </a:rPr>
            <a:t>איסוף נתונים רבים ככל האפשר על התופעה</a:t>
          </a:r>
          <a:endParaRPr lang="he-IL" b="1" dirty="0">
            <a:solidFill>
              <a:schemeClr val="tx1"/>
            </a:solidFill>
          </a:endParaRPr>
        </a:p>
      </dgm:t>
    </dgm:pt>
    <dgm:pt modelId="{5A0768E9-E7B2-467F-A665-8F301A64D771}" type="parTrans" cxnId="{909E87FA-AC99-4641-B320-B7E34A6D70BD}">
      <dgm:prSet/>
      <dgm:spPr/>
      <dgm:t>
        <a:bodyPr/>
        <a:lstStyle/>
        <a:p>
          <a:pPr rtl="1"/>
          <a:endParaRPr lang="he-IL"/>
        </a:p>
      </dgm:t>
    </dgm:pt>
    <dgm:pt modelId="{875B688A-7460-4294-943F-0F8DC43807D0}" type="sibTrans" cxnId="{909E87FA-AC99-4641-B320-B7E34A6D70BD}">
      <dgm:prSet/>
      <dgm:spPr/>
      <dgm:t>
        <a:bodyPr/>
        <a:lstStyle/>
        <a:p>
          <a:pPr rtl="1"/>
          <a:endParaRPr lang="he-IL"/>
        </a:p>
      </dgm:t>
    </dgm:pt>
    <dgm:pt modelId="{4615091F-1ED5-41D7-931F-2B78044FEFFA}" type="pres">
      <dgm:prSet presAssocID="{5D1DC558-E63D-4C15-8717-203C2E566D49}" presName="Name0" presStyleCnt="0">
        <dgm:presLayoutVars>
          <dgm:dir/>
          <dgm:animLvl val="lvl"/>
          <dgm:resizeHandles val="exact"/>
        </dgm:presLayoutVars>
      </dgm:prSet>
      <dgm:spPr/>
    </dgm:pt>
    <dgm:pt modelId="{E8A43A2A-7937-4B67-AEED-708996D6B501}" type="pres">
      <dgm:prSet presAssocID="{B5AFB5FE-BFD4-4EF9-BB61-21AF4926B179}" presName="Name8" presStyleCnt="0"/>
      <dgm:spPr/>
    </dgm:pt>
    <dgm:pt modelId="{F9AF9C7D-B35A-4058-90B0-560B9A086164}" type="pres">
      <dgm:prSet presAssocID="{B5AFB5FE-BFD4-4EF9-BB61-21AF4926B179}" presName="level" presStyleLbl="node1" presStyleIdx="0" presStyleCnt="5" custScaleY="51681" custLinFactNeighborX="869" custLinFactNeighborY="-1850">
        <dgm:presLayoutVars>
          <dgm:chMax val="1"/>
          <dgm:bulletEnabled val="1"/>
        </dgm:presLayoutVars>
      </dgm:prSet>
      <dgm:spPr/>
      <dgm:t>
        <a:bodyPr/>
        <a:lstStyle/>
        <a:p>
          <a:pPr rtl="1"/>
          <a:endParaRPr lang="he-IL"/>
        </a:p>
      </dgm:t>
    </dgm:pt>
    <dgm:pt modelId="{D2343B8C-E3FE-47C1-B6CA-2C5C06AFD198}" type="pres">
      <dgm:prSet presAssocID="{B5AFB5FE-BFD4-4EF9-BB61-21AF4926B179}" presName="levelTx" presStyleLbl="revTx" presStyleIdx="0" presStyleCnt="0">
        <dgm:presLayoutVars>
          <dgm:chMax val="1"/>
          <dgm:bulletEnabled val="1"/>
        </dgm:presLayoutVars>
      </dgm:prSet>
      <dgm:spPr/>
      <dgm:t>
        <a:bodyPr/>
        <a:lstStyle/>
        <a:p>
          <a:pPr rtl="1"/>
          <a:endParaRPr lang="he-IL"/>
        </a:p>
      </dgm:t>
    </dgm:pt>
    <dgm:pt modelId="{36698E6E-8C2C-446E-9010-79D29EE11411}" type="pres">
      <dgm:prSet presAssocID="{92EA2864-67C6-47C5-B9D4-B097CC06AE61}" presName="Name8" presStyleCnt="0"/>
      <dgm:spPr/>
    </dgm:pt>
    <dgm:pt modelId="{4294DE66-0BC7-46B9-B6D6-3EFAAF162724}" type="pres">
      <dgm:prSet presAssocID="{92EA2864-67C6-47C5-B9D4-B097CC06AE61}" presName="level" presStyleLbl="node1" presStyleIdx="1" presStyleCnt="5">
        <dgm:presLayoutVars>
          <dgm:chMax val="1"/>
          <dgm:bulletEnabled val="1"/>
        </dgm:presLayoutVars>
      </dgm:prSet>
      <dgm:spPr/>
      <dgm:t>
        <a:bodyPr/>
        <a:lstStyle/>
        <a:p>
          <a:pPr rtl="1"/>
          <a:endParaRPr lang="he-IL"/>
        </a:p>
      </dgm:t>
    </dgm:pt>
    <dgm:pt modelId="{1FEBBF2E-EC63-488C-A6C0-A0B9BD096438}" type="pres">
      <dgm:prSet presAssocID="{92EA2864-67C6-47C5-B9D4-B097CC06AE61}" presName="levelTx" presStyleLbl="revTx" presStyleIdx="0" presStyleCnt="0">
        <dgm:presLayoutVars>
          <dgm:chMax val="1"/>
          <dgm:bulletEnabled val="1"/>
        </dgm:presLayoutVars>
      </dgm:prSet>
      <dgm:spPr/>
      <dgm:t>
        <a:bodyPr/>
        <a:lstStyle/>
        <a:p>
          <a:pPr rtl="1"/>
          <a:endParaRPr lang="he-IL"/>
        </a:p>
      </dgm:t>
    </dgm:pt>
    <dgm:pt modelId="{8897E680-5F76-4082-BCE9-45D10AF18183}" type="pres">
      <dgm:prSet presAssocID="{F98777C6-72C5-4B30-8D27-FE661BE29A9F}" presName="Name8" presStyleCnt="0"/>
      <dgm:spPr/>
    </dgm:pt>
    <dgm:pt modelId="{D7C7FB5F-AA47-452F-BDF6-10209833C6D0}" type="pres">
      <dgm:prSet presAssocID="{F98777C6-72C5-4B30-8D27-FE661BE29A9F}" presName="level" presStyleLbl="node1" presStyleIdx="2" presStyleCnt="5">
        <dgm:presLayoutVars>
          <dgm:chMax val="1"/>
          <dgm:bulletEnabled val="1"/>
        </dgm:presLayoutVars>
      </dgm:prSet>
      <dgm:spPr/>
      <dgm:t>
        <a:bodyPr/>
        <a:lstStyle/>
        <a:p>
          <a:pPr rtl="1"/>
          <a:endParaRPr lang="he-IL"/>
        </a:p>
      </dgm:t>
    </dgm:pt>
    <dgm:pt modelId="{E56F85BB-F4D8-483B-B9AA-3F8CB034FB6A}" type="pres">
      <dgm:prSet presAssocID="{F98777C6-72C5-4B30-8D27-FE661BE29A9F}" presName="levelTx" presStyleLbl="revTx" presStyleIdx="0" presStyleCnt="0">
        <dgm:presLayoutVars>
          <dgm:chMax val="1"/>
          <dgm:bulletEnabled val="1"/>
        </dgm:presLayoutVars>
      </dgm:prSet>
      <dgm:spPr/>
      <dgm:t>
        <a:bodyPr/>
        <a:lstStyle/>
        <a:p>
          <a:pPr rtl="1"/>
          <a:endParaRPr lang="he-IL"/>
        </a:p>
      </dgm:t>
    </dgm:pt>
    <dgm:pt modelId="{7FC81153-7977-47F4-A6C3-DEBB070D8711}" type="pres">
      <dgm:prSet presAssocID="{8108F0E1-29AF-4AB6-8CE6-E1D36EB6F37C}" presName="Name8" presStyleCnt="0"/>
      <dgm:spPr/>
    </dgm:pt>
    <dgm:pt modelId="{F48C12A1-E476-4C0C-A574-18D79F99C0F6}" type="pres">
      <dgm:prSet presAssocID="{8108F0E1-29AF-4AB6-8CE6-E1D36EB6F37C}" presName="level" presStyleLbl="node1" presStyleIdx="3" presStyleCnt="5">
        <dgm:presLayoutVars>
          <dgm:chMax val="1"/>
          <dgm:bulletEnabled val="1"/>
        </dgm:presLayoutVars>
      </dgm:prSet>
      <dgm:spPr/>
      <dgm:t>
        <a:bodyPr/>
        <a:lstStyle/>
        <a:p>
          <a:pPr rtl="1"/>
          <a:endParaRPr lang="he-IL"/>
        </a:p>
      </dgm:t>
    </dgm:pt>
    <dgm:pt modelId="{5B8F88AB-E474-4C88-BF7A-12C1FA3ABB93}" type="pres">
      <dgm:prSet presAssocID="{8108F0E1-29AF-4AB6-8CE6-E1D36EB6F37C}" presName="levelTx" presStyleLbl="revTx" presStyleIdx="0" presStyleCnt="0">
        <dgm:presLayoutVars>
          <dgm:chMax val="1"/>
          <dgm:bulletEnabled val="1"/>
        </dgm:presLayoutVars>
      </dgm:prSet>
      <dgm:spPr/>
      <dgm:t>
        <a:bodyPr/>
        <a:lstStyle/>
        <a:p>
          <a:pPr rtl="1"/>
          <a:endParaRPr lang="he-IL"/>
        </a:p>
      </dgm:t>
    </dgm:pt>
    <dgm:pt modelId="{4049F76C-5672-4A3C-B680-9779F7A65297}" type="pres">
      <dgm:prSet presAssocID="{0BDA1EFB-1C61-45A7-8413-644C98DE9A50}" presName="Name8" presStyleCnt="0"/>
      <dgm:spPr/>
    </dgm:pt>
    <dgm:pt modelId="{FC4D2740-F701-462F-82C4-44BF7C60545B}" type="pres">
      <dgm:prSet presAssocID="{0BDA1EFB-1C61-45A7-8413-644C98DE9A50}" presName="level" presStyleLbl="node1" presStyleIdx="4" presStyleCnt="5" custLinFactNeighborX="1446" custLinFactNeighborY="211">
        <dgm:presLayoutVars>
          <dgm:chMax val="1"/>
          <dgm:bulletEnabled val="1"/>
        </dgm:presLayoutVars>
      </dgm:prSet>
      <dgm:spPr/>
      <dgm:t>
        <a:bodyPr/>
        <a:lstStyle/>
        <a:p>
          <a:pPr rtl="1"/>
          <a:endParaRPr lang="he-IL"/>
        </a:p>
      </dgm:t>
    </dgm:pt>
    <dgm:pt modelId="{50538140-65AC-4D35-A0DF-246DFB54143E}" type="pres">
      <dgm:prSet presAssocID="{0BDA1EFB-1C61-45A7-8413-644C98DE9A50}" presName="levelTx" presStyleLbl="revTx" presStyleIdx="0" presStyleCnt="0">
        <dgm:presLayoutVars>
          <dgm:chMax val="1"/>
          <dgm:bulletEnabled val="1"/>
        </dgm:presLayoutVars>
      </dgm:prSet>
      <dgm:spPr/>
      <dgm:t>
        <a:bodyPr/>
        <a:lstStyle/>
        <a:p>
          <a:pPr rtl="1"/>
          <a:endParaRPr lang="he-IL"/>
        </a:p>
      </dgm:t>
    </dgm:pt>
  </dgm:ptLst>
  <dgm:cxnLst>
    <dgm:cxn modelId="{DE5B0404-5913-4707-B2D4-4D018608E320}" srcId="{5D1DC558-E63D-4C15-8717-203C2E566D49}" destId="{F98777C6-72C5-4B30-8D27-FE661BE29A9F}" srcOrd="2" destOrd="0" parTransId="{74D01E76-3B6B-4053-80F0-4A5B05459E95}" sibTransId="{18531028-93B7-4261-B36D-3FB26D8BF5AB}"/>
    <dgm:cxn modelId="{25D28BFE-D447-446E-8169-1552527390CB}" type="presOf" srcId="{0BDA1EFB-1C61-45A7-8413-644C98DE9A50}" destId="{FC4D2740-F701-462F-82C4-44BF7C60545B}" srcOrd="0" destOrd="0" presId="urn:microsoft.com/office/officeart/2005/8/layout/pyramid3"/>
    <dgm:cxn modelId="{2AEDEE05-CFF0-47EE-A54F-526EEDAAF49F}" srcId="{5D1DC558-E63D-4C15-8717-203C2E566D49}" destId="{8108F0E1-29AF-4AB6-8CE6-E1D36EB6F37C}" srcOrd="3" destOrd="0" parTransId="{C270A1E4-D272-445B-995F-440E439A5188}" sibTransId="{486F37FF-DC03-4BEE-AC48-2349DFD72ED7}"/>
    <dgm:cxn modelId="{A3F70454-0A63-4888-A643-DD8C3E14C5F3}" type="presOf" srcId="{B5AFB5FE-BFD4-4EF9-BB61-21AF4926B179}" destId="{D2343B8C-E3FE-47C1-B6CA-2C5C06AFD198}" srcOrd="1" destOrd="0" presId="urn:microsoft.com/office/officeart/2005/8/layout/pyramid3"/>
    <dgm:cxn modelId="{EB92D9C9-F622-4428-AC42-F083B6147157}" type="presOf" srcId="{8108F0E1-29AF-4AB6-8CE6-E1D36EB6F37C}" destId="{5B8F88AB-E474-4C88-BF7A-12C1FA3ABB93}" srcOrd="1" destOrd="0" presId="urn:microsoft.com/office/officeart/2005/8/layout/pyramid3"/>
    <dgm:cxn modelId="{909E87FA-AC99-4641-B320-B7E34A6D70BD}" srcId="{5D1DC558-E63D-4C15-8717-203C2E566D49}" destId="{92EA2864-67C6-47C5-B9D4-B097CC06AE61}" srcOrd="1" destOrd="0" parTransId="{5A0768E9-E7B2-467F-A665-8F301A64D771}" sibTransId="{875B688A-7460-4294-943F-0F8DC43807D0}"/>
    <dgm:cxn modelId="{E3C33F9B-C86B-4F40-839F-CCA9F442719F}" type="presOf" srcId="{0BDA1EFB-1C61-45A7-8413-644C98DE9A50}" destId="{50538140-65AC-4D35-A0DF-246DFB54143E}" srcOrd="1" destOrd="0" presId="urn:microsoft.com/office/officeart/2005/8/layout/pyramid3"/>
    <dgm:cxn modelId="{4EAD0E1E-8719-49A0-A05D-89C0794875F7}" type="presOf" srcId="{F98777C6-72C5-4B30-8D27-FE661BE29A9F}" destId="{D7C7FB5F-AA47-452F-BDF6-10209833C6D0}" srcOrd="0" destOrd="0" presId="urn:microsoft.com/office/officeart/2005/8/layout/pyramid3"/>
    <dgm:cxn modelId="{CD0E8E5E-C516-4EDE-97CC-88239AA89048}" type="presOf" srcId="{F98777C6-72C5-4B30-8D27-FE661BE29A9F}" destId="{E56F85BB-F4D8-483B-B9AA-3F8CB034FB6A}" srcOrd="1" destOrd="0" presId="urn:microsoft.com/office/officeart/2005/8/layout/pyramid3"/>
    <dgm:cxn modelId="{BB74B2AF-9343-4B11-B9AD-17A3D9A6D1A1}" srcId="{5D1DC558-E63D-4C15-8717-203C2E566D49}" destId="{B5AFB5FE-BFD4-4EF9-BB61-21AF4926B179}" srcOrd="0" destOrd="0" parTransId="{4CACA7B1-555A-4095-887D-7DB17CE37A21}" sibTransId="{8E50C9A4-86D6-4CE7-B873-AD02C81753B0}"/>
    <dgm:cxn modelId="{8CE99DC0-B7A6-4F4E-A6A4-61EBD4F9FC5F}" type="presOf" srcId="{8108F0E1-29AF-4AB6-8CE6-E1D36EB6F37C}" destId="{F48C12A1-E476-4C0C-A574-18D79F99C0F6}" srcOrd="0" destOrd="0" presId="urn:microsoft.com/office/officeart/2005/8/layout/pyramid3"/>
    <dgm:cxn modelId="{E2E1E064-5616-4063-803E-AE1B87F4CB98}" type="presOf" srcId="{B5AFB5FE-BFD4-4EF9-BB61-21AF4926B179}" destId="{F9AF9C7D-B35A-4058-90B0-560B9A086164}" srcOrd="0" destOrd="0" presId="urn:microsoft.com/office/officeart/2005/8/layout/pyramid3"/>
    <dgm:cxn modelId="{5173EA5D-1B7A-42B7-8573-CF7ADE890934}" srcId="{5D1DC558-E63D-4C15-8717-203C2E566D49}" destId="{0BDA1EFB-1C61-45A7-8413-644C98DE9A50}" srcOrd="4" destOrd="0" parTransId="{8952493F-8CFD-4A76-807D-FABCB6F031C5}" sibTransId="{81F74F28-947A-424D-9531-15A278CDF224}"/>
    <dgm:cxn modelId="{1B74F03A-B318-4F1D-85FA-00D7D211FE07}" type="presOf" srcId="{92EA2864-67C6-47C5-B9D4-B097CC06AE61}" destId="{1FEBBF2E-EC63-488C-A6C0-A0B9BD096438}" srcOrd="1" destOrd="0" presId="urn:microsoft.com/office/officeart/2005/8/layout/pyramid3"/>
    <dgm:cxn modelId="{1F6EA55E-E03C-4B2E-BD49-44C86FA9B1FA}" type="presOf" srcId="{5D1DC558-E63D-4C15-8717-203C2E566D49}" destId="{4615091F-1ED5-41D7-931F-2B78044FEFFA}" srcOrd="0" destOrd="0" presId="urn:microsoft.com/office/officeart/2005/8/layout/pyramid3"/>
    <dgm:cxn modelId="{2291004E-59EF-4041-806E-6375CC9D1A93}" type="presOf" srcId="{92EA2864-67C6-47C5-B9D4-B097CC06AE61}" destId="{4294DE66-0BC7-46B9-B6D6-3EFAAF162724}" srcOrd="0" destOrd="0" presId="urn:microsoft.com/office/officeart/2005/8/layout/pyramid3"/>
    <dgm:cxn modelId="{AB619E5F-B80D-48C9-B96A-C4C2DA85FC4E}" type="presParOf" srcId="{4615091F-1ED5-41D7-931F-2B78044FEFFA}" destId="{E8A43A2A-7937-4B67-AEED-708996D6B501}" srcOrd="0" destOrd="0" presId="urn:microsoft.com/office/officeart/2005/8/layout/pyramid3"/>
    <dgm:cxn modelId="{CEFDD324-998B-484C-91A0-0543AD125C34}" type="presParOf" srcId="{E8A43A2A-7937-4B67-AEED-708996D6B501}" destId="{F9AF9C7D-B35A-4058-90B0-560B9A086164}" srcOrd="0" destOrd="0" presId="urn:microsoft.com/office/officeart/2005/8/layout/pyramid3"/>
    <dgm:cxn modelId="{396A168D-CCE5-4F82-9C72-F824C4A975B8}" type="presParOf" srcId="{E8A43A2A-7937-4B67-AEED-708996D6B501}" destId="{D2343B8C-E3FE-47C1-B6CA-2C5C06AFD198}" srcOrd="1" destOrd="0" presId="urn:microsoft.com/office/officeart/2005/8/layout/pyramid3"/>
    <dgm:cxn modelId="{63F19DD5-EC4D-485C-B7AE-E6223F594C3D}" type="presParOf" srcId="{4615091F-1ED5-41D7-931F-2B78044FEFFA}" destId="{36698E6E-8C2C-446E-9010-79D29EE11411}" srcOrd="1" destOrd="0" presId="urn:microsoft.com/office/officeart/2005/8/layout/pyramid3"/>
    <dgm:cxn modelId="{BD7D9CC3-4D2D-4283-85EA-66DC4715C0BE}" type="presParOf" srcId="{36698E6E-8C2C-446E-9010-79D29EE11411}" destId="{4294DE66-0BC7-46B9-B6D6-3EFAAF162724}" srcOrd="0" destOrd="0" presId="urn:microsoft.com/office/officeart/2005/8/layout/pyramid3"/>
    <dgm:cxn modelId="{F1895FAF-D256-4608-95F3-9C598DC9BF10}" type="presParOf" srcId="{36698E6E-8C2C-446E-9010-79D29EE11411}" destId="{1FEBBF2E-EC63-488C-A6C0-A0B9BD096438}" srcOrd="1" destOrd="0" presId="urn:microsoft.com/office/officeart/2005/8/layout/pyramid3"/>
    <dgm:cxn modelId="{12F1CF26-8FBB-4BAB-ADA8-BB4699AF835F}" type="presParOf" srcId="{4615091F-1ED5-41D7-931F-2B78044FEFFA}" destId="{8897E680-5F76-4082-BCE9-45D10AF18183}" srcOrd="2" destOrd="0" presId="urn:microsoft.com/office/officeart/2005/8/layout/pyramid3"/>
    <dgm:cxn modelId="{E8A93C14-1862-4864-AC3D-34649B432B09}" type="presParOf" srcId="{8897E680-5F76-4082-BCE9-45D10AF18183}" destId="{D7C7FB5F-AA47-452F-BDF6-10209833C6D0}" srcOrd="0" destOrd="0" presId="urn:microsoft.com/office/officeart/2005/8/layout/pyramid3"/>
    <dgm:cxn modelId="{56FAEB8B-B9F8-4D06-B152-91E2C6C3F302}" type="presParOf" srcId="{8897E680-5F76-4082-BCE9-45D10AF18183}" destId="{E56F85BB-F4D8-483B-B9AA-3F8CB034FB6A}" srcOrd="1" destOrd="0" presId="urn:microsoft.com/office/officeart/2005/8/layout/pyramid3"/>
    <dgm:cxn modelId="{2CA6C240-80D8-4080-A78F-6F54A5B22C4C}" type="presParOf" srcId="{4615091F-1ED5-41D7-931F-2B78044FEFFA}" destId="{7FC81153-7977-47F4-A6C3-DEBB070D8711}" srcOrd="3" destOrd="0" presId="urn:microsoft.com/office/officeart/2005/8/layout/pyramid3"/>
    <dgm:cxn modelId="{E7BE2C76-825F-43A1-943F-B0F27BC0E636}" type="presParOf" srcId="{7FC81153-7977-47F4-A6C3-DEBB070D8711}" destId="{F48C12A1-E476-4C0C-A574-18D79F99C0F6}" srcOrd="0" destOrd="0" presId="urn:microsoft.com/office/officeart/2005/8/layout/pyramid3"/>
    <dgm:cxn modelId="{7C6EFBE3-77E3-49E4-9486-DBD2F3504BED}" type="presParOf" srcId="{7FC81153-7977-47F4-A6C3-DEBB070D8711}" destId="{5B8F88AB-E474-4C88-BF7A-12C1FA3ABB93}" srcOrd="1" destOrd="0" presId="urn:microsoft.com/office/officeart/2005/8/layout/pyramid3"/>
    <dgm:cxn modelId="{8C031CE7-4684-413E-8F43-ACC406817C4C}" type="presParOf" srcId="{4615091F-1ED5-41D7-931F-2B78044FEFFA}" destId="{4049F76C-5672-4A3C-B680-9779F7A65297}" srcOrd="4" destOrd="0" presId="urn:microsoft.com/office/officeart/2005/8/layout/pyramid3"/>
    <dgm:cxn modelId="{7A9EA25E-6AF1-48A6-952C-B3D4C985CEA0}" type="presParOf" srcId="{4049F76C-5672-4A3C-B680-9779F7A65297}" destId="{FC4D2740-F701-462F-82C4-44BF7C60545B}" srcOrd="0" destOrd="0" presId="urn:microsoft.com/office/officeart/2005/8/layout/pyramid3"/>
    <dgm:cxn modelId="{0A78AE12-153A-47C6-9CD2-80C18E938484}" type="presParOf" srcId="{4049F76C-5672-4A3C-B680-9779F7A65297}" destId="{50538140-65AC-4D35-A0DF-246DFB54143E}"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F9C7D-B35A-4058-90B0-560B9A086164}">
      <dsp:nvSpPr>
        <dsp:cNvPr id="0" name=""/>
        <dsp:cNvSpPr/>
      </dsp:nvSpPr>
      <dsp:spPr>
        <a:xfrm rot="10800000">
          <a:off x="0" y="0"/>
          <a:ext cx="5288924" cy="543598"/>
        </a:xfrm>
        <a:prstGeom prst="trapezoid">
          <a:avLst>
            <a:gd name="adj" fmla="val 5566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tx1"/>
              </a:solidFill>
            </a:rPr>
            <a:t>תופעה מסוימת ניסוח שאלת חקר</a:t>
          </a:r>
          <a:endParaRPr lang="he-IL" sz="2000" b="1" kern="1200" dirty="0">
            <a:solidFill>
              <a:schemeClr val="tx1"/>
            </a:solidFill>
          </a:endParaRPr>
        </a:p>
      </dsp:txBody>
      <dsp:txXfrm rot="-10800000">
        <a:off x="925561" y="0"/>
        <a:ext cx="3437800" cy="543598"/>
      </dsp:txXfrm>
    </dsp:sp>
    <dsp:sp modelId="{4294DE66-0BC7-46B9-B6D6-3EFAAF162724}">
      <dsp:nvSpPr>
        <dsp:cNvPr id="0" name=""/>
        <dsp:cNvSpPr/>
      </dsp:nvSpPr>
      <dsp:spPr>
        <a:xfrm rot="10800000">
          <a:off x="302577" y="543598"/>
          <a:ext cx="4683769" cy="1051834"/>
        </a:xfrm>
        <a:prstGeom prst="trapezoid">
          <a:avLst>
            <a:gd name="adj" fmla="val 5566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tx1"/>
              </a:solidFill>
            </a:rPr>
            <a:t>איסוף נתונים רבים ככל האפשר על התופעה</a:t>
          </a:r>
          <a:endParaRPr lang="he-IL" sz="2000" b="1" kern="1200" dirty="0">
            <a:solidFill>
              <a:schemeClr val="tx1"/>
            </a:solidFill>
          </a:endParaRPr>
        </a:p>
      </dsp:txBody>
      <dsp:txXfrm rot="-10800000">
        <a:off x="1122236" y="543598"/>
        <a:ext cx="3044450" cy="1051834"/>
      </dsp:txXfrm>
    </dsp:sp>
    <dsp:sp modelId="{D7C7FB5F-AA47-452F-BDF6-10209833C6D0}">
      <dsp:nvSpPr>
        <dsp:cNvPr id="0" name=""/>
        <dsp:cNvSpPr/>
      </dsp:nvSpPr>
      <dsp:spPr>
        <a:xfrm rot="10800000">
          <a:off x="888048" y="1595432"/>
          <a:ext cx="3512826" cy="1051834"/>
        </a:xfrm>
        <a:prstGeom prst="trapezoid">
          <a:avLst>
            <a:gd name="adj" fmla="val 5566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b="1" kern="1200" dirty="0" smtClean="0"/>
            <a:t>ניתוח מתמטי של נתונים</a:t>
          </a:r>
          <a:endParaRPr lang="he-IL" sz="2000" b="1" kern="1200" dirty="0"/>
        </a:p>
      </dsp:txBody>
      <dsp:txXfrm rot="-10800000">
        <a:off x="1502793" y="1595432"/>
        <a:ext cx="2283337" cy="1051834"/>
      </dsp:txXfrm>
    </dsp:sp>
    <dsp:sp modelId="{F48C12A1-E476-4C0C-A574-18D79F99C0F6}">
      <dsp:nvSpPr>
        <dsp:cNvPr id="0" name=""/>
        <dsp:cNvSpPr/>
      </dsp:nvSpPr>
      <dsp:spPr>
        <a:xfrm rot="10800000">
          <a:off x="1473519" y="2647266"/>
          <a:ext cx="2341884" cy="1051834"/>
        </a:xfrm>
        <a:prstGeom prst="trapezoid">
          <a:avLst>
            <a:gd name="adj" fmla="val 5566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b="1" kern="1200" dirty="0" smtClean="0"/>
            <a:t>הצגת הנתונים</a:t>
          </a:r>
          <a:endParaRPr lang="he-IL" sz="2000" b="1" kern="1200" dirty="0"/>
        </a:p>
      </dsp:txBody>
      <dsp:txXfrm rot="-10800000">
        <a:off x="1883349" y="2647266"/>
        <a:ext cx="1522225" cy="1051834"/>
      </dsp:txXfrm>
    </dsp:sp>
    <dsp:sp modelId="{FC4D2740-F701-462F-82C4-44BF7C60545B}">
      <dsp:nvSpPr>
        <dsp:cNvPr id="0" name=""/>
        <dsp:cNvSpPr/>
      </dsp:nvSpPr>
      <dsp:spPr>
        <a:xfrm rot="10800000">
          <a:off x="2075922" y="3699100"/>
          <a:ext cx="1170942" cy="1051834"/>
        </a:xfrm>
        <a:prstGeom prst="trapezoid">
          <a:avLst>
            <a:gd name="adj" fmla="val 55662"/>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tx1"/>
              </a:solidFill>
            </a:rPr>
            <a:t>הסקת מסקנות</a:t>
          </a:r>
          <a:endParaRPr lang="he-IL" sz="2000" b="1" kern="1200" dirty="0">
            <a:solidFill>
              <a:schemeClr val="tx1"/>
            </a:solidFill>
          </a:endParaRPr>
        </a:p>
      </dsp:txBody>
      <dsp:txXfrm rot="-10800000">
        <a:off x="2075922" y="3699100"/>
        <a:ext cx="1170942" cy="10518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139033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416639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5401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219053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330679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313852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406425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5730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400402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242151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5E488EA-5C95-47BF-AF6E-1514C1DCC349}" type="datetimeFigureOut">
              <a:rPr lang="he-IL" smtClean="0"/>
              <a:t>ט"ו/טבת/תשפ"א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97383F0-AEBE-4915-8893-F7B1D10B2512}" type="slidenum">
              <a:rPr lang="he-IL" smtClean="0"/>
              <a:t>‹#›</a:t>
            </a:fld>
            <a:endParaRPr lang="he-IL"/>
          </a:p>
        </p:txBody>
      </p:sp>
    </p:spTree>
    <p:extLst>
      <p:ext uri="{BB962C8B-B14F-4D97-AF65-F5344CB8AC3E}">
        <p14:creationId xmlns:p14="http://schemas.microsoft.com/office/powerpoint/2010/main" val="263933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5E488EA-5C95-47BF-AF6E-1514C1DCC349}" type="datetimeFigureOut">
              <a:rPr lang="he-IL" smtClean="0"/>
              <a:t>ט"ו/טבת/תשפ"א</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97383F0-AEBE-4915-8893-F7B1D10B2512}" type="slidenum">
              <a:rPr lang="he-IL" smtClean="0"/>
              <a:t>‹#›</a:t>
            </a:fld>
            <a:endParaRPr lang="he-IL"/>
          </a:p>
        </p:txBody>
      </p:sp>
    </p:spTree>
    <p:extLst>
      <p:ext uri="{BB962C8B-B14F-4D97-AF65-F5344CB8AC3E}">
        <p14:creationId xmlns:p14="http://schemas.microsoft.com/office/powerpoint/2010/main" val="173845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3F222A8-AF2A-4292-8A95-0C3AD37A109D}"/>
              </a:ext>
            </a:extLst>
          </p:cNvPr>
          <p:cNvSpPr/>
          <p:nvPr/>
        </p:nvSpPr>
        <p:spPr>
          <a:xfrm>
            <a:off x="6096000" y="0"/>
            <a:ext cx="5734929"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t> </a:t>
            </a:r>
            <a:endParaRPr lang="en-US" dirty="0"/>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chemeClr val="bg1">
                <a:lumMod val="95000"/>
              </a:schemeClr>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4206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 name="תמונה 2"/>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839339" y="3496943"/>
            <a:ext cx="4709294" cy="2705100"/>
          </a:xfrm>
          <a:prstGeom prst="rect">
            <a:avLst/>
          </a:prstGeom>
        </p:spPr>
      </p:pic>
      <p:sp>
        <p:nvSpPr>
          <p:cNvPr id="7" name="מגילה אנכית 6"/>
          <p:cNvSpPr/>
          <p:nvPr/>
        </p:nvSpPr>
        <p:spPr>
          <a:xfrm>
            <a:off x="7486898" y="648200"/>
            <a:ext cx="3073400" cy="3272220"/>
          </a:xfrm>
          <a:prstGeom prst="verticalScroll">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he-IL" sz="2800" b="1" i="1" dirty="0" smtClean="0"/>
              <a:t>מבוא סטטיסטיקה </a:t>
            </a:r>
          </a:p>
          <a:p>
            <a:pPr algn="ctr"/>
            <a:r>
              <a:rPr lang="he-IL" sz="2800" b="1" i="1" dirty="0" smtClean="0">
                <a:solidFill>
                  <a:srgbClr val="FF0000"/>
                </a:solidFill>
              </a:rPr>
              <a:t>3</a:t>
            </a:r>
            <a:endParaRPr lang="en-US" sz="2800" b="1" i="1" dirty="0" smtClean="0">
              <a:solidFill>
                <a:srgbClr val="FF0000"/>
              </a:solidFill>
            </a:endParaRPr>
          </a:p>
          <a:p>
            <a:pPr algn="ctr"/>
            <a:endParaRPr lang="he-IL" sz="2800" b="1" i="1" dirty="0" smtClean="0"/>
          </a:p>
        </p:txBody>
      </p:sp>
    </p:spTree>
    <p:extLst>
      <p:ext uri="{BB962C8B-B14F-4D97-AF65-F5344CB8AC3E}">
        <p14:creationId xmlns:p14="http://schemas.microsoft.com/office/powerpoint/2010/main" val="205277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3F222A8-AF2A-4292-8A95-0C3AD37A109D}"/>
              </a:ext>
            </a:extLst>
          </p:cNvPr>
          <p:cNvSpPr/>
          <p:nvPr/>
        </p:nvSpPr>
        <p:spPr>
          <a:xfrm>
            <a:off x="6028442"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8" name="TextBox 147"/>
          <p:cNvSpPr txBox="1"/>
          <p:nvPr/>
        </p:nvSpPr>
        <p:spPr>
          <a:xfrm>
            <a:off x="985650" y="102931"/>
            <a:ext cx="3762100" cy="400110"/>
          </a:xfrm>
          <a:prstGeom prst="rect">
            <a:avLst/>
          </a:prstGeom>
          <a:noFill/>
        </p:spPr>
        <p:txBody>
          <a:bodyPr wrap="square" rtlCol="1">
            <a:spAutoFit/>
          </a:bodyPr>
          <a:lstStyle/>
          <a:p>
            <a:pPr algn="ctr"/>
            <a:r>
              <a:rPr lang="he-IL" sz="2000" b="1" dirty="0" smtClean="0"/>
              <a:t>תרגיל 2</a:t>
            </a:r>
            <a:endParaRPr lang="he-IL" sz="2000" b="1" dirty="0"/>
          </a:p>
        </p:txBody>
      </p:sp>
      <p:sp>
        <p:nvSpPr>
          <p:cNvPr id="2" name="TextBox 1"/>
          <p:cNvSpPr txBox="1"/>
          <p:nvPr/>
        </p:nvSpPr>
        <p:spPr>
          <a:xfrm>
            <a:off x="725716" y="741596"/>
            <a:ext cx="4623032" cy="3416320"/>
          </a:xfrm>
          <a:prstGeom prst="rect">
            <a:avLst/>
          </a:prstGeom>
          <a:noFill/>
        </p:spPr>
        <p:txBody>
          <a:bodyPr wrap="square" rtlCol="1">
            <a:spAutoFit/>
          </a:bodyPr>
          <a:lstStyle/>
          <a:p>
            <a:pPr lvl="0"/>
            <a:r>
              <a:rPr lang="he-IL" b="1" dirty="0"/>
              <a:t>חוקרת שיערה כי גברים מהפריפריה מרוויחים פחות כסף מגברים במרכז. מהו המשתנה הבלתי תלוי בהשערה זו</a:t>
            </a:r>
            <a:r>
              <a:rPr lang="he-IL" b="1" dirty="0" smtClean="0"/>
              <a:t>?</a:t>
            </a:r>
          </a:p>
          <a:p>
            <a:pPr lvl="0"/>
            <a:endParaRPr lang="he-IL" b="1" dirty="0"/>
          </a:p>
          <a:p>
            <a:pPr lvl="0"/>
            <a:endParaRPr lang="en-US" dirty="0"/>
          </a:p>
          <a:p>
            <a:pPr marL="342900" lvl="0" indent="-342900">
              <a:buFont typeface="+mj-cs"/>
              <a:buAutoNum type="hebrew2Minus"/>
            </a:pPr>
            <a:r>
              <a:rPr lang="he-IL" dirty="0"/>
              <a:t>אזור </a:t>
            </a:r>
            <a:r>
              <a:rPr lang="he-IL" dirty="0" smtClean="0"/>
              <a:t>גאוגרפי</a:t>
            </a:r>
          </a:p>
          <a:p>
            <a:pPr marL="342900" lvl="0" indent="-342900">
              <a:buFont typeface="+mj-lt"/>
              <a:buAutoNum type="hebrew2Minus"/>
            </a:pPr>
            <a:endParaRPr lang="en-US" dirty="0"/>
          </a:p>
          <a:p>
            <a:pPr marL="342900" lvl="0" indent="-342900">
              <a:buFont typeface="+mj-lt"/>
              <a:buAutoNum type="hebrew2Minus"/>
            </a:pPr>
            <a:r>
              <a:rPr lang="he-IL" dirty="0" smtClean="0"/>
              <a:t>גברים</a:t>
            </a:r>
          </a:p>
          <a:p>
            <a:pPr marL="342900" lvl="0" indent="-342900">
              <a:buFont typeface="+mj-lt"/>
              <a:buAutoNum type="hebrew2Minus"/>
            </a:pPr>
            <a:endParaRPr lang="en-US" dirty="0"/>
          </a:p>
          <a:p>
            <a:pPr marL="342900" lvl="0" indent="-342900">
              <a:buFont typeface="+mj-lt"/>
              <a:buAutoNum type="hebrew2Minus"/>
            </a:pPr>
            <a:r>
              <a:rPr lang="he-IL" dirty="0"/>
              <a:t>גברים </a:t>
            </a:r>
            <a:r>
              <a:rPr lang="he-IL" dirty="0" smtClean="0"/>
              <a:t>מהפריפריה</a:t>
            </a:r>
          </a:p>
          <a:p>
            <a:pPr marL="342900" lvl="0" indent="-342900">
              <a:buFont typeface="+mj-lt"/>
              <a:buAutoNum type="hebrew2Minus"/>
            </a:pPr>
            <a:endParaRPr lang="en-US" dirty="0"/>
          </a:p>
          <a:p>
            <a:pPr marL="342900" lvl="0" indent="-342900">
              <a:buFont typeface="+mj-lt"/>
              <a:buAutoNum type="hebrew2Minus"/>
            </a:pPr>
            <a:r>
              <a:rPr lang="he-IL" dirty="0"/>
              <a:t>מין/מגדר </a:t>
            </a:r>
            <a:endParaRPr lang="en-US" dirty="0"/>
          </a:p>
        </p:txBody>
      </p:sp>
      <p:sp>
        <p:nvSpPr>
          <p:cNvPr id="149" name="TextBox 148"/>
          <p:cNvSpPr txBox="1"/>
          <p:nvPr/>
        </p:nvSpPr>
        <p:spPr>
          <a:xfrm>
            <a:off x="6939585" y="223897"/>
            <a:ext cx="3762100" cy="400110"/>
          </a:xfrm>
          <a:prstGeom prst="rect">
            <a:avLst/>
          </a:prstGeom>
          <a:noFill/>
        </p:spPr>
        <p:txBody>
          <a:bodyPr wrap="square" rtlCol="1">
            <a:spAutoFit/>
          </a:bodyPr>
          <a:lstStyle/>
          <a:p>
            <a:pPr algn="ctr"/>
            <a:r>
              <a:rPr lang="he-IL" sz="2000" b="1" dirty="0" smtClean="0"/>
              <a:t>תרגיל 3</a:t>
            </a:r>
            <a:endParaRPr lang="he-IL" sz="2000" b="1" dirty="0"/>
          </a:p>
        </p:txBody>
      </p:sp>
      <p:sp>
        <p:nvSpPr>
          <p:cNvPr id="6" name="TextBox 5"/>
          <p:cNvSpPr txBox="1"/>
          <p:nvPr/>
        </p:nvSpPr>
        <p:spPr>
          <a:xfrm>
            <a:off x="6587613" y="959222"/>
            <a:ext cx="4899518" cy="4524315"/>
          </a:xfrm>
          <a:prstGeom prst="rect">
            <a:avLst/>
          </a:prstGeom>
          <a:noFill/>
        </p:spPr>
        <p:txBody>
          <a:bodyPr wrap="square" rtlCol="1">
            <a:spAutoFit/>
          </a:bodyPr>
          <a:lstStyle/>
          <a:p>
            <a:pPr lvl="0"/>
            <a:r>
              <a:rPr lang="he-IL" b="1" dirty="0"/>
              <a:t>מחקר חדש שהתפרסם מראה כי נשים רזות משתכרות יותר. דנה טענה כי זה משום שנשים שאפתניות מחמירות עם עצמן בדרישות החברתיות - הן הקרייריסטיות והן האישיות. שירלי טענה כי לנשים רזות אפשרות להגיע למקצועות המציעים שכר גבוה יותר:  </a:t>
            </a:r>
            <a:endParaRPr lang="he-IL" b="1" dirty="0" smtClean="0"/>
          </a:p>
          <a:p>
            <a:pPr lvl="0"/>
            <a:endParaRPr lang="en-US" dirty="0"/>
          </a:p>
          <a:p>
            <a:r>
              <a:rPr lang="he-IL" dirty="0" smtClean="0"/>
              <a:t>א. דנה </a:t>
            </a:r>
            <a:r>
              <a:rPr lang="he-IL" dirty="0"/>
              <a:t>ושירלי מציעות משתנה מתערב מסוג </a:t>
            </a:r>
            <a:r>
              <a:rPr lang="he-IL" dirty="0" smtClean="0"/>
              <a:t>מתווך</a:t>
            </a:r>
          </a:p>
          <a:p>
            <a:endParaRPr lang="en-US" dirty="0"/>
          </a:p>
          <a:p>
            <a:r>
              <a:rPr lang="he-IL" dirty="0" smtClean="0"/>
              <a:t>ב. </a:t>
            </a:r>
            <a:r>
              <a:rPr lang="he-IL" dirty="0"/>
              <a:t>דנה ושירלי מציעות משתנה מתערב </a:t>
            </a:r>
            <a:r>
              <a:rPr lang="he-IL" dirty="0" smtClean="0"/>
              <a:t>חיצוני</a:t>
            </a:r>
          </a:p>
          <a:p>
            <a:endParaRPr lang="en-US" dirty="0"/>
          </a:p>
          <a:p>
            <a:r>
              <a:rPr lang="he-IL" dirty="0" smtClean="0"/>
              <a:t>ג. דנה </a:t>
            </a:r>
            <a:r>
              <a:rPr lang="he-IL" dirty="0"/>
              <a:t>מציעה משתנה חיצוני ואילו שירלי מציעה </a:t>
            </a:r>
            <a:endParaRPr lang="he-IL" dirty="0" smtClean="0"/>
          </a:p>
          <a:p>
            <a:r>
              <a:rPr lang="he-IL" dirty="0" smtClean="0"/>
              <a:t>משתנה מתווך</a:t>
            </a:r>
          </a:p>
          <a:p>
            <a:endParaRPr lang="en-US" dirty="0"/>
          </a:p>
          <a:p>
            <a:r>
              <a:rPr lang="he-IL" dirty="0" smtClean="0"/>
              <a:t>ד. דנה </a:t>
            </a:r>
            <a:r>
              <a:rPr lang="he-IL" dirty="0"/>
              <a:t>מציעה משתנה מתווך ואילו שירלי מציעה משתנה חיצוני </a:t>
            </a:r>
            <a:endParaRPr lang="en-US" dirty="0"/>
          </a:p>
        </p:txBody>
      </p:sp>
    </p:spTree>
    <p:extLst>
      <p:ext uri="{BB962C8B-B14F-4D97-AF65-F5344CB8AC3E}">
        <p14:creationId xmlns:p14="http://schemas.microsoft.com/office/powerpoint/2010/main" val="1481501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3F222A8-AF2A-4292-8A95-0C3AD37A109D}"/>
              </a:ext>
            </a:extLst>
          </p:cNvPr>
          <p:cNvSpPr/>
          <p:nvPr/>
        </p:nvSpPr>
        <p:spPr>
          <a:xfrm>
            <a:off x="6028442"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8" name="TextBox 147"/>
          <p:cNvSpPr txBox="1"/>
          <p:nvPr/>
        </p:nvSpPr>
        <p:spPr>
          <a:xfrm>
            <a:off x="985650" y="175458"/>
            <a:ext cx="3762100" cy="400110"/>
          </a:xfrm>
          <a:prstGeom prst="rect">
            <a:avLst/>
          </a:prstGeom>
          <a:noFill/>
        </p:spPr>
        <p:txBody>
          <a:bodyPr wrap="square" rtlCol="1">
            <a:spAutoFit/>
          </a:bodyPr>
          <a:lstStyle/>
          <a:p>
            <a:pPr algn="ctr"/>
            <a:r>
              <a:rPr lang="he-IL" sz="2000" b="1" dirty="0" smtClean="0"/>
              <a:t>תרגיל 4</a:t>
            </a:r>
            <a:endParaRPr lang="he-IL" sz="2000" b="1" dirty="0"/>
          </a:p>
        </p:txBody>
      </p:sp>
      <p:sp>
        <p:nvSpPr>
          <p:cNvPr id="2" name="TextBox 1"/>
          <p:cNvSpPr txBox="1"/>
          <p:nvPr/>
        </p:nvSpPr>
        <p:spPr>
          <a:xfrm>
            <a:off x="412955" y="886695"/>
            <a:ext cx="5021636" cy="5355312"/>
          </a:xfrm>
          <a:prstGeom prst="rect">
            <a:avLst/>
          </a:prstGeom>
          <a:noFill/>
        </p:spPr>
        <p:txBody>
          <a:bodyPr wrap="square" rtlCol="1">
            <a:spAutoFit/>
          </a:bodyPr>
          <a:lstStyle/>
          <a:p>
            <a:r>
              <a:rPr lang="he-IL" dirty="0" smtClean="0"/>
              <a:t> </a:t>
            </a:r>
            <a:r>
              <a:rPr lang="he-IL" b="1" dirty="0" smtClean="0"/>
              <a:t>חוקר </a:t>
            </a:r>
            <a:r>
              <a:rPr lang="he-IL" b="1" dirty="0"/>
              <a:t>שיער כי מצבה הכלכלי של המשפחה משפיע על היקף השימוש שלה בטלפון הנייד. בכדי למדוד את היקף השימוש בטלפון הנייד, הוא מדד את מספר דקות השיחה החודשיות במכשירים הניידים של כל בני המשפחה</a:t>
            </a:r>
            <a:r>
              <a:rPr lang="he-IL" b="1" dirty="0" smtClean="0"/>
              <a:t>:</a:t>
            </a:r>
          </a:p>
          <a:p>
            <a:endParaRPr lang="he-IL" b="1" dirty="0"/>
          </a:p>
          <a:p>
            <a:r>
              <a:rPr lang="he-IL" dirty="0"/>
              <a:t>א</a:t>
            </a:r>
            <a:r>
              <a:rPr lang="he-IL" dirty="0" smtClean="0"/>
              <a:t>. יש </a:t>
            </a:r>
            <a:r>
              <a:rPr lang="he-IL" dirty="0"/>
              <a:t>בעיית בלבדיות, שכן אי אפשר לדעת האם רק המצב הכלכלי של המשפחה השפיע על היקף השימוש בטלפון הנייד או גם גורמים </a:t>
            </a:r>
            <a:r>
              <a:rPr lang="he-IL" dirty="0" smtClean="0"/>
              <a:t>נוספים</a:t>
            </a:r>
          </a:p>
          <a:p>
            <a:endParaRPr lang="he-IL" dirty="0"/>
          </a:p>
          <a:p>
            <a:r>
              <a:rPr lang="he-IL" dirty="0"/>
              <a:t>ב</a:t>
            </a:r>
            <a:r>
              <a:rPr lang="he-IL" dirty="0" smtClean="0"/>
              <a:t>. יש </a:t>
            </a:r>
            <a:r>
              <a:rPr lang="he-IL" dirty="0"/>
              <a:t>בעיית מיצוי: אי אפשר לדעת האם רק המצב הכלכלי של המשפחה השפיע על היקף השימוש בטלפון הנייד או גם גורמים </a:t>
            </a:r>
            <a:r>
              <a:rPr lang="he-IL" dirty="0" smtClean="0"/>
              <a:t>נוספים</a:t>
            </a:r>
          </a:p>
          <a:p>
            <a:endParaRPr lang="he-IL" dirty="0"/>
          </a:p>
          <a:p>
            <a:r>
              <a:rPr lang="he-IL" dirty="0"/>
              <a:t>ג</a:t>
            </a:r>
            <a:r>
              <a:rPr lang="he-IL" dirty="0" smtClean="0"/>
              <a:t>. </a:t>
            </a:r>
            <a:r>
              <a:rPr lang="he-IL" dirty="0"/>
              <a:t>יש בעיית בלבדיות שכן היקף השימוש לא כולל גורמים נוספים המכסים את טווח השונות של </a:t>
            </a:r>
            <a:r>
              <a:rPr lang="he-IL" dirty="0" smtClean="0"/>
              <a:t>למדידה</a:t>
            </a:r>
          </a:p>
          <a:p>
            <a:endParaRPr lang="he-IL" dirty="0"/>
          </a:p>
          <a:p>
            <a:r>
              <a:rPr lang="he-IL" dirty="0"/>
              <a:t>ד</a:t>
            </a:r>
            <a:r>
              <a:rPr lang="he-IL" dirty="0" smtClean="0"/>
              <a:t>. יש </a:t>
            </a:r>
            <a:r>
              <a:rPr lang="he-IL" dirty="0"/>
              <a:t>בעיית מיצוי, שכן היקף השימוש לא כולל גורמים נוספים המכסים את טווח השונות של  למדידה</a:t>
            </a:r>
          </a:p>
        </p:txBody>
      </p:sp>
      <p:sp>
        <p:nvSpPr>
          <p:cNvPr id="6" name="TextBox 5"/>
          <p:cNvSpPr txBox="1"/>
          <p:nvPr/>
        </p:nvSpPr>
        <p:spPr>
          <a:xfrm>
            <a:off x="6249886" y="850863"/>
            <a:ext cx="5308720" cy="3970318"/>
          </a:xfrm>
          <a:prstGeom prst="rect">
            <a:avLst/>
          </a:prstGeom>
          <a:noFill/>
        </p:spPr>
        <p:txBody>
          <a:bodyPr wrap="square" rtlCol="1">
            <a:spAutoFit/>
          </a:bodyPr>
          <a:lstStyle/>
          <a:p>
            <a:r>
              <a:rPr lang="he-IL" dirty="0"/>
              <a:t>מחקר מסוים בדק השפעה של שיטת ההוראה על הישגי התלמידים, מתוך הנחה כי לימוד חוויתי יעיל יותר מלימוד פרונטלי. לצורך כך הועברו בכתה יא שני שיעורי פסיכולוגיה בנושא "למידה": </a:t>
            </a:r>
            <a:endParaRPr lang="he-IL" dirty="0" smtClean="0"/>
          </a:p>
          <a:p>
            <a:r>
              <a:rPr lang="he-IL" dirty="0" smtClean="0"/>
              <a:t>שיעור </a:t>
            </a:r>
            <a:r>
              <a:rPr lang="he-IL" dirty="0"/>
              <a:t>אחת בצורת הרצאה פרונטלית (המורה מסביר ומכתיב והתלמידים מקשיבים וכותבים) ושיעור אחר באופן הבא: המורה הקרין בפני התלמידים סרט העוסק בלמידה ולאחר מכן התלמידים קיבלו דף עבודה והשיבו על השאלות. </a:t>
            </a:r>
            <a:endParaRPr lang="he-IL" dirty="0" smtClean="0"/>
          </a:p>
          <a:p>
            <a:r>
              <a:rPr lang="he-IL" dirty="0" smtClean="0"/>
              <a:t>בסיום </a:t>
            </a:r>
            <a:r>
              <a:rPr lang="he-IL" dirty="0"/>
              <a:t>כל שיעור קיבלו התלמידים משימה בנושא "למידה" וקיבלו עליה ציון. בסיום, הושוו ציוני התלמידים בשתי המשימות. התוצאה </a:t>
            </a:r>
            <a:r>
              <a:rPr lang="he-IL" dirty="0" smtClean="0"/>
              <a:t>הייתה </a:t>
            </a:r>
            <a:r>
              <a:rPr lang="en-US" dirty="0"/>
              <a:t>–</a:t>
            </a:r>
            <a:r>
              <a:rPr lang="he-IL" dirty="0"/>
              <a:t> ציוני התלמידים שמשימה שלאחר </a:t>
            </a:r>
            <a:r>
              <a:rPr lang="he-IL" dirty="0" smtClean="0"/>
              <a:t>הצפייה </a:t>
            </a:r>
            <a:r>
              <a:rPr lang="he-IL" dirty="0"/>
              <a:t>בסרט היו גבוהים יותר מציוניהם במשימה שלאחר ההרצאה הפרונטלית.</a:t>
            </a:r>
            <a:endParaRPr lang="en-US" dirty="0"/>
          </a:p>
        </p:txBody>
      </p:sp>
      <p:sp>
        <p:nvSpPr>
          <p:cNvPr id="149" name="TextBox 148"/>
          <p:cNvSpPr txBox="1"/>
          <p:nvPr/>
        </p:nvSpPr>
        <p:spPr>
          <a:xfrm>
            <a:off x="6977677" y="275062"/>
            <a:ext cx="3762100" cy="400110"/>
          </a:xfrm>
          <a:prstGeom prst="rect">
            <a:avLst/>
          </a:prstGeom>
          <a:noFill/>
        </p:spPr>
        <p:txBody>
          <a:bodyPr wrap="square" rtlCol="1">
            <a:spAutoFit/>
          </a:bodyPr>
          <a:lstStyle/>
          <a:p>
            <a:pPr algn="ctr"/>
            <a:r>
              <a:rPr lang="he-IL" sz="2000" b="1" dirty="0" smtClean="0"/>
              <a:t>תרגיל 5</a:t>
            </a:r>
            <a:endParaRPr lang="he-IL" sz="2000" b="1" dirty="0"/>
          </a:p>
        </p:txBody>
      </p:sp>
    </p:spTree>
    <p:extLst>
      <p:ext uri="{BB962C8B-B14F-4D97-AF65-F5344CB8AC3E}">
        <p14:creationId xmlns:p14="http://schemas.microsoft.com/office/powerpoint/2010/main" val="3799675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3F222A8-AF2A-4292-8A95-0C3AD37A109D}"/>
              </a:ext>
            </a:extLst>
          </p:cNvPr>
          <p:cNvSpPr/>
          <p:nvPr/>
        </p:nvSpPr>
        <p:spPr>
          <a:xfrm>
            <a:off x="6028442"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8" name="TextBox 147"/>
          <p:cNvSpPr txBox="1"/>
          <p:nvPr/>
        </p:nvSpPr>
        <p:spPr>
          <a:xfrm>
            <a:off x="985650" y="175458"/>
            <a:ext cx="3762100" cy="400110"/>
          </a:xfrm>
          <a:prstGeom prst="rect">
            <a:avLst/>
          </a:prstGeom>
          <a:noFill/>
        </p:spPr>
        <p:txBody>
          <a:bodyPr wrap="square" rtlCol="1">
            <a:spAutoFit/>
          </a:bodyPr>
          <a:lstStyle/>
          <a:p>
            <a:pPr algn="ctr"/>
            <a:r>
              <a:rPr lang="he-IL" sz="2000" b="1" dirty="0" smtClean="0"/>
              <a:t>שאלות של תרגיל 5</a:t>
            </a:r>
            <a:endParaRPr lang="he-IL" sz="2000" b="1" dirty="0"/>
          </a:p>
        </p:txBody>
      </p:sp>
      <p:sp>
        <p:nvSpPr>
          <p:cNvPr id="7" name="TextBox 6"/>
          <p:cNvSpPr txBox="1"/>
          <p:nvPr/>
        </p:nvSpPr>
        <p:spPr>
          <a:xfrm>
            <a:off x="408424" y="765437"/>
            <a:ext cx="4999953" cy="5078313"/>
          </a:xfrm>
          <a:prstGeom prst="rect">
            <a:avLst/>
          </a:prstGeom>
          <a:noFill/>
        </p:spPr>
        <p:txBody>
          <a:bodyPr wrap="square" rtlCol="1">
            <a:spAutoFit/>
          </a:bodyPr>
          <a:lstStyle/>
          <a:p>
            <a:r>
              <a:rPr lang="he-IL" dirty="0"/>
              <a:t>. מה </a:t>
            </a:r>
            <a:r>
              <a:rPr lang="he-IL" dirty="0" smtClean="0"/>
              <a:t>הייתה </a:t>
            </a:r>
            <a:r>
              <a:rPr lang="he-IL" dirty="0"/>
              <a:t>השערת המחקר</a:t>
            </a:r>
            <a:r>
              <a:rPr lang="he-IL" dirty="0" smtClean="0"/>
              <a:t>?</a:t>
            </a:r>
          </a:p>
          <a:p>
            <a:endParaRPr lang="he-IL" dirty="0"/>
          </a:p>
          <a:p>
            <a:r>
              <a:rPr lang="he-IL" dirty="0"/>
              <a:t>2. מי היו הנבדקים</a:t>
            </a:r>
            <a:r>
              <a:rPr lang="he-IL" dirty="0" smtClean="0"/>
              <a:t>?</a:t>
            </a:r>
          </a:p>
          <a:p>
            <a:endParaRPr lang="he-IL" dirty="0"/>
          </a:p>
          <a:p>
            <a:r>
              <a:rPr lang="he-IL" dirty="0"/>
              <a:t>3. באיזו שיטה מחקרית השתמש החוקר</a:t>
            </a:r>
            <a:r>
              <a:rPr lang="he-IL" dirty="0" smtClean="0"/>
              <a:t>?</a:t>
            </a:r>
          </a:p>
          <a:p>
            <a:endParaRPr lang="he-IL" dirty="0"/>
          </a:p>
          <a:p>
            <a:r>
              <a:rPr lang="he-IL" dirty="0"/>
              <a:t>4. מהו המשתנה התלוי והבלתי תלוי במחקר?</a:t>
            </a:r>
          </a:p>
          <a:p>
            <a:r>
              <a:rPr lang="he-IL" dirty="0"/>
              <a:t>משתנה בלתי תלוי (משפיע): </a:t>
            </a:r>
            <a:r>
              <a:rPr lang="he-IL" dirty="0" smtClean="0"/>
              <a:t>__________________________________________________________________________</a:t>
            </a:r>
            <a:endParaRPr lang="he-IL" dirty="0"/>
          </a:p>
          <a:p>
            <a:r>
              <a:rPr lang="he-IL" dirty="0"/>
              <a:t>משתנה תלוי (מושפע): </a:t>
            </a:r>
            <a:r>
              <a:rPr lang="he-IL" dirty="0" smtClean="0"/>
              <a:t>__________________________________________________________________________</a:t>
            </a:r>
          </a:p>
          <a:p>
            <a:endParaRPr lang="he-IL" dirty="0"/>
          </a:p>
          <a:p>
            <a:r>
              <a:rPr lang="he-IL" dirty="0"/>
              <a:t>5. מה היו הממצאים במחקר ומה הן מסקנותיו? (האם השערת המחקר אוששה</a:t>
            </a:r>
            <a:r>
              <a:rPr lang="he-IL" dirty="0" smtClean="0"/>
              <a:t>?)</a:t>
            </a:r>
          </a:p>
          <a:p>
            <a:endParaRPr lang="he-IL" dirty="0"/>
          </a:p>
          <a:p>
            <a:r>
              <a:rPr lang="he-IL" smtClean="0"/>
              <a:t>___________________________________</a:t>
            </a:r>
            <a:endParaRPr lang="he-IL" dirty="0"/>
          </a:p>
        </p:txBody>
      </p:sp>
      <p:pic>
        <p:nvPicPr>
          <p:cNvPr id="150" name="תמונה 149"/>
          <p:cNvPicPr>
            <a:picLocks noChangeAspect="1"/>
          </p:cNvPicPr>
          <p:nvPr/>
        </p:nvPicPr>
        <p:blipFill>
          <a:blip r:embed="rId3"/>
          <a:stretch>
            <a:fillRect/>
          </a:stretch>
        </p:blipFill>
        <p:spPr>
          <a:xfrm>
            <a:off x="6417370" y="119550"/>
            <a:ext cx="5271643" cy="6607323"/>
          </a:xfrm>
          <a:prstGeom prst="rect">
            <a:avLst/>
          </a:prstGeom>
        </p:spPr>
      </p:pic>
    </p:spTree>
    <p:extLst>
      <p:ext uri="{BB962C8B-B14F-4D97-AF65-F5344CB8AC3E}">
        <p14:creationId xmlns:p14="http://schemas.microsoft.com/office/powerpoint/2010/main" val="695868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3F222A8-AF2A-4292-8A95-0C3AD37A109D}"/>
              </a:ext>
            </a:extLst>
          </p:cNvPr>
          <p:cNvSpPr/>
          <p:nvPr/>
        </p:nvSpPr>
        <p:spPr>
          <a:xfrm>
            <a:off x="6028442"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2" name="TextBox 11"/>
          <p:cNvSpPr txBox="1"/>
          <p:nvPr/>
        </p:nvSpPr>
        <p:spPr>
          <a:xfrm>
            <a:off x="502989" y="1311698"/>
            <a:ext cx="4728446" cy="360098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sz="3600" b="1" i="1" dirty="0" smtClean="0"/>
              <a:t>נושאים שנלמד היום</a:t>
            </a:r>
          </a:p>
          <a:p>
            <a:endParaRPr lang="he-IL" sz="2400" dirty="0"/>
          </a:p>
          <a:p>
            <a:pPr marL="285750" indent="-285750">
              <a:buFont typeface="Arial" panose="020B0604020202020204" pitchFamily="34" charset="0"/>
              <a:buChar char="•"/>
            </a:pPr>
            <a:r>
              <a:rPr lang="he-IL" sz="2400" dirty="0" smtClean="0"/>
              <a:t> מטרה שאלת מחקר</a:t>
            </a:r>
          </a:p>
          <a:p>
            <a:pPr marL="285750" indent="-285750">
              <a:buFont typeface="Arial" panose="020B0604020202020204" pitchFamily="34" charset="0"/>
              <a:buChar char="•"/>
            </a:pPr>
            <a:endParaRPr lang="he-IL" sz="2400" dirty="0"/>
          </a:p>
          <a:p>
            <a:pPr marL="285750" indent="-285750">
              <a:buFont typeface="Arial" panose="020B0604020202020204" pitchFamily="34" charset="0"/>
              <a:buChar char="•"/>
            </a:pPr>
            <a:r>
              <a:rPr lang="he-IL" sz="2400" dirty="0" smtClean="0"/>
              <a:t>ניסוח שאלת מחקר</a:t>
            </a:r>
          </a:p>
          <a:p>
            <a:pPr marL="285750" indent="-285750">
              <a:buFont typeface="Arial" panose="020B0604020202020204" pitchFamily="34" charset="0"/>
              <a:buChar char="•"/>
            </a:pPr>
            <a:endParaRPr lang="he-IL" sz="2400" dirty="0"/>
          </a:p>
          <a:p>
            <a:pPr marL="285750" indent="-285750">
              <a:buFont typeface="Arial" panose="020B0604020202020204" pitchFamily="34" charset="0"/>
              <a:buChar char="•"/>
            </a:pPr>
            <a:r>
              <a:rPr lang="he-IL" sz="2400" dirty="0" smtClean="0"/>
              <a:t>משתנה בלתי תלוי ומשתנה תלוי </a:t>
            </a:r>
          </a:p>
          <a:p>
            <a:pPr marL="285750" indent="-285750">
              <a:buFont typeface="Arial" panose="020B0604020202020204" pitchFamily="34" charset="0"/>
              <a:buChar char="•"/>
            </a:pPr>
            <a:endParaRPr lang="he-IL" sz="2400" dirty="0"/>
          </a:p>
          <a:p>
            <a:pPr marL="285750" indent="-285750">
              <a:buFont typeface="Arial" panose="020B0604020202020204" pitchFamily="34" charset="0"/>
              <a:buChar char="•"/>
            </a:pPr>
            <a:r>
              <a:rPr lang="he-IL" sz="2400" dirty="0" smtClean="0"/>
              <a:t>תרגילים </a:t>
            </a:r>
            <a:endParaRPr lang="he-IL" sz="2400" dirty="0"/>
          </a:p>
        </p:txBody>
      </p:sp>
      <p:graphicFrame>
        <p:nvGraphicFramePr>
          <p:cNvPr id="15" name="דיאגרמה 14"/>
          <p:cNvGraphicFramePr/>
          <p:nvPr>
            <p:extLst>
              <p:ext uri="{D42A27DB-BD31-4B8C-83A1-F6EECF244321}">
                <p14:modId xmlns:p14="http://schemas.microsoft.com/office/powerpoint/2010/main" val="2428965058"/>
              </p:ext>
            </p:extLst>
          </p:nvPr>
        </p:nvGraphicFramePr>
        <p:xfrm>
          <a:off x="6351156" y="595475"/>
          <a:ext cx="5288924" cy="4750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5641689" y="61238"/>
            <a:ext cx="4478867" cy="461665"/>
          </a:xfrm>
          <a:prstGeom prst="rect">
            <a:avLst/>
          </a:prstGeom>
          <a:noFill/>
        </p:spPr>
        <p:txBody>
          <a:bodyPr wrap="square" rtlCol="1">
            <a:spAutoFit/>
          </a:bodyPr>
          <a:lstStyle/>
          <a:p>
            <a:r>
              <a:rPr lang="he-IL" sz="2400" b="1" dirty="0" smtClean="0">
                <a:solidFill>
                  <a:schemeClr val="bg1"/>
                </a:solidFill>
              </a:rPr>
              <a:t>מטרת שאלת המחקר</a:t>
            </a:r>
            <a:endParaRPr lang="he-IL" sz="2400" b="1" dirty="0">
              <a:solidFill>
                <a:schemeClr val="bg1"/>
              </a:solidFill>
            </a:endParaRPr>
          </a:p>
        </p:txBody>
      </p:sp>
      <p:pic>
        <p:nvPicPr>
          <p:cNvPr id="18" name="תמונה 17"/>
          <p:cNvPicPr>
            <a:picLocks noChangeAspect="1"/>
          </p:cNvPicPr>
          <p:nvPr/>
        </p:nvPicPr>
        <p:blipFill>
          <a:blip r:embed="rId8"/>
          <a:stretch>
            <a:fillRect/>
          </a:stretch>
        </p:blipFill>
        <p:spPr>
          <a:xfrm>
            <a:off x="9702800" y="4090817"/>
            <a:ext cx="2001924" cy="2741338"/>
          </a:xfrm>
          <a:prstGeom prst="rect">
            <a:avLst/>
          </a:prstGeom>
        </p:spPr>
      </p:pic>
      <p:sp>
        <p:nvSpPr>
          <p:cNvPr id="19" name="TextBox 18"/>
          <p:cNvSpPr txBox="1"/>
          <p:nvPr/>
        </p:nvSpPr>
        <p:spPr>
          <a:xfrm>
            <a:off x="10380133" y="3674533"/>
            <a:ext cx="879621" cy="369332"/>
          </a:xfrm>
          <a:prstGeom prst="rect">
            <a:avLst/>
          </a:prstGeom>
          <a:noFill/>
        </p:spPr>
        <p:txBody>
          <a:bodyPr wrap="square" rtlCol="1">
            <a:spAutoFit/>
          </a:bodyPr>
          <a:lstStyle/>
          <a:p>
            <a:r>
              <a:rPr lang="he-IL" b="1" dirty="0" smtClean="0"/>
              <a:t>מודל 1</a:t>
            </a:r>
            <a:endParaRPr lang="he-IL" b="1" dirty="0"/>
          </a:p>
        </p:txBody>
      </p:sp>
      <p:sp>
        <p:nvSpPr>
          <p:cNvPr id="20" name="כוכב עם 8 פינות 19"/>
          <p:cNvSpPr/>
          <p:nvPr/>
        </p:nvSpPr>
        <p:spPr>
          <a:xfrm>
            <a:off x="9116078" y="4307686"/>
            <a:ext cx="301313" cy="3110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5</a:t>
            </a:r>
            <a:endParaRPr lang="he-IL" dirty="0"/>
          </a:p>
        </p:txBody>
      </p:sp>
      <p:sp>
        <p:nvSpPr>
          <p:cNvPr id="152" name="כוכב עם 8 פינות 151"/>
          <p:cNvSpPr/>
          <p:nvPr/>
        </p:nvSpPr>
        <p:spPr>
          <a:xfrm>
            <a:off x="9969899" y="2645656"/>
            <a:ext cx="301313" cy="3110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3</a:t>
            </a:r>
            <a:endParaRPr lang="he-IL" dirty="0"/>
          </a:p>
        </p:txBody>
      </p:sp>
      <p:sp>
        <p:nvSpPr>
          <p:cNvPr id="153" name="כוכב עם 8 פינות 152"/>
          <p:cNvSpPr/>
          <p:nvPr/>
        </p:nvSpPr>
        <p:spPr>
          <a:xfrm>
            <a:off x="10582861" y="1503889"/>
            <a:ext cx="301313" cy="3110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2</a:t>
            </a:r>
            <a:endParaRPr lang="he-IL" dirty="0"/>
          </a:p>
        </p:txBody>
      </p:sp>
      <p:sp>
        <p:nvSpPr>
          <p:cNvPr id="154" name="כוכב עם 8 פינות 153"/>
          <p:cNvSpPr/>
          <p:nvPr/>
        </p:nvSpPr>
        <p:spPr>
          <a:xfrm>
            <a:off x="10954837" y="731183"/>
            <a:ext cx="301313" cy="3110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1</a:t>
            </a:r>
            <a:endParaRPr lang="he-IL" dirty="0"/>
          </a:p>
        </p:txBody>
      </p:sp>
      <p:sp>
        <p:nvSpPr>
          <p:cNvPr id="155" name="כוכב עם 8 פינות 154"/>
          <p:cNvSpPr/>
          <p:nvPr/>
        </p:nvSpPr>
        <p:spPr>
          <a:xfrm>
            <a:off x="9611411" y="3291894"/>
            <a:ext cx="301313" cy="3110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4</a:t>
            </a:r>
            <a:endParaRPr lang="he-IL" dirty="0"/>
          </a:p>
        </p:txBody>
      </p:sp>
    </p:spTree>
    <p:extLst>
      <p:ext uri="{BB962C8B-B14F-4D97-AF65-F5344CB8AC3E}">
        <p14:creationId xmlns:p14="http://schemas.microsoft.com/office/powerpoint/2010/main" val="2714541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3F222A8-AF2A-4292-8A95-0C3AD37A109D}"/>
              </a:ext>
            </a:extLst>
          </p:cNvPr>
          <p:cNvSpPr/>
          <p:nvPr/>
        </p:nvSpPr>
        <p:spPr>
          <a:xfrm>
            <a:off x="6028442"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6" name="תמונה 5"/>
          <p:cNvPicPr>
            <a:picLocks noChangeAspect="1"/>
          </p:cNvPicPr>
          <p:nvPr/>
        </p:nvPicPr>
        <p:blipFill>
          <a:blip r:embed="rId3"/>
          <a:stretch>
            <a:fillRect/>
          </a:stretch>
        </p:blipFill>
        <p:spPr>
          <a:xfrm>
            <a:off x="275044" y="-4065"/>
            <a:ext cx="1666172" cy="1056684"/>
          </a:xfrm>
          <a:prstGeom prst="rect">
            <a:avLst/>
          </a:prstGeom>
        </p:spPr>
      </p:pic>
      <p:sp>
        <p:nvSpPr>
          <p:cNvPr id="7" name="TextBox 6"/>
          <p:cNvSpPr txBox="1"/>
          <p:nvPr/>
        </p:nvSpPr>
        <p:spPr>
          <a:xfrm>
            <a:off x="2404961" y="409175"/>
            <a:ext cx="2272628"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i="1" dirty="0" smtClean="0"/>
              <a:t>דוגמאות לשאלות</a:t>
            </a:r>
            <a:endParaRPr lang="he-IL" b="1" i="1" dirty="0"/>
          </a:p>
        </p:txBody>
      </p:sp>
      <p:sp>
        <p:nvSpPr>
          <p:cNvPr id="8" name="TextBox 7"/>
          <p:cNvSpPr txBox="1"/>
          <p:nvPr/>
        </p:nvSpPr>
        <p:spPr>
          <a:xfrm>
            <a:off x="373703" y="1196450"/>
            <a:ext cx="5180777" cy="5570756"/>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endParaRPr lang="he-IL" dirty="0" smtClean="0"/>
          </a:p>
          <a:p>
            <a:pPr marL="342900" indent="-342900">
              <a:buAutoNum type="arabicPeriod"/>
            </a:pPr>
            <a:r>
              <a:rPr lang="he-IL" sz="1600" b="1" dirty="0" smtClean="0">
                <a:solidFill>
                  <a:schemeClr val="bg1"/>
                </a:solidFill>
              </a:rPr>
              <a:t>כמה אנשים פוקדים את קניון הנגב מיד יום?</a:t>
            </a:r>
          </a:p>
          <a:p>
            <a:pPr marL="342900" indent="-342900">
              <a:buAutoNum type="arabicPeriod"/>
            </a:pPr>
            <a:endParaRPr lang="he-IL" sz="1600" b="1" dirty="0">
              <a:solidFill>
                <a:schemeClr val="bg1"/>
              </a:solidFill>
            </a:endParaRPr>
          </a:p>
          <a:p>
            <a:pPr marL="342900" indent="-342900">
              <a:buAutoNum type="arabicPeriod"/>
            </a:pPr>
            <a:r>
              <a:rPr lang="he-IL" sz="1600" b="1" dirty="0" smtClean="0">
                <a:solidFill>
                  <a:schemeClr val="bg1"/>
                </a:solidFill>
              </a:rPr>
              <a:t>כמה אנשים נכנסו מראשון לחודש עד היום?</a:t>
            </a:r>
          </a:p>
          <a:p>
            <a:pPr marL="342900" indent="-342900">
              <a:buAutoNum type="arabicPeriod"/>
            </a:pPr>
            <a:endParaRPr lang="he-IL" sz="1600" b="1" dirty="0">
              <a:solidFill>
                <a:schemeClr val="bg1"/>
              </a:solidFill>
            </a:endParaRPr>
          </a:p>
          <a:p>
            <a:pPr marL="342900" indent="-342900">
              <a:buAutoNum type="arabicPeriod"/>
            </a:pPr>
            <a:r>
              <a:rPr lang="he-IL" sz="1600" b="1" dirty="0" smtClean="0">
                <a:solidFill>
                  <a:schemeClr val="bg1"/>
                </a:solidFill>
              </a:rPr>
              <a:t>האם קשר בין </a:t>
            </a:r>
            <a:r>
              <a:rPr lang="he-IL" sz="1600" b="1" dirty="0" smtClean="0">
                <a:solidFill>
                  <a:srgbClr val="FF0000"/>
                </a:solidFill>
              </a:rPr>
              <a:t>טמפרטורה הסביבה </a:t>
            </a:r>
            <a:r>
              <a:rPr lang="he-IL" sz="1600" b="1" dirty="0" smtClean="0">
                <a:solidFill>
                  <a:schemeClr val="bg1"/>
                </a:solidFill>
              </a:rPr>
              <a:t>לבין </a:t>
            </a:r>
            <a:r>
              <a:rPr lang="he-IL" sz="1600" b="1" dirty="0" smtClean="0">
                <a:solidFill>
                  <a:srgbClr val="FF0000"/>
                </a:solidFill>
              </a:rPr>
              <a:t>מספר האנשים </a:t>
            </a:r>
            <a:r>
              <a:rPr lang="he-IL" sz="1600" b="1" dirty="0" smtClean="0">
                <a:solidFill>
                  <a:schemeClr val="bg1"/>
                </a:solidFill>
              </a:rPr>
              <a:t>הפוקדים את קניון הנגב?</a:t>
            </a:r>
          </a:p>
          <a:p>
            <a:pPr marL="342900" indent="-342900">
              <a:buAutoNum type="arabicPeriod"/>
            </a:pPr>
            <a:endParaRPr lang="he-IL" sz="1600" b="1" dirty="0">
              <a:solidFill>
                <a:schemeClr val="bg1"/>
              </a:solidFill>
            </a:endParaRPr>
          </a:p>
          <a:p>
            <a:pPr marL="342900" indent="-342900">
              <a:buAutoNum type="arabicPeriod"/>
            </a:pPr>
            <a:r>
              <a:rPr lang="he-IL" sz="1600" b="1" dirty="0" smtClean="0">
                <a:solidFill>
                  <a:schemeClr val="bg1"/>
                </a:solidFill>
              </a:rPr>
              <a:t>מיהו הקניון בארץ שאותו פוקדים מדי יום הכי הרבה אנשים?</a:t>
            </a:r>
          </a:p>
          <a:p>
            <a:pPr marL="342900" indent="-342900">
              <a:buAutoNum type="arabicPeriod"/>
            </a:pPr>
            <a:endParaRPr lang="he-IL" sz="1600" b="1" dirty="0">
              <a:solidFill>
                <a:schemeClr val="bg1"/>
              </a:solidFill>
            </a:endParaRPr>
          </a:p>
          <a:p>
            <a:pPr marL="342900" indent="-342900">
              <a:buAutoNum type="arabicPeriod"/>
            </a:pPr>
            <a:r>
              <a:rPr lang="he-IL" sz="1600" b="1" dirty="0" smtClean="0">
                <a:solidFill>
                  <a:schemeClr val="bg1"/>
                </a:solidFill>
              </a:rPr>
              <a:t>מה מספר החנויות מכל סוג הפועלות בקניון הנגב (ביגוד / הנעלה / צעצועים / תכשיטים).</a:t>
            </a:r>
          </a:p>
          <a:p>
            <a:pPr marL="342900" indent="-342900">
              <a:buAutoNum type="arabicPeriod"/>
            </a:pPr>
            <a:endParaRPr lang="he-IL" sz="1600" b="1" dirty="0">
              <a:solidFill>
                <a:schemeClr val="bg1"/>
              </a:solidFill>
            </a:endParaRPr>
          </a:p>
          <a:p>
            <a:pPr marL="342900" indent="-342900">
              <a:buAutoNum type="arabicPeriod"/>
            </a:pPr>
            <a:r>
              <a:rPr lang="he-IL" sz="1600" b="1" dirty="0" smtClean="0">
                <a:solidFill>
                  <a:schemeClr val="bg1"/>
                </a:solidFill>
              </a:rPr>
              <a:t>כמה חניות בגדים פועלות בקניון הנגב?</a:t>
            </a:r>
          </a:p>
          <a:p>
            <a:pPr marL="342900" indent="-342900">
              <a:buAutoNum type="arabicPeriod"/>
            </a:pPr>
            <a:endParaRPr lang="he-IL" sz="1600" b="1" dirty="0">
              <a:solidFill>
                <a:schemeClr val="bg1"/>
              </a:solidFill>
            </a:endParaRPr>
          </a:p>
          <a:p>
            <a:pPr marL="342900" indent="-342900">
              <a:buAutoNum type="arabicPeriod"/>
            </a:pPr>
            <a:r>
              <a:rPr lang="he-IL" sz="1600" b="1" dirty="0" smtClean="0">
                <a:solidFill>
                  <a:schemeClr val="bg1"/>
                </a:solidFill>
              </a:rPr>
              <a:t>איזו חנות מרוויה הכי הרבה כסף מידי חודש בקניון הנגב?</a:t>
            </a:r>
          </a:p>
          <a:p>
            <a:pPr marL="342900" indent="-342900">
              <a:buAutoNum type="arabicPeriod"/>
            </a:pPr>
            <a:endParaRPr lang="he-IL" sz="1600" b="1" dirty="0">
              <a:solidFill>
                <a:schemeClr val="bg1"/>
              </a:solidFill>
            </a:endParaRPr>
          </a:p>
          <a:p>
            <a:pPr marL="342900" indent="-342900">
              <a:buAutoNum type="arabicPeriod"/>
            </a:pPr>
            <a:r>
              <a:rPr lang="he-IL" sz="1600" b="1" dirty="0" smtClean="0">
                <a:solidFill>
                  <a:schemeClr val="bg1"/>
                </a:solidFill>
              </a:rPr>
              <a:t>איזו חנות בעלת השטח הגדול ביותר בקניון הנגב? </a:t>
            </a:r>
          </a:p>
          <a:p>
            <a:pPr marL="342900" indent="-342900">
              <a:buAutoNum type="arabicPeriod"/>
            </a:pPr>
            <a:endParaRPr lang="he-IL" sz="1600" b="1" dirty="0">
              <a:solidFill>
                <a:schemeClr val="bg1"/>
              </a:solidFill>
            </a:endParaRPr>
          </a:p>
          <a:p>
            <a:endParaRPr lang="he-IL" dirty="0" smtClean="0"/>
          </a:p>
        </p:txBody>
      </p:sp>
      <p:sp>
        <p:nvSpPr>
          <p:cNvPr id="12" name="מלבן מעוגל 11"/>
          <p:cNvSpPr/>
          <p:nvPr/>
        </p:nvSpPr>
        <p:spPr>
          <a:xfrm>
            <a:off x="7410928" y="1210371"/>
            <a:ext cx="3906982" cy="69340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קניון הנגב</a:t>
            </a:r>
            <a:endParaRPr lang="he-IL" dirty="0"/>
          </a:p>
        </p:txBody>
      </p:sp>
      <p:sp>
        <p:nvSpPr>
          <p:cNvPr id="148" name="מלבן מעוגל 147"/>
          <p:cNvSpPr/>
          <p:nvPr/>
        </p:nvSpPr>
        <p:spPr>
          <a:xfrm>
            <a:off x="7410928" y="2218689"/>
            <a:ext cx="3906982" cy="69340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חקר של קשר בין שני משתנים</a:t>
            </a:r>
            <a:endParaRPr lang="he-IL" dirty="0"/>
          </a:p>
        </p:txBody>
      </p:sp>
      <p:sp>
        <p:nvSpPr>
          <p:cNvPr id="149" name="מלבן מעוגל 148"/>
          <p:cNvSpPr/>
          <p:nvPr/>
        </p:nvSpPr>
        <p:spPr>
          <a:xfrm>
            <a:off x="7386999" y="3252949"/>
            <a:ext cx="3906982" cy="69340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שאלה ממוקדת: כמה אנשים פוקדים את קניון הנגב? </a:t>
            </a:r>
            <a:endParaRPr lang="he-IL" dirty="0"/>
          </a:p>
        </p:txBody>
      </p:sp>
      <p:sp>
        <p:nvSpPr>
          <p:cNvPr id="150" name="מלבן מעוגל 149"/>
          <p:cNvSpPr/>
          <p:nvPr/>
        </p:nvSpPr>
        <p:spPr>
          <a:xfrm>
            <a:off x="7386999" y="4320601"/>
            <a:ext cx="3906982" cy="69340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באיזה פרק זמן יש למדוד הנתונים? בכל היום בכל חודש? בכל שנה?</a:t>
            </a:r>
            <a:endParaRPr lang="he-IL" dirty="0"/>
          </a:p>
        </p:txBody>
      </p:sp>
      <p:sp>
        <p:nvSpPr>
          <p:cNvPr id="151" name="מלבן מעוגל 150"/>
          <p:cNvSpPr/>
          <p:nvPr/>
        </p:nvSpPr>
        <p:spPr>
          <a:xfrm>
            <a:off x="7410928" y="5339082"/>
            <a:ext cx="3906982" cy="69340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מספר אנשים, זמן, סוגי חניות </a:t>
            </a:r>
            <a:endParaRPr lang="he-IL" dirty="0"/>
          </a:p>
        </p:txBody>
      </p:sp>
      <p:sp>
        <p:nvSpPr>
          <p:cNvPr id="152" name="TextBox 151"/>
          <p:cNvSpPr txBox="1"/>
          <p:nvPr/>
        </p:nvSpPr>
        <p:spPr>
          <a:xfrm>
            <a:off x="7876143" y="185198"/>
            <a:ext cx="2272628"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i="1" dirty="0" smtClean="0"/>
              <a:t>ניסוח השאלות</a:t>
            </a:r>
            <a:endParaRPr lang="he-IL" b="1" i="1" dirty="0"/>
          </a:p>
        </p:txBody>
      </p:sp>
      <p:sp>
        <p:nvSpPr>
          <p:cNvPr id="13" name="חץ שמאלה 12"/>
          <p:cNvSpPr/>
          <p:nvPr/>
        </p:nvSpPr>
        <p:spPr>
          <a:xfrm>
            <a:off x="5775164" y="2397621"/>
            <a:ext cx="1611835" cy="26592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153" name="חץ שמאלה 152"/>
          <p:cNvSpPr/>
          <p:nvPr/>
        </p:nvSpPr>
        <p:spPr>
          <a:xfrm rot="262259">
            <a:off x="5661868" y="3381653"/>
            <a:ext cx="1725131" cy="26592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154" name="חץ שמאלה 153"/>
          <p:cNvSpPr/>
          <p:nvPr/>
        </p:nvSpPr>
        <p:spPr>
          <a:xfrm rot="1516430">
            <a:off x="5624879" y="4042589"/>
            <a:ext cx="1725131" cy="26592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8185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smtClean="0"/>
              <a:t>אלה</a:t>
            </a:r>
            <a:endParaRPr lang="en-US" dirty="0"/>
          </a:p>
        </p:txBody>
      </p:sp>
      <p:sp>
        <p:nvSpPr>
          <p:cNvPr id="4" name="Rectangle 3">
            <a:extLst>
              <a:ext uri="{FF2B5EF4-FFF2-40B4-BE49-F238E27FC236}">
                <a16:creationId xmlns:a16="http://schemas.microsoft.com/office/drawing/2014/main" xmlns="" id="{33F222A8-AF2A-4292-8A95-0C3AD37A109D}"/>
              </a:ext>
            </a:extLst>
          </p:cNvPr>
          <p:cNvSpPr/>
          <p:nvPr/>
        </p:nvSpPr>
        <p:spPr>
          <a:xfrm>
            <a:off x="6028442"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6" name="תמונה 5"/>
          <p:cNvPicPr>
            <a:picLocks noChangeAspect="1"/>
          </p:cNvPicPr>
          <p:nvPr/>
        </p:nvPicPr>
        <p:blipFill>
          <a:blip r:embed="rId3"/>
          <a:stretch>
            <a:fillRect/>
          </a:stretch>
        </p:blipFill>
        <p:spPr>
          <a:xfrm>
            <a:off x="372298" y="935030"/>
            <a:ext cx="5173604" cy="53866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extBox 6"/>
          <p:cNvSpPr txBox="1"/>
          <p:nvPr/>
        </p:nvSpPr>
        <p:spPr>
          <a:xfrm>
            <a:off x="1080655" y="202535"/>
            <a:ext cx="3678381"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dirty="0" smtClean="0"/>
              <a:t>אלה שאלות שלנו</a:t>
            </a:r>
            <a:endParaRPr lang="he-IL" b="1" dirty="0"/>
          </a:p>
        </p:txBody>
      </p:sp>
      <p:sp>
        <p:nvSpPr>
          <p:cNvPr id="148" name="TextBox 147"/>
          <p:cNvSpPr txBox="1"/>
          <p:nvPr/>
        </p:nvSpPr>
        <p:spPr>
          <a:xfrm>
            <a:off x="7113449" y="245907"/>
            <a:ext cx="3678381"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dirty="0" smtClean="0"/>
              <a:t>הגדרות משתנים</a:t>
            </a:r>
            <a:endParaRPr lang="he-IL" b="1" dirty="0"/>
          </a:p>
        </p:txBody>
      </p:sp>
      <p:sp>
        <p:nvSpPr>
          <p:cNvPr id="11" name="מלבן 10"/>
          <p:cNvSpPr/>
          <p:nvPr/>
        </p:nvSpPr>
        <p:spPr>
          <a:xfrm>
            <a:off x="6935104" y="1148442"/>
            <a:ext cx="3847245" cy="311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מספר אנשים, תאריך</a:t>
            </a:r>
            <a:endParaRPr lang="he-IL" dirty="0"/>
          </a:p>
        </p:txBody>
      </p:sp>
      <p:sp>
        <p:nvSpPr>
          <p:cNvPr id="149" name="מלבן 148"/>
          <p:cNvSpPr/>
          <p:nvPr/>
        </p:nvSpPr>
        <p:spPr>
          <a:xfrm>
            <a:off x="7029016" y="1909866"/>
            <a:ext cx="3847245" cy="311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מספר אנשים</a:t>
            </a:r>
            <a:endParaRPr lang="he-IL" dirty="0"/>
          </a:p>
        </p:txBody>
      </p:sp>
      <p:sp>
        <p:nvSpPr>
          <p:cNvPr id="150" name="מלבן 149"/>
          <p:cNvSpPr/>
          <p:nvPr/>
        </p:nvSpPr>
        <p:spPr>
          <a:xfrm>
            <a:off x="7029017" y="2524470"/>
            <a:ext cx="3847245" cy="311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טמפרטורה סביבה, מספר אנשים</a:t>
            </a:r>
            <a:endParaRPr lang="he-IL" dirty="0"/>
          </a:p>
        </p:txBody>
      </p:sp>
      <p:sp>
        <p:nvSpPr>
          <p:cNvPr id="151" name="מלבן 150"/>
          <p:cNvSpPr/>
          <p:nvPr/>
        </p:nvSpPr>
        <p:spPr>
          <a:xfrm>
            <a:off x="7070195" y="3135151"/>
            <a:ext cx="3847245" cy="311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שם קניון, מספר אנשים</a:t>
            </a:r>
            <a:endParaRPr lang="he-IL" dirty="0"/>
          </a:p>
        </p:txBody>
      </p:sp>
      <p:sp>
        <p:nvSpPr>
          <p:cNvPr id="152" name="מלבן 151"/>
          <p:cNvSpPr/>
          <p:nvPr/>
        </p:nvSpPr>
        <p:spPr>
          <a:xfrm>
            <a:off x="7094607" y="3765608"/>
            <a:ext cx="3847245" cy="311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מספר חניות, קטגוריה חנות</a:t>
            </a:r>
            <a:endParaRPr lang="he-IL" dirty="0"/>
          </a:p>
        </p:txBody>
      </p:sp>
      <p:sp>
        <p:nvSpPr>
          <p:cNvPr id="153" name="מלבן 152"/>
          <p:cNvSpPr/>
          <p:nvPr/>
        </p:nvSpPr>
        <p:spPr>
          <a:xfrm>
            <a:off x="7134903" y="4387752"/>
            <a:ext cx="3847245" cy="311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מספר חניות</a:t>
            </a:r>
            <a:endParaRPr lang="he-IL" dirty="0"/>
          </a:p>
        </p:txBody>
      </p:sp>
      <p:sp>
        <p:nvSpPr>
          <p:cNvPr id="154" name="מלבן 153"/>
          <p:cNvSpPr/>
          <p:nvPr/>
        </p:nvSpPr>
        <p:spPr>
          <a:xfrm>
            <a:off x="7125224" y="5031944"/>
            <a:ext cx="3847245" cy="311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מספר חניות, הכנסת חודשית</a:t>
            </a:r>
            <a:endParaRPr lang="he-IL" dirty="0"/>
          </a:p>
        </p:txBody>
      </p:sp>
      <p:sp>
        <p:nvSpPr>
          <p:cNvPr id="155" name="מלבן 154"/>
          <p:cNvSpPr/>
          <p:nvPr/>
        </p:nvSpPr>
        <p:spPr>
          <a:xfrm>
            <a:off x="7125223" y="5800465"/>
            <a:ext cx="3847245" cy="311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smtClean="0"/>
              <a:t>שם חנות, שטח חנות </a:t>
            </a:r>
            <a:endParaRPr lang="he-IL" dirty="0"/>
          </a:p>
        </p:txBody>
      </p:sp>
      <p:sp>
        <p:nvSpPr>
          <p:cNvPr id="12" name="כוכב עם 8 פינות 11"/>
          <p:cNvSpPr/>
          <p:nvPr/>
        </p:nvSpPr>
        <p:spPr>
          <a:xfrm>
            <a:off x="10463645" y="1196450"/>
            <a:ext cx="218210" cy="220579"/>
          </a:xfrm>
          <a:prstGeom prst="star8">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smtClean="0"/>
              <a:t>1</a:t>
            </a:r>
            <a:endParaRPr lang="he-IL" dirty="0"/>
          </a:p>
        </p:txBody>
      </p:sp>
      <p:sp>
        <p:nvSpPr>
          <p:cNvPr id="156" name="כוכב עם 8 פינות 155"/>
          <p:cNvSpPr/>
          <p:nvPr/>
        </p:nvSpPr>
        <p:spPr>
          <a:xfrm>
            <a:off x="10545910" y="1982653"/>
            <a:ext cx="218210" cy="220579"/>
          </a:xfrm>
          <a:prstGeom prst="star8">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smtClean="0"/>
              <a:t>2</a:t>
            </a:r>
            <a:endParaRPr lang="he-IL" dirty="0"/>
          </a:p>
        </p:txBody>
      </p:sp>
      <p:sp>
        <p:nvSpPr>
          <p:cNvPr id="157" name="כוכב עם 8 פינות 156"/>
          <p:cNvSpPr/>
          <p:nvPr/>
        </p:nvSpPr>
        <p:spPr>
          <a:xfrm>
            <a:off x="10590125" y="2521324"/>
            <a:ext cx="218210" cy="220579"/>
          </a:xfrm>
          <a:prstGeom prst="star8">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smtClean="0"/>
              <a:t>3</a:t>
            </a:r>
            <a:endParaRPr lang="he-IL" dirty="0"/>
          </a:p>
        </p:txBody>
      </p:sp>
      <p:sp>
        <p:nvSpPr>
          <p:cNvPr id="158" name="כוכב עם 8 פינות 157"/>
          <p:cNvSpPr/>
          <p:nvPr/>
        </p:nvSpPr>
        <p:spPr>
          <a:xfrm>
            <a:off x="10590125" y="3168551"/>
            <a:ext cx="218210" cy="220579"/>
          </a:xfrm>
          <a:prstGeom prst="star8">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smtClean="0"/>
              <a:t>4</a:t>
            </a:r>
            <a:endParaRPr lang="he-IL" dirty="0"/>
          </a:p>
        </p:txBody>
      </p:sp>
      <p:sp>
        <p:nvSpPr>
          <p:cNvPr id="159" name="כוכב עם 8 פינות 158"/>
          <p:cNvSpPr/>
          <p:nvPr/>
        </p:nvSpPr>
        <p:spPr>
          <a:xfrm>
            <a:off x="10681855" y="3810829"/>
            <a:ext cx="218210" cy="220579"/>
          </a:xfrm>
          <a:prstGeom prst="star8">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smtClean="0"/>
              <a:t>5</a:t>
            </a:r>
            <a:endParaRPr lang="he-IL" dirty="0"/>
          </a:p>
        </p:txBody>
      </p:sp>
      <p:sp>
        <p:nvSpPr>
          <p:cNvPr id="160" name="כוכב עם 8 פינות 159"/>
          <p:cNvSpPr/>
          <p:nvPr/>
        </p:nvSpPr>
        <p:spPr>
          <a:xfrm>
            <a:off x="10723642" y="5058200"/>
            <a:ext cx="218210" cy="220579"/>
          </a:xfrm>
          <a:prstGeom prst="star8">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smtClean="0"/>
              <a:t>7</a:t>
            </a:r>
            <a:endParaRPr lang="he-IL" dirty="0"/>
          </a:p>
        </p:txBody>
      </p:sp>
      <p:sp>
        <p:nvSpPr>
          <p:cNvPr id="161" name="כוכב עם 8 פינות 160"/>
          <p:cNvSpPr/>
          <p:nvPr/>
        </p:nvSpPr>
        <p:spPr>
          <a:xfrm>
            <a:off x="10723642" y="4419870"/>
            <a:ext cx="218210" cy="220579"/>
          </a:xfrm>
          <a:prstGeom prst="star8">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smtClean="0"/>
              <a:t>6</a:t>
            </a:r>
            <a:endParaRPr lang="he-IL" dirty="0"/>
          </a:p>
        </p:txBody>
      </p:sp>
      <p:sp>
        <p:nvSpPr>
          <p:cNvPr id="163" name="כוכב עם 8 פינות 162"/>
          <p:cNvSpPr/>
          <p:nvPr/>
        </p:nvSpPr>
        <p:spPr>
          <a:xfrm>
            <a:off x="10741403" y="5822457"/>
            <a:ext cx="218210" cy="220579"/>
          </a:xfrm>
          <a:prstGeom prst="star8">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dirty="0" smtClean="0"/>
              <a:t>8</a:t>
            </a:r>
            <a:endParaRPr lang="he-IL" dirty="0"/>
          </a:p>
        </p:txBody>
      </p:sp>
      <p:sp>
        <p:nvSpPr>
          <p:cNvPr id="14" name="TextBox 13"/>
          <p:cNvSpPr txBox="1"/>
          <p:nvPr/>
        </p:nvSpPr>
        <p:spPr>
          <a:xfrm>
            <a:off x="6562123" y="6309859"/>
            <a:ext cx="4946126" cy="371313"/>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dirty="0" smtClean="0"/>
              <a:t>שאלה חקר חייב להיות שתי משתנים </a:t>
            </a:r>
            <a:endParaRPr lang="he-IL" b="1" dirty="0"/>
          </a:p>
        </p:txBody>
      </p:sp>
    </p:spTree>
    <p:extLst>
      <p:ext uri="{BB962C8B-B14F-4D97-AF65-F5344CB8AC3E}">
        <p14:creationId xmlns:p14="http://schemas.microsoft.com/office/powerpoint/2010/main" val="2128020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3F222A8-AF2A-4292-8A95-0C3AD37A109D}"/>
              </a:ext>
            </a:extLst>
          </p:cNvPr>
          <p:cNvSpPr/>
          <p:nvPr/>
        </p:nvSpPr>
        <p:spPr>
          <a:xfrm>
            <a:off x="6028442"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2" name="תמונה 1"/>
          <p:cNvPicPr>
            <a:picLocks noChangeAspect="1"/>
          </p:cNvPicPr>
          <p:nvPr/>
        </p:nvPicPr>
        <p:blipFill>
          <a:blip r:embed="rId3"/>
          <a:stretch>
            <a:fillRect/>
          </a:stretch>
        </p:blipFill>
        <p:spPr>
          <a:xfrm>
            <a:off x="362624" y="706717"/>
            <a:ext cx="5136650" cy="5405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6484326" y="537578"/>
            <a:ext cx="5039918" cy="5324535"/>
          </a:xfrm>
          <a:prstGeom prst="rect">
            <a:avLst/>
          </a:prstGeom>
          <a:noFill/>
        </p:spPr>
        <p:txBody>
          <a:bodyPr wrap="square" rtlCol="1">
            <a:spAutoFit/>
          </a:bodyPr>
          <a:lstStyle/>
          <a:p>
            <a:r>
              <a:rPr lang="he-IL" sz="2000" b="1" u="sng" dirty="0">
                <a:solidFill>
                  <a:schemeClr val="bg1"/>
                </a:solidFill>
              </a:rPr>
              <a:t>משתנה בלתי תלוי (משתנה משפיע)</a:t>
            </a:r>
            <a:endParaRPr lang="he-IL" sz="2000" dirty="0">
              <a:solidFill>
                <a:schemeClr val="bg1"/>
              </a:solidFill>
            </a:endParaRPr>
          </a:p>
          <a:p>
            <a:r>
              <a:rPr lang="he-IL" sz="2000" dirty="0"/>
              <a:t>זהו הגורם שהחוקרים משנים באופן מכוון בניסוי מבוקר, כדי לבדוק את השפעתו על שאר הגורמים במערכת.</a:t>
            </a:r>
          </a:p>
          <a:p>
            <a:r>
              <a:rPr lang="he-IL" sz="2000" dirty="0"/>
              <a:t>במילים אחרות, זהו הגורם השונה בין מבחנה למבחנה (= משתנה), והשינוי שלו משפיע על תוצאות של הניסוי.</a:t>
            </a:r>
          </a:p>
          <a:p>
            <a:r>
              <a:rPr lang="he-IL" sz="2000" dirty="0"/>
              <a:t>בגרפים, משתנה זה ימוקם על ציר </a:t>
            </a:r>
            <a:r>
              <a:rPr lang="en-US" sz="2000" dirty="0"/>
              <a:t>X, </a:t>
            </a:r>
            <a:r>
              <a:rPr lang="he-IL" sz="2000" dirty="0"/>
              <a:t>הציר האופקי.</a:t>
            </a:r>
          </a:p>
          <a:p>
            <a:endParaRPr lang="he-IL" sz="2000" dirty="0"/>
          </a:p>
          <a:p>
            <a:r>
              <a:rPr lang="he-IL" sz="2000" b="1" u="sng" dirty="0">
                <a:solidFill>
                  <a:schemeClr val="bg1"/>
                </a:solidFill>
              </a:rPr>
              <a:t>משתנה תלוי (משתנה  מושפע</a:t>
            </a:r>
            <a:r>
              <a:rPr lang="he-IL" sz="2000" b="1" u="sng" dirty="0" smtClean="0">
                <a:solidFill>
                  <a:schemeClr val="bg1"/>
                </a:solidFill>
              </a:rPr>
              <a:t>)</a:t>
            </a:r>
          </a:p>
          <a:p>
            <a:endParaRPr lang="he-IL" sz="2000" dirty="0">
              <a:solidFill>
                <a:schemeClr val="bg1"/>
              </a:solidFill>
            </a:endParaRPr>
          </a:p>
          <a:p>
            <a:r>
              <a:rPr lang="he-IL" sz="2000" dirty="0" smtClean="0"/>
              <a:t>זהו </a:t>
            </a:r>
            <a:r>
              <a:rPr lang="he-IL" sz="2000" dirty="0"/>
              <a:t>הגורם אותו מודדים בתוצאות הניסוי. גורם שזה מושפע ומשתנה בהתאם לשינוי המשתנה הבלתי תלוי. זהו הגורם "המגיב" לשינוי של המשתנה הבלתי תלוי.</a:t>
            </a:r>
          </a:p>
          <a:p>
            <a:r>
              <a:rPr lang="he-IL" sz="2000" dirty="0"/>
              <a:t>בגרפים, משתנה זה ימוקם על ציר </a:t>
            </a:r>
            <a:r>
              <a:rPr lang="en-US" sz="2000" dirty="0"/>
              <a:t>Y, </a:t>
            </a:r>
            <a:r>
              <a:rPr lang="he-IL" sz="2000" dirty="0"/>
              <a:t>הציר האנכי.</a:t>
            </a:r>
          </a:p>
        </p:txBody>
      </p:sp>
    </p:spTree>
    <p:extLst>
      <p:ext uri="{BB962C8B-B14F-4D97-AF65-F5344CB8AC3E}">
        <p14:creationId xmlns:p14="http://schemas.microsoft.com/office/powerpoint/2010/main" val="182591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3F222A8-AF2A-4292-8A95-0C3AD37A109D}"/>
              </a:ext>
            </a:extLst>
          </p:cNvPr>
          <p:cNvSpPr/>
          <p:nvPr/>
        </p:nvSpPr>
        <p:spPr>
          <a:xfrm>
            <a:off x="6028442"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 name="TextBox 1"/>
          <p:cNvSpPr txBox="1"/>
          <p:nvPr/>
        </p:nvSpPr>
        <p:spPr>
          <a:xfrm>
            <a:off x="1032387" y="347589"/>
            <a:ext cx="4080387"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dirty="0" smtClean="0"/>
              <a:t>דוגמה 1</a:t>
            </a:r>
            <a:endParaRPr lang="he-IL" b="1" dirty="0"/>
          </a:p>
        </p:txBody>
      </p:sp>
      <p:sp>
        <p:nvSpPr>
          <p:cNvPr id="6" name="TextBox 5"/>
          <p:cNvSpPr txBox="1"/>
          <p:nvPr/>
        </p:nvSpPr>
        <p:spPr>
          <a:xfrm>
            <a:off x="338963" y="992750"/>
            <a:ext cx="5095628" cy="4832092"/>
          </a:xfrm>
          <a:prstGeom prst="rect">
            <a:avLst/>
          </a:prstGeom>
          <a:noFill/>
        </p:spPr>
        <p:txBody>
          <a:bodyPr wrap="square" rtlCol="1">
            <a:spAutoFit/>
          </a:bodyPr>
          <a:lstStyle/>
          <a:p>
            <a:r>
              <a:rPr lang="he-IL" sz="2000" b="1" dirty="0" smtClean="0"/>
              <a:t> שאלת מחקר איך תזונה משפיעה לעייפות?</a:t>
            </a:r>
          </a:p>
          <a:p>
            <a:endParaRPr lang="he-IL" sz="2400" dirty="0"/>
          </a:p>
          <a:p>
            <a:pPr marL="285750" indent="-285750">
              <a:buFont typeface="Arial" panose="020B0604020202020204" pitchFamily="34" charset="0"/>
              <a:buChar char="•"/>
            </a:pPr>
            <a:r>
              <a:rPr lang="he-IL" sz="2400" b="1" dirty="0" smtClean="0"/>
              <a:t>תזונה</a:t>
            </a:r>
            <a:r>
              <a:rPr lang="he-IL" sz="2400" dirty="0" smtClean="0"/>
              <a:t>      -----  מספר ארוחות ביום</a:t>
            </a:r>
          </a:p>
          <a:p>
            <a:r>
              <a:rPr lang="he-IL" sz="2400" dirty="0" smtClean="0"/>
              <a:t>                          סוג הדיאטה   </a:t>
            </a:r>
          </a:p>
          <a:p>
            <a:r>
              <a:rPr lang="he-IL" sz="2400" dirty="0" smtClean="0"/>
              <a:t>*** במחקר זה החוקר בחר דרך אותם משתנים לבדוק  מה גורם לעייפות.                (</a:t>
            </a:r>
            <a:r>
              <a:rPr lang="he-IL" sz="2400" dirty="0" smtClean="0">
                <a:solidFill>
                  <a:srgbClr val="FFFF00"/>
                </a:solidFill>
              </a:rPr>
              <a:t>משתנה בלתי תלוי</a:t>
            </a:r>
            <a:r>
              <a:rPr lang="he-IL" sz="2400" dirty="0" smtClean="0"/>
              <a:t>) </a:t>
            </a:r>
            <a:endParaRPr lang="he-IL" sz="2400" dirty="0"/>
          </a:p>
          <a:p>
            <a:pPr marL="285750" indent="-285750">
              <a:buFont typeface="Arial" panose="020B0604020202020204" pitchFamily="34" charset="0"/>
              <a:buChar char="•"/>
            </a:pPr>
            <a:endParaRPr lang="he-IL" sz="2400" dirty="0" smtClean="0"/>
          </a:p>
          <a:p>
            <a:pPr marL="285750" indent="-285750">
              <a:buFont typeface="Arial" panose="020B0604020202020204" pitchFamily="34" charset="0"/>
              <a:buChar char="•"/>
            </a:pPr>
            <a:r>
              <a:rPr lang="he-IL" sz="2400" b="1" dirty="0" smtClean="0"/>
              <a:t>עייפות</a:t>
            </a:r>
            <a:r>
              <a:rPr lang="he-IL" sz="2400" dirty="0" smtClean="0"/>
              <a:t>    -----  </a:t>
            </a:r>
            <a:r>
              <a:rPr lang="he-IL" sz="2400" dirty="0" smtClean="0">
                <a:solidFill>
                  <a:srgbClr val="FFFF00"/>
                </a:solidFill>
              </a:rPr>
              <a:t>הוא משתנה תלוי </a:t>
            </a:r>
            <a:r>
              <a:rPr lang="he-IL" sz="2400" dirty="0" smtClean="0"/>
              <a:t>(הוא תלוי בתוצאות של משתנים בלתי תלויים).             </a:t>
            </a:r>
          </a:p>
          <a:p>
            <a:endParaRPr lang="he-IL" sz="2400" dirty="0"/>
          </a:p>
          <a:p>
            <a:r>
              <a:rPr lang="he-IL" sz="2400" dirty="0" smtClean="0"/>
              <a:t> </a:t>
            </a:r>
            <a:endParaRPr lang="he-IL" sz="2400" dirty="0"/>
          </a:p>
        </p:txBody>
      </p:sp>
      <p:sp>
        <p:nvSpPr>
          <p:cNvPr id="148" name="TextBox 147"/>
          <p:cNvSpPr txBox="1"/>
          <p:nvPr/>
        </p:nvSpPr>
        <p:spPr>
          <a:xfrm>
            <a:off x="6827436" y="430573"/>
            <a:ext cx="4080387"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dirty="0" smtClean="0"/>
              <a:t>דוגמה 2</a:t>
            </a:r>
            <a:endParaRPr lang="he-IL" b="1" dirty="0"/>
          </a:p>
        </p:txBody>
      </p:sp>
      <p:sp>
        <p:nvSpPr>
          <p:cNvPr id="7" name="TextBox 6"/>
          <p:cNvSpPr txBox="1"/>
          <p:nvPr/>
        </p:nvSpPr>
        <p:spPr>
          <a:xfrm>
            <a:off x="6567948" y="1268977"/>
            <a:ext cx="4827139" cy="2031325"/>
          </a:xfrm>
          <a:prstGeom prst="rect">
            <a:avLst/>
          </a:prstGeom>
          <a:noFill/>
        </p:spPr>
        <p:txBody>
          <a:bodyPr wrap="square" rtlCol="1">
            <a:spAutoFit/>
          </a:bodyPr>
          <a:lstStyle/>
          <a:p>
            <a:r>
              <a:rPr lang="he-IL" dirty="0" smtClean="0"/>
              <a:t>שאלת מחקר חוקר רוצה לדעת על שביעות רצון של עובדים בעבודתם במפעל?</a:t>
            </a:r>
          </a:p>
          <a:p>
            <a:endParaRPr lang="he-IL" dirty="0"/>
          </a:p>
          <a:p>
            <a:r>
              <a:rPr lang="he-IL" dirty="0" smtClean="0"/>
              <a:t>בלתי תלויים  - מגדר / גיל / תפקיד </a:t>
            </a:r>
          </a:p>
          <a:p>
            <a:endParaRPr lang="he-IL" dirty="0"/>
          </a:p>
          <a:p>
            <a:r>
              <a:rPr lang="he-IL" dirty="0" smtClean="0"/>
              <a:t>תלוי -  שביעות רצון                     </a:t>
            </a:r>
          </a:p>
          <a:p>
            <a:endParaRPr lang="he-IL" dirty="0"/>
          </a:p>
        </p:txBody>
      </p:sp>
      <p:sp>
        <p:nvSpPr>
          <p:cNvPr id="8" name="TextBox 7"/>
          <p:cNvSpPr txBox="1"/>
          <p:nvPr/>
        </p:nvSpPr>
        <p:spPr>
          <a:xfrm>
            <a:off x="6863761" y="3131040"/>
            <a:ext cx="4603307" cy="36933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he-IL" dirty="0" smtClean="0"/>
              <a:t>טיפ – תמיד שאני רוצה לבדוק הוא משתנה תלוי </a:t>
            </a:r>
          </a:p>
        </p:txBody>
      </p:sp>
      <p:sp>
        <p:nvSpPr>
          <p:cNvPr id="11" name="TextBox 10"/>
          <p:cNvSpPr txBox="1"/>
          <p:nvPr/>
        </p:nvSpPr>
        <p:spPr>
          <a:xfrm>
            <a:off x="6567948" y="3769373"/>
            <a:ext cx="5024284" cy="258532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he-IL" b="1" u="sng" dirty="0"/>
              <a:t>מה בין משתנה תלוי ומשתנה בלתי תלוי?</a:t>
            </a:r>
          </a:p>
          <a:p>
            <a:r>
              <a:rPr lang="he-IL" dirty="0"/>
              <a:t>בדרך כלל, שאלת החקר מציגה תלות בין שני משתנים: משתנה תלוי ומשתנה בלתי תלוי.</a:t>
            </a:r>
          </a:p>
          <a:p>
            <a:r>
              <a:rPr lang="he-IL" dirty="0"/>
              <a:t>שינויים במשתנה הבלתי תלוי משפיעים על המשתנה התלוי.</a:t>
            </a:r>
          </a:p>
          <a:p>
            <a:r>
              <a:rPr lang="he-IL" dirty="0"/>
              <a:t>לדוגמא: כיצד השתנו מחירי מוצרי החלב בעקבות </a:t>
            </a:r>
            <a:r>
              <a:rPr lang="he-IL" dirty="0" err="1"/>
              <a:t>העליה</a:t>
            </a:r>
            <a:r>
              <a:rPr lang="he-IL" dirty="0"/>
              <a:t> במחירי המזון לבעלי חיים?</a:t>
            </a:r>
          </a:p>
          <a:p>
            <a:r>
              <a:rPr lang="he-IL" dirty="0"/>
              <a:t>המשתנה התלוי: מחירי מוצרי החלב.</a:t>
            </a:r>
          </a:p>
          <a:p>
            <a:r>
              <a:rPr lang="he-IL" dirty="0"/>
              <a:t>המשתנה הבלתי תלוי: מחיר המזון לבעלי החיים.</a:t>
            </a:r>
          </a:p>
        </p:txBody>
      </p:sp>
    </p:spTree>
    <p:extLst>
      <p:ext uri="{BB962C8B-B14F-4D97-AF65-F5344CB8AC3E}">
        <p14:creationId xmlns:p14="http://schemas.microsoft.com/office/powerpoint/2010/main" val="1399723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3F222A8-AF2A-4292-8A95-0C3AD37A109D}"/>
              </a:ext>
            </a:extLst>
          </p:cNvPr>
          <p:cNvSpPr/>
          <p:nvPr/>
        </p:nvSpPr>
        <p:spPr>
          <a:xfrm>
            <a:off x="6028442"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err="1" smtClean="0"/>
              <a:t>תרגי</a:t>
            </a:r>
            <a:endParaRPr lang="en-US" dirty="0"/>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 name="TextBox 1"/>
          <p:cNvSpPr txBox="1"/>
          <p:nvPr/>
        </p:nvSpPr>
        <p:spPr>
          <a:xfrm>
            <a:off x="472124" y="1123923"/>
            <a:ext cx="4927022" cy="2585323"/>
          </a:xfrm>
          <a:prstGeom prst="rect">
            <a:avLst/>
          </a:prstGeom>
          <a:noFill/>
        </p:spPr>
        <p:txBody>
          <a:bodyPr wrap="square" rtlCol="1">
            <a:spAutoFit/>
          </a:bodyPr>
          <a:lstStyle/>
          <a:p>
            <a:r>
              <a:rPr lang="he-IL" sz="2400" b="1" dirty="0"/>
              <a:t>שאלת החקר: כיצד משתנה צבע התמיסה עם הוספת  מלח לממס</a:t>
            </a:r>
            <a:r>
              <a:rPr lang="he-IL" sz="2400" b="1" dirty="0" smtClean="0"/>
              <a:t>?</a:t>
            </a:r>
          </a:p>
          <a:p>
            <a:endParaRPr lang="he-IL" sz="2400" b="1" dirty="0"/>
          </a:p>
          <a:p>
            <a:r>
              <a:rPr lang="he-IL" dirty="0">
                <a:solidFill>
                  <a:schemeClr val="bg1"/>
                </a:solidFill>
              </a:rPr>
              <a:t>המשתנה התלוי</a:t>
            </a:r>
            <a:r>
              <a:rPr lang="he-IL" dirty="0"/>
              <a:t>: צבע התמיסה </a:t>
            </a:r>
            <a:r>
              <a:rPr lang="he-IL" dirty="0" smtClean="0"/>
              <a:t>;</a:t>
            </a:r>
          </a:p>
          <a:p>
            <a:endParaRPr lang="he-IL" dirty="0" smtClean="0"/>
          </a:p>
          <a:p>
            <a:r>
              <a:rPr lang="he-IL" dirty="0" smtClean="0">
                <a:solidFill>
                  <a:schemeClr val="bg1"/>
                </a:solidFill>
              </a:rPr>
              <a:t>המשתנה </a:t>
            </a:r>
            <a:r>
              <a:rPr lang="he-IL" dirty="0">
                <a:solidFill>
                  <a:schemeClr val="bg1"/>
                </a:solidFill>
              </a:rPr>
              <a:t>הבלתי תלוי: </a:t>
            </a:r>
            <a:r>
              <a:rPr lang="he-IL" dirty="0"/>
              <a:t>כמות המלח המומסת בממס.</a:t>
            </a:r>
          </a:p>
          <a:p>
            <a:r>
              <a:rPr lang="he-IL" dirty="0"/>
              <a:t>צבע התמיסה תלוי בכמות המלח המומסת ולא כמות המלח המומסת תלויה בצבע התמיסה.</a:t>
            </a:r>
          </a:p>
        </p:txBody>
      </p:sp>
      <p:sp>
        <p:nvSpPr>
          <p:cNvPr id="148" name="TextBox 147"/>
          <p:cNvSpPr txBox="1"/>
          <p:nvPr/>
        </p:nvSpPr>
        <p:spPr>
          <a:xfrm>
            <a:off x="1032387" y="347589"/>
            <a:ext cx="4080387"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dirty="0" smtClean="0"/>
              <a:t>דוגמה 3</a:t>
            </a:r>
            <a:endParaRPr lang="he-IL" b="1" dirty="0"/>
          </a:p>
        </p:txBody>
      </p:sp>
      <p:pic>
        <p:nvPicPr>
          <p:cNvPr id="149" name="תמונה 148"/>
          <p:cNvPicPr>
            <a:picLocks noChangeAspect="1"/>
          </p:cNvPicPr>
          <p:nvPr/>
        </p:nvPicPr>
        <p:blipFill>
          <a:blip r:embed="rId3"/>
          <a:stretch>
            <a:fillRect/>
          </a:stretch>
        </p:blipFill>
        <p:spPr>
          <a:xfrm>
            <a:off x="6403024" y="1376117"/>
            <a:ext cx="5173604" cy="53866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7156600" y="286530"/>
            <a:ext cx="3762100" cy="400110"/>
          </a:xfrm>
          <a:prstGeom prst="rect">
            <a:avLst/>
          </a:prstGeom>
          <a:noFill/>
        </p:spPr>
        <p:txBody>
          <a:bodyPr wrap="square" rtlCol="1">
            <a:spAutoFit/>
          </a:bodyPr>
          <a:lstStyle/>
          <a:p>
            <a:pPr algn="ctr"/>
            <a:r>
              <a:rPr lang="he-IL" sz="2000" b="1" dirty="0" smtClean="0"/>
              <a:t>תרגיל 1</a:t>
            </a:r>
            <a:endParaRPr lang="he-IL" sz="2000" b="1" dirty="0"/>
          </a:p>
        </p:txBody>
      </p:sp>
      <p:sp>
        <p:nvSpPr>
          <p:cNvPr id="7" name="TextBox 6"/>
          <p:cNvSpPr txBox="1"/>
          <p:nvPr/>
        </p:nvSpPr>
        <p:spPr>
          <a:xfrm>
            <a:off x="6713804" y="650004"/>
            <a:ext cx="4732370" cy="646331"/>
          </a:xfrm>
          <a:prstGeom prst="rect">
            <a:avLst/>
          </a:prstGeom>
          <a:noFill/>
        </p:spPr>
        <p:txBody>
          <a:bodyPr wrap="square" rtlCol="1">
            <a:spAutoFit/>
          </a:bodyPr>
          <a:lstStyle/>
          <a:p>
            <a:r>
              <a:rPr lang="he-IL" dirty="0" smtClean="0"/>
              <a:t>רשמו לכל שאלה מיהו משתנה בלתי תלוי ומשתנה תלוי? </a:t>
            </a:r>
            <a:endParaRPr lang="he-IL" dirty="0"/>
          </a:p>
        </p:txBody>
      </p:sp>
    </p:spTree>
    <p:extLst>
      <p:ext uri="{BB962C8B-B14F-4D97-AF65-F5344CB8AC3E}">
        <p14:creationId xmlns:p14="http://schemas.microsoft.com/office/powerpoint/2010/main" val="137954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כותרת לציר </a:t>
            </a:r>
            <a:r>
              <a:rPr lang="en-US" dirty="0"/>
              <a:t>X (</a:t>
            </a:r>
            <a:r>
              <a:rPr lang="he-IL" dirty="0"/>
              <a:t>בגרף העליון 'שנה')</a:t>
            </a:r>
          </a:p>
          <a:p>
            <a:pPr algn="ctr"/>
            <a:r>
              <a:rPr lang="he-IL" dirty="0"/>
              <a:t>כותרת לציר </a:t>
            </a:r>
            <a:r>
              <a:rPr lang="en-US" dirty="0"/>
              <a:t>Y (</a:t>
            </a:r>
            <a:r>
              <a:rPr lang="he-IL" dirty="0"/>
              <a:t>בגרף העליון 'מספר היונים')</a:t>
            </a:r>
            <a:endParaRPr lang="he-IL" dirty="0"/>
          </a:p>
        </p:txBody>
      </p:sp>
      <p:sp>
        <p:nvSpPr>
          <p:cNvPr id="4" name="Rectangle 3">
            <a:extLst>
              <a:ext uri="{FF2B5EF4-FFF2-40B4-BE49-F238E27FC236}">
                <a16:creationId xmlns:a16="http://schemas.microsoft.com/office/drawing/2014/main" xmlns="" id="{33F222A8-AF2A-4292-8A95-0C3AD37A109D}"/>
              </a:ext>
            </a:extLst>
          </p:cNvPr>
          <p:cNvSpPr/>
          <p:nvPr/>
        </p:nvSpPr>
        <p:spPr>
          <a:xfrm>
            <a:off x="6068710" y="-54121"/>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7" name="TextBox 6"/>
          <p:cNvSpPr txBox="1"/>
          <p:nvPr/>
        </p:nvSpPr>
        <p:spPr>
          <a:xfrm>
            <a:off x="614628" y="250874"/>
            <a:ext cx="4674165" cy="70788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he-IL" altLang="he-IL" sz="2000" b="1" dirty="0" smtClean="0"/>
              <a:t>דוגמאות בקריאת גרף עם משתנים בלתי תלוי ומשתנים תלויים. </a:t>
            </a:r>
            <a:endParaRPr lang="he-IL" sz="2000" b="1" dirty="0"/>
          </a:p>
        </p:txBody>
      </p:sp>
      <p:pic>
        <p:nvPicPr>
          <p:cNvPr id="8" name="תמונה 7"/>
          <p:cNvPicPr>
            <a:picLocks noChangeAspect="1"/>
          </p:cNvPicPr>
          <p:nvPr/>
        </p:nvPicPr>
        <p:blipFill>
          <a:blip r:embed="rId3"/>
          <a:stretch>
            <a:fillRect/>
          </a:stretch>
        </p:blipFill>
        <p:spPr>
          <a:xfrm>
            <a:off x="292700" y="1887439"/>
            <a:ext cx="5181066" cy="2742819"/>
          </a:xfrm>
          <a:prstGeom prst="rect">
            <a:avLst/>
          </a:prstGeom>
        </p:spPr>
      </p:pic>
      <p:sp>
        <p:nvSpPr>
          <p:cNvPr id="11" name="TextBox 10"/>
          <p:cNvSpPr txBox="1"/>
          <p:nvPr/>
        </p:nvSpPr>
        <p:spPr>
          <a:xfrm>
            <a:off x="705304" y="4760610"/>
            <a:ext cx="4465038" cy="646331"/>
          </a:xfrm>
          <a:prstGeom prst="rect">
            <a:avLst/>
          </a:prstGeom>
          <a:noFill/>
        </p:spPr>
        <p:txBody>
          <a:bodyPr wrap="square" rtlCol="1">
            <a:spAutoFit/>
          </a:bodyPr>
          <a:lstStyle/>
          <a:p>
            <a:r>
              <a:rPr lang="he-IL" dirty="0"/>
              <a:t>כותרת </a:t>
            </a:r>
            <a:r>
              <a:rPr lang="he-IL" dirty="0" smtClean="0"/>
              <a:t>לציר</a:t>
            </a:r>
            <a:r>
              <a:rPr lang="en-US" dirty="0" smtClean="0"/>
              <a:t>  --  X  </a:t>
            </a:r>
            <a:r>
              <a:rPr lang="he-IL" dirty="0" smtClean="0"/>
              <a:t>שנה</a:t>
            </a:r>
          </a:p>
          <a:p>
            <a:r>
              <a:rPr lang="he-IL" dirty="0" smtClean="0"/>
              <a:t>כותרת </a:t>
            </a:r>
            <a:r>
              <a:rPr lang="he-IL" dirty="0"/>
              <a:t>לציר </a:t>
            </a:r>
            <a:r>
              <a:rPr lang="en-US" dirty="0" smtClean="0"/>
              <a:t>  --- Y </a:t>
            </a:r>
            <a:r>
              <a:rPr lang="he-IL" dirty="0" smtClean="0"/>
              <a:t>מספר היונים</a:t>
            </a:r>
            <a:endParaRPr lang="he-IL" dirty="0"/>
          </a:p>
        </p:txBody>
      </p:sp>
      <p:sp>
        <p:nvSpPr>
          <p:cNvPr id="12" name="TextBox 11"/>
          <p:cNvSpPr txBox="1"/>
          <p:nvPr/>
        </p:nvSpPr>
        <p:spPr>
          <a:xfrm>
            <a:off x="941192" y="5503140"/>
            <a:ext cx="4198374" cy="646331"/>
          </a:xfrm>
          <a:prstGeom prst="rect">
            <a:avLst/>
          </a:prstGeom>
          <a:noFill/>
        </p:spPr>
        <p:txBody>
          <a:bodyPr wrap="square" rtlCol="1">
            <a:spAutoFit/>
          </a:bodyPr>
          <a:lstStyle/>
          <a:p>
            <a:r>
              <a:rPr lang="he-IL" dirty="0" smtClean="0"/>
              <a:t>משתנה תלוי הוא : ___________</a:t>
            </a:r>
          </a:p>
          <a:p>
            <a:r>
              <a:rPr lang="he-IL" dirty="0" smtClean="0"/>
              <a:t>משתנה בלתי תלוי הוא: ________</a:t>
            </a:r>
            <a:endParaRPr lang="he-IL" dirty="0"/>
          </a:p>
        </p:txBody>
      </p:sp>
      <p:pic>
        <p:nvPicPr>
          <p:cNvPr id="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326" y="579366"/>
            <a:ext cx="49510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760508" y="4618709"/>
            <a:ext cx="4661899" cy="2031325"/>
          </a:xfrm>
          <a:prstGeom prst="rect">
            <a:avLst/>
          </a:prstGeom>
          <a:noFill/>
        </p:spPr>
        <p:txBody>
          <a:bodyPr wrap="square" rtlCol="1">
            <a:spAutoFit/>
          </a:bodyPr>
          <a:lstStyle/>
          <a:p>
            <a:pPr marL="285750" indent="-285750">
              <a:buFont typeface="Arial" panose="020B0604020202020204" pitchFamily="34" charset="0"/>
              <a:buChar char="•"/>
            </a:pPr>
            <a:r>
              <a:rPr lang="he-IL" dirty="0"/>
              <a:t>גרף עם שני משתנים בלתי תלויים: זמן (השנה) ומספר הקידוח (קידוח 1 וקידוח 2). </a:t>
            </a:r>
          </a:p>
          <a:p>
            <a:pPr marL="285750" indent="-285750">
              <a:buFont typeface="Arial" panose="020B0604020202020204" pitchFamily="34" charset="0"/>
              <a:buChar char="•"/>
            </a:pPr>
            <a:r>
              <a:rPr lang="he-IL" dirty="0"/>
              <a:t>מספר הקידוח רשום על יד העקום המייצג אותו. ניתן היה לסמן כל עקום בסימון שונה ולהוסיף מקרא במקום לכתוב על יד העקום.</a:t>
            </a:r>
          </a:p>
          <a:p>
            <a:pPr marL="285750" indent="-285750">
              <a:buFont typeface="Arial" panose="020B0604020202020204" pitchFamily="34" charset="0"/>
              <a:buChar char="•"/>
            </a:pPr>
            <a:r>
              <a:rPr lang="he-IL" dirty="0"/>
              <a:t>למשתנה התלוי ערכים חיוביים וגם ערכים שלילים </a:t>
            </a:r>
          </a:p>
        </p:txBody>
      </p:sp>
      <p:sp>
        <p:nvSpPr>
          <p:cNvPr id="151" name="TextBox 150"/>
          <p:cNvSpPr txBox="1"/>
          <p:nvPr/>
        </p:nvSpPr>
        <p:spPr>
          <a:xfrm>
            <a:off x="6932580" y="77957"/>
            <a:ext cx="4080387"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dirty="0" smtClean="0"/>
              <a:t>דוגמה 5</a:t>
            </a:r>
            <a:endParaRPr lang="he-IL" b="1" dirty="0"/>
          </a:p>
        </p:txBody>
      </p:sp>
      <p:sp>
        <p:nvSpPr>
          <p:cNvPr id="152" name="TextBox 151"/>
          <p:cNvSpPr txBox="1"/>
          <p:nvPr/>
        </p:nvSpPr>
        <p:spPr>
          <a:xfrm>
            <a:off x="913980" y="1289197"/>
            <a:ext cx="4080387"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dirty="0" smtClean="0"/>
              <a:t>דוגמה 4</a:t>
            </a:r>
            <a:endParaRPr lang="he-IL" b="1" dirty="0"/>
          </a:p>
        </p:txBody>
      </p:sp>
    </p:spTree>
    <p:extLst>
      <p:ext uri="{BB962C8B-B14F-4D97-AF65-F5344CB8AC3E}">
        <p14:creationId xmlns:p14="http://schemas.microsoft.com/office/powerpoint/2010/main" val="2164426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xmlns="" id="{C03955BB-E41C-4E77-BB48-325360470229}"/>
              </a:ext>
            </a:extLst>
          </p:cNvPr>
          <p:cNvSpPr/>
          <p:nvPr/>
        </p:nvSpPr>
        <p:spPr>
          <a:xfrm>
            <a:off x="275044" y="-5786"/>
            <a:ext cx="5681417" cy="6858000"/>
          </a:xfrm>
          <a:prstGeom prst="rect">
            <a:avLst/>
          </a:prstGeom>
          <a:blipFill>
            <a:blip r:embed="rId2"/>
            <a:stretch>
              <a:fillRect/>
            </a:stretch>
          </a:blip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3F222A8-AF2A-4292-8A95-0C3AD37A109D}"/>
              </a:ext>
            </a:extLst>
          </p:cNvPr>
          <p:cNvSpPr/>
          <p:nvPr/>
        </p:nvSpPr>
        <p:spPr>
          <a:xfrm>
            <a:off x="6028442" y="0"/>
            <a:ext cx="5660571" cy="6858000"/>
          </a:xfrm>
          <a:prstGeom prst="rect">
            <a:avLst/>
          </a:prstGeom>
          <a:blipFill>
            <a:blip r:embed="rId2"/>
            <a:stretch>
              <a:fillRect/>
            </a:stretch>
          </a:blip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0F1A4B53-3DA8-4B08-87F6-99E2B5780CCB}"/>
              </a:ext>
            </a:extLst>
          </p:cNvPr>
          <p:cNvGrpSpPr/>
          <p:nvPr/>
        </p:nvGrpSpPr>
        <p:grpSpPr>
          <a:xfrm>
            <a:off x="5604611" y="119550"/>
            <a:ext cx="781676" cy="6607323"/>
            <a:chOff x="5604611" y="119550"/>
            <a:chExt cx="781676" cy="6607323"/>
          </a:xfrm>
        </p:grpSpPr>
        <p:sp>
          <p:nvSpPr>
            <p:cNvPr id="67" name="Rectangle 66">
              <a:extLst>
                <a:ext uri="{FF2B5EF4-FFF2-40B4-BE49-F238E27FC236}">
                  <a16:creationId xmlns:a16="http://schemas.microsoft.com/office/drawing/2014/main" xmlns="" id="{D119F2DB-0E38-4A31-831F-2BAF295D2A25}"/>
                </a:ext>
              </a:extLst>
            </p:cNvPr>
            <p:cNvSpPr/>
            <p:nvPr/>
          </p:nvSpPr>
          <p:spPr>
            <a:xfrm>
              <a:off x="5635694" y="20253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xmlns="" id="{AEE5042A-E067-4FB7-BCFF-00BB33BFEDEC}"/>
                </a:ext>
              </a:extLst>
            </p:cNvPr>
            <p:cNvGrpSpPr/>
            <p:nvPr/>
          </p:nvGrpSpPr>
          <p:grpSpPr>
            <a:xfrm>
              <a:off x="5805714" y="119550"/>
              <a:ext cx="580573" cy="386869"/>
              <a:chOff x="5805714" y="609691"/>
              <a:chExt cx="580573" cy="386869"/>
            </a:xfrm>
          </p:grpSpPr>
          <p:sp>
            <p:nvSpPr>
              <p:cNvPr id="5" name="Rectangle 4">
                <a:extLst>
                  <a:ext uri="{FF2B5EF4-FFF2-40B4-BE49-F238E27FC236}">
                    <a16:creationId xmlns:a16="http://schemas.microsoft.com/office/drawing/2014/main" xmlns="" id="{9ECC8D50-758B-45D1-9832-058DA749338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xmlns="" id="{FC783E55-1922-4926-8D97-EC60526709F7}"/>
                  </a:ext>
                </a:extLst>
              </p:cNvPr>
              <p:cNvSpPr/>
              <p:nvPr/>
            </p:nvSpPr>
            <p:spPr>
              <a:xfrm>
                <a:off x="5805714" y="609691"/>
                <a:ext cx="410553" cy="386869"/>
              </a:xfrm>
              <a:prstGeom prst="arc">
                <a:avLst>
                  <a:gd name="adj1" fmla="val 10333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8" name="Rectangle 67">
              <a:extLst>
                <a:ext uri="{FF2B5EF4-FFF2-40B4-BE49-F238E27FC236}">
                  <a16:creationId xmlns:a16="http://schemas.microsoft.com/office/drawing/2014/main" xmlns="" id="{FCB92E0C-F05E-4602-8A6C-A561815032EC}"/>
                </a:ext>
              </a:extLst>
            </p:cNvPr>
            <p:cNvSpPr/>
            <p:nvPr/>
          </p:nvSpPr>
          <p:spPr>
            <a:xfrm>
              <a:off x="5632035" y="503041"/>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8" name="Group 77">
              <a:extLst>
                <a:ext uri="{FF2B5EF4-FFF2-40B4-BE49-F238E27FC236}">
                  <a16:creationId xmlns:a16="http://schemas.microsoft.com/office/drawing/2014/main" xmlns="" id="{E48E30C9-A74F-4C52-AD04-FC9A5CBD8258}"/>
                </a:ext>
              </a:extLst>
            </p:cNvPr>
            <p:cNvGrpSpPr/>
            <p:nvPr/>
          </p:nvGrpSpPr>
          <p:grpSpPr>
            <a:xfrm>
              <a:off x="5805714" y="430573"/>
              <a:ext cx="580573" cy="386869"/>
              <a:chOff x="5805714" y="609691"/>
              <a:chExt cx="580573" cy="386869"/>
            </a:xfrm>
          </p:grpSpPr>
          <p:sp>
            <p:nvSpPr>
              <p:cNvPr id="79" name="Rectangle 78">
                <a:extLst>
                  <a:ext uri="{FF2B5EF4-FFF2-40B4-BE49-F238E27FC236}">
                    <a16:creationId xmlns:a16="http://schemas.microsoft.com/office/drawing/2014/main" xmlns="" id="{9D80A7DB-810E-4588-BE25-E9F7C34D3DB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c 79">
                <a:extLst>
                  <a:ext uri="{FF2B5EF4-FFF2-40B4-BE49-F238E27FC236}">
                    <a16:creationId xmlns:a16="http://schemas.microsoft.com/office/drawing/2014/main" xmlns="" id="{0CEE252C-3F6B-425D-A974-8C322FD62AA8}"/>
                  </a:ext>
                </a:extLst>
              </p:cNvPr>
              <p:cNvSpPr/>
              <p:nvPr/>
            </p:nvSpPr>
            <p:spPr>
              <a:xfrm>
                <a:off x="5805714" y="609691"/>
                <a:ext cx="410553" cy="386869"/>
              </a:xfrm>
              <a:prstGeom prst="arc">
                <a:avLst>
                  <a:gd name="adj1" fmla="val 10604954"/>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68">
              <a:extLst>
                <a:ext uri="{FF2B5EF4-FFF2-40B4-BE49-F238E27FC236}">
                  <a16:creationId xmlns:a16="http://schemas.microsoft.com/office/drawing/2014/main" xmlns="" id="{A4620A41-830E-412F-B7F4-82B17531460F}"/>
                </a:ext>
              </a:extLst>
            </p:cNvPr>
            <p:cNvSpPr/>
            <p:nvPr/>
          </p:nvSpPr>
          <p:spPr>
            <a:xfrm>
              <a:off x="5635694" y="8174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xmlns="" id="{B8C591D4-C50C-4B67-805A-961945693BE6}"/>
                </a:ext>
              </a:extLst>
            </p:cNvPr>
            <p:cNvSpPr/>
            <p:nvPr/>
          </p:nvSpPr>
          <p:spPr>
            <a:xfrm>
              <a:off x="5636493" y="112392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xmlns="" id="{461F08B5-15BF-4C63-B54C-7D2001EDCAD3}"/>
                </a:ext>
              </a:extLst>
            </p:cNvPr>
            <p:cNvSpPr/>
            <p:nvPr/>
          </p:nvSpPr>
          <p:spPr>
            <a:xfrm>
              <a:off x="5633303" y="144082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xmlns="" id="{D12C5631-8C0A-4256-BD3E-88D081A7321B}"/>
                </a:ext>
              </a:extLst>
            </p:cNvPr>
            <p:cNvSpPr/>
            <p:nvPr/>
          </p:nvSpPr>
          <p:spPr>
            <a:xfrm>
              <a:off x="5641689" y="174238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xmlns="" id="{D3030D9B-44CF-4F4E-A86E-18A79322376D}"/>
                </a:ext>
              </a:extLst>
            </p:cNvPr>
            <p:cNvSpPr/>
            <p:nvPr/>
          </p:nvSpPr>
          <p:spPr>
            <a:xfrm>
              <a:off x="5626130" y="206495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xmlns="" id="{0E9F8D11-58D9-4493-A410-DACB43B5E48F}"/>
                </a:ext>
              </a:extLst>
            </p:cNvPr>
            <p:cNvSpPr/>
            <p:nvPr/>
          </p:nvSpPr>
          <p:spPr>
            <a:xfrm>
              <a:off x="5626130" y="237211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xmlns="" id="{880FA994-AF36-4890-A98D-4750B71B3C59}"/>
                </a:ext>
              </a:extLst>
            </p:cNvPr>
            <p:cNvSpPr/>
            <p:nvPr/>
          </p:nvSpPr>
          <p:spPr>
            <a:xfrm>
              <a:off x="5633303" y="268452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xmlns="" id="{9E5C2FB6-992A-4537-B467-2FCB0FDBDB9F}"/>
                </a:ext>
              </a:extLst>
            </p:cNvPr>
            <p:cNvSpPr/>
            <p:nvPr/>
          </p:nvSpPr>
          <p:spPr>
            <a:xfrm>
              <a:off x="5633303" y="298598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xmlns="" id="{73193785-12A4-408F-9E7C-27DDBEAFA7BD}"/>
                </a:ext>
              </a:extLst>
            </p:cNvPr>
            <p:cNvSpPr/>
            <p:nvPr/>
          </p:nvSpPr>
          <p:spPr>
            <a:xfrm>
              <a:off x="5626130" y="330818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xmlns="" id="{FF68EA0C-3323-4279-9322-583E0496C340}"/>
                </a:ext>
              </a:extLst>
            </p:cNvPr>
            <p:cNvSpPr/>
            <p:nvPr/>
          </p:nvSpPr>
          <p:spPr>
            <a:xfrm>
              <a:off x="5618957" y="361510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a:extLst>
                <a:ext uri="{FF2B5EF4-FFF2-40B4-BE49-F238E27FC236}">
                  <a16:creationId xmlns:a16="http://schemas.microsoft.com/office/drawing/2014/main" xmlns="" id="{DA8F7F98-A2C1-4622-86E7-4F2038831BBE}"/>
                </a:ext>
              </a:extLst>
            </p:cNvPr>
            <p:cNvSpPr/>
            <p:nvPr/>
          </p:nvSpPr>
          <p:spPr>
            <a:xfrm>
              <a:off x="5604611" y="392724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a:extLst>
                <a:ext uri="{FF2B5EF4-FFF2-40B4-BE49-F238E27FC236}">
                  <a16:creationId xmlns:a16="http://schemas.microsoft.com/office/drawing/2014/main" xmlns="" id="{0A05E640-BFCE-401E-8E58-B95F9FAC8DFA}"/>
                </a:ext>
              </a:extLst>
            </p:cNvPr>
            <p:cNvSpPr/>
            <p:nvPr/>
          </p:nvSpPr>
          <p:spPr>
            <a:xfrm>
              <a:off x="5611784" y="4239143"/>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a:extLst>
                <a:ext uri="{FF2B5EF4-FFF2-40B4-BE49-F238E27FC236}">
                  <a16:creationId xmlns:a16="http://schemas.microsoft.com/office/drawing/2014/main" xmlns="" id="{E054FE0A-3727-4A81-B405-7B2AD3CF46C1}"/>
                </a:ext>
              </a:extLst>
            </p:cNvPr>
            <p:cNvSpPr/>
            <p:nvPr/>
          </p:nvSpPr>
          <p:spPr>
            <a:xfrm>
              <a:off x="5604611" y="4546182"/>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a:extLst>
                <a:ext uri="{FF2B5EF4-FFF2-40B4-BE49-F238E27FC236}">
                  <a16:creationId xmlns:a16="http://schemas.microsoft.com/office/drawing/2014/main" xmlns="" id="{181F776C-2AF8-48ED-A45F-6043E45954BF}"/>
                </a:ext>
              </a:extLst>
            </p:cNvPr>
            <p:cNvSpPr/>
            <p:nvPr/>
          </p:nvSpPr>
          <p:spPr>
            <a:xfrm>
              <a:off x="5609779" y="4857467"/>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xmlns="" id="{F411B93B-64DC-40ED-8351-A38502F83EC2}"/>
                </a:ext>
              </a:extLst>
            </p:cNvPr>
            <p:cNvSpPr/>
            <p:nvPr/>
          </p:nvSpPr>
          <p:spPr>
            <a:xfrm>
              <a:off x="5618957" y="5171895"/>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a:extLst>
                <a:ext uri="{FF2B5EF4-FFF2-40B4-BE49-F238E27FC236}">
                  <a16:creationId xmlns:a16="http://schemas.microsoft.com/office/drawing/2014/main" xmlns="" id="{6D4EF766-AAA1-4FD1-9EB8-BC7CCAF80F4C}"/>
                </a:ext>
              </a:extLst>
            </p:cNvPr>
            <p:cNvSpPr/>
            <p:nvPr/>
          </p:nvSpPr>
          <p:spPr>
            <a:xfrm>
              <a:off x="5611784" y="550314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a:extLst>
                <a:ext uri="{FF2B5EF4-FFF2-40B4-BE49-F238E27FC236}">
                  <a16:creationId xmlns:a16="http://schemas.microsoft.com/office/drawing/2014/main" xmlns="" id="{CA3BC80A-A5C7-4031-AE04-E1DBB065F990}"/>
                </a:ext>
              </a:extLst>
            </p:cNvPr>
            <p:cNvSpPr/>
            <p:nvPr/>
          </p:nvSpPr>
          <p:spPr>
            <a:xfrm>
              <a:off x="5604611" y="5797854"/>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a:extLst>
                <a:ext uri="{FF2B5EF4-FFF2-40B4-BE49-F238E27FC236}">
                  <a16:creationId xmlns:a16="http://schemas.microsoft.com/office/drawing/2014/main" xmlns="" id="{B2C4E260-0390-4C3C-B29D-AB4732D5F312}"/>
                </a:ext>
              </a:extLst>
            </p:cNvPr>
            <p:cNvSpPr/>
            <p:nvPr/>
          </p:nvSpPr>
          <p:spPr>
            <a:xfrm>
              <a:off x="5604611" y="6097210"/>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a:extLst>
                <a:ext uri="{FF2B5EF4-FFF2-40B4-BE49-F238E27FC236}">
                  <a16:creationId xmlns:a16="http://schemas.microsoft.com/office/drawing/2014/main" xmlns="" id="{9CF30D03-0768-4F4A-876B-4064ADC4B962}"/>
                </a:ext>
              </a:extLst>
            </p:cNvPr>
            <p:cNvSpPr/>
            <p:nvPr/>
          </p:nvSpPr>
          <p:spPr>
            <a:xfrm>
              <a:off x="5611784" y="6412576"/>
              <a:ext cx="259806" cy="145054"/>
            </a:xfrm>
            <a:prstGeom prst="rect">
              <a:avLst/>
            </a:prstGeom>
            <a:solidFill>
              <a:srgbClr val="BD6F45"/>
            </a:solidFill>
            <a:ln>
              <a:noFill/>
            </a:ln>
            <a:effectLst>
              <a:innerShdw blurRad="127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xmlns="" id="{BDE4CAF1-67FB-4A00-A957-F84932EF37EA}"/>
                </a:ext>
              </a:extLst>
            </p:cNvPr>
            <p:cNvGrpSpPr/>
            <p:nvPr/>
          </p:nvGrpSpPr>
          <p:grpSpPr>
            <a:xfrm>
              <a:off x="5805714" y="741596"/>
              <a:ext cx="580573" cy="386869"/>
              <a:chOff x="5805714" y="609691"/>
              <a:chExt cx="580573" cy="386869"/>
            </a:xfrm>
          </p:grpSpPr>
          <p:sp>
            <p:nvSpPr>
              <p:cNvPr id="82" name="Rectangle 81">
                <a:extLst>
                  <a:ext uri="{FF2B5EF4-FFF2-40B4-BE49-F238E27FC236}">
                    <a16:creationId xmlns:a16="http://schemas.microsoft.com/office/drawing/2014/main" xmlns="" id="{74C944AF-D50A-425E-A441-BD46E8CB9783}"/>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Arc 82">
                <a:extLst>
                  <a:ext uri="{FF2B5EF4-FFF2-40B4-BE49-F238E27FC236}">
                    <a16:creationId xmlns:a16="http://schemas.microsoft.com/office/drawing/2014/main" xmlns="" id="{AE95EC9D-DB78-417E-AF31-C543DE84C1EE}"/>
                  </a:ext>
                </a:extLst>
              </p:cNvPr>
              <p:cNvSpPr/>
              <p:nvPr/>
            </p:nvSpPr>
            <p:spPr>
              <a:xfrm>
                <a:off x="5805714" y="609691"/>
                <a:ext cx="410553" cy="386869"/>
              </a:xfrm>
              <a:prstGeom prst="arc">
                <a:avLst>
                  <a:gd name="adj1" fmla="val 107575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xmlns="" id="{EC3E0684-8AE8-4214-BF7B-4AAB6B86F600}"/>
                </a:ext>
              </a:extLst>
            </p:cNvPr>
            <p:cNvGrpSpPr/>
            <p:nvPr/>
          </p:nvGrpSpPr>
          <p:grpSpPr>
            <a:xfrm>
              <a:off x="5805714" y="1052619"/>
              <a:ext cx="580573" cy="386869"/>
              <a:chOff x="5805714" y="609691"/>
              <a:chExt cx="580573" cy="386869"/>
            </a:xfrm>
          </p:grpSpPr>
          <p:sp>
            <p:nvSpPr>
              <p:cNvPr id="85" name="Rectangle 84">
                <a:extLst>
                  <a:ext uri="{FF2B5EF4-FFF2-40B4-BE49-F238E27FC236}">
                    <a16:creationId xmlns:a16="http://schemas.microsoft.com/office/drawing/2014/main" xmlns="" id="{CF8E04A3-B6B4-4F3C-BB6B-AF9929DDA237}"/>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xmlns="" id="{18A95974-DAB2-4BF8-9192-96278D1744CD}"/>
                  </a:ext>
                </a:extLst>
              </p:cNvPr>
              <p:cNvSpPr/>
              <p:nvPr/>
            </p:nvSpPr>
            <p:spPr>
              <a:xfrm>
                <a:off x="5805714" y="609691"/>
                <a:ext cx="410553" cy="386869"/>
              </a:xfrm>
              <a:prstGeom prst="arc">
                <a:avLst>
                  <a:gd name="adj1" fmla="val 1083048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C97BDBFC-6DCF-4D05-9235-AF24FD08B7BA}"/>
                </a:ext>
              </a:extLst>
            </p:cNvPr>
            <p:cNvGrpSpPr/>
            <p:nvPr/>
          </p:nvGrpSpPr>
          <p:grpSpPr>
            <a:xfrm>
              <a:off x="5805714" y="1363642"/>
              <a:ext cx="580573" cy="386869"/>
              <a:chOff x="5805714" y="609691"/>
              <a:chExt cx="580573" cy="386869"/>
            </a:xfrm>
          </p:grpSpPr>
          <p:sp>
            <p:nvSpPr>
              <p:cNvPr id="88" name="Rectangle 87">
                <a:extLst>
                  <a:ext uri="{FF2B5EF4-FFF2-40B4-BE49-F238E27FC236}">
                    <a16:creationId xmlns:a16="http://schemas.microsoft.com/office/drawing/2014/main" xmlns="" id="{4AB8CE96-3DF3-4063-9F27-D4DB07BB75E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c 88">
                <a:extLst>
                  <a:ext uri="{FF2B5EF4-FFF2-40B4-BE49-F238E27FC236}">
                    <a16:creationId xmlns:a16="http://schemas.microsoft.com/office/drawing/2014/main" xmlns="" id="{309BD817-14B6-4AA7-A1F6-6EAEFBC3A86F}"/>
                  </a:ext>
                </a:extLst>
              </p:cNvPr>
              <p:cNvSpPr/>
              <p:nvPr/>
            </p:nvSpPr>
            <p:spPr>
              <a:xfrm>
                <a:off x="5805714" y="609691"/>
                <a:ext cx="410553" cy="386869"/>
              </a:xfrm>
              <a:prstGeom prst="arc">
                <a:avLst>
                  <a:gd name="adj1" fmla="val 1080965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xmlns="" id="{C6951FED-2BD7-4859-B333-5B1CAEF8AB8D}"/>
                </a:ext>
              </a:extLst>
            </p:cNvPr>
            <p:cNvGrpSpPr/>
            <p:nvPr/>
          </p:nvGrpSpPr>
          <p:grpSpPr>
            <a:xfrm>
              <a:off x="5805714" y="1674665"/>
              <a:ext cx="580573" cy="386869"/>
              <a:chOff x="5805714" y="609691"/>
              <a:chExt cx="580573" cy="386869"/>
            </a:xfrm>
          </p:grpSpPr>
          <p:sp>
            <p:nvSpPr>
              <p:cNvPr id="91" name="Rectangle 90">
                <a:extLst>
                  <a:ext uri="{FF2B5EF4-FFF2-40B4-BE49-F238E27FC236}">
                    <a16:creationId xmlns:a16="http://schemas.microsoft.com/office/drawing/2014/main" xmlns="" id="{FE30C63D-F045-40E9-8C54-26DA5BDA0F4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c 91">
                <a:extLst>
                  <a:ext uri="{FF2B5EF4-FFF2-40B4-BE49-F238E27FC236}">
                    <a16:creationId xmlns:a16="http://schemas.microsoft.com/office/drawing/2014/main" xmlns="" id="{434A2720-2A66-40B1-AC7E-5C244C6E6EB9}"/>
                  </a:ext>
                </a:extLst>
              </p:cNvPr>
              <p:cNvSpPr/>
              <p:nvPr/>
            </p:nvSpPr>
            <p:spPr>
              <a:xfrm>
                <a:off x="5805714" y="609691"/>
                <a:ext cx="410553" cy="386869"/>
              </a:xfrm>
              <a:prstGeom prst="arc">
                <a:avLst>
                  <a:gd name="adj1" fmla="val 1087571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xmlns="" id="{3253887B-E245-4C89-84BB-C89576187B4D}"/>
                </a:ext>
              </a:extLst>
            </p:cNvPr>
            <p:cNvGrpSpPr/>
            <p:nvPr/>
          </p:nvGrpSpPr>
          <p:grpSpPr>
            <a:xfrm>
              <a:off x="5805714" y="1985688"/>
              <a:ext cx="580573" cy="386869"/>
              <a:chOff x="5805714" y="609691"/>
              <a:chExt cx="580573" cy="386869"/>
            </a:xfrm>
          </p:grpSpPr>
          <p:sp>
            <p:nvSpPr>
              <p:cNvPr id="94" name="Rectangle 93">
                <a:extLst>
                  <a:ext uri="{FF2B5EF4-FFF2-40B4-BE49-F238E27FC236}">
                    <a16:creationId xmlns:a16="http://schemas.microsoft.com/office/drawing/2014/main" xmlns="" id="{C2935527-C9EF-4950-89BB-EB1207B25E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c 94">
                <a:extLst>
                  <a:ext uri="{FF2B5EF4-FFF2-40B4-BE49-F238E27FC236}">
                    <a16:creationId xmlns:a16="http://schemas.microsoft.com/office/drawing/2014/main" xmlns="" id="{B885AD0D-2A97-4761-A7E2-81AE7730FF98}"/>
                  </a:ext>
                </a:extLst>
              </p:cNvPr>
              <p:cNvSpPr/>
              <p:nvPr/>
            </p:nvSpPr>
            <p:spPr>
              <a:xfrm>
                <a:off x="5805714" y="609691"/>
                <a:ext cx="410553" cy="386869"/>
              </a:xfrm>
              <a:prstGeom prst="arc">
                <a:avLst>
                  <a:gd name="adj1" fmla="val 1078249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xmlns="" id="{B20895E6-FBAD-4249-90F9-43369FD2080F}"/>
                </a:ext>
              </a:extLst>
            </p:cNvPr>
            <p:cNvGrpSpPr/>
            <p:nvPr/>
          </p:nvGrpSpPr>
          <p:grpSpPr>
            <a:xfrm>
              <a:off x="5805714" y="2296711"/>
              <a:ext cx="580573" cy="386869"/>
              <a:chOff x="5805714" y="609691"/>
              <a:chExt cx="580573" cy="386869"/>
            </a:xfrm>
          </p:grpSpPr>
          <p:sp>
            <p:nvSpPr>
              <p:cNvPr id="97" name="Rectangle 96">
                <a:extLst>
                  <a:ext uri="{FF2B5EF4-FFF2-40B4-BE49-F238E27FC236}">
                    <a16:creationId xmlns:a16="http://schemas.microsoft.com/office/drawing/2014/main" xmlns="" id="{416F99E9-E132-4AB6-9501-719E390B2951}"/>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a:extLst>
                  <a:ext uri="{FF2B5EF4-FFF2-40B4-BE49-F238E27FC236}">
                    <a16:creationId xmlns:a16="http://schemas.microsoft.com/office/drawing/2014/main" xmlns="" id="{7BF41422-E1EF-4A49-906D-7C9E43200378}"/>
                  </a:ext>
                </a:extLst>
              </p:cNvPr>
              <p:cNvSpPr/>
              <p:nvPr/>
            </p:nvSpPr>
            <p:spPr>
              <a:xfrm>
                <a:off x="5805714" y="609691"/>
                <a:ext cx="410553" cy="386869"/>
              </a:xfrm>
              <a:prstGeom prst="arc">
                <a:avLst>
                  <a:gd name="adj1" fmla="val 108379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xmlns="" id="{3A6C8FCE-3906-4A51-8C51-53A21458A79D}"/>
                </a:ext>
              </a:extLst>
            </p:cNvPr>
            <p:cNvGrpSpPr/>
            <p:nvPr/>
          </p:nvGrpSpPr>
          <p:grpSpPr>
            <a:xfrm>
              <a:off x="5805714" y="2607734"/>
              <a:ext cx="580573" cy="386869"/>
              <a:chOff x="5805714" y="609691"/>
              <a:chExt cx="580573" cy="386869"/>
            </a:xfrm>
          </p:grpSpPr>
          <p:sp>
            <p:nvSpPr>
              <p:cNvPr id="100" name="Rectangle 99">
                <a:extLst>
                  <a:ext uri="{FF2B5EF4-FFF2-40B4-BE49-F238E27FC236}">
                    <a16:creationId xmlns:a16="http://schemas.microsoft.com/office/drawing/2014/main" xmlns="" id="{01B7306C-C82A-4CBC-8810-B196E2B85FD9}"/>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a:extLst>
                  <a:ext uri="{FF2B5EF4-FFF2-40B4-BE49-F238E27FC236}">
                    <a16:creationId xmlns:a16="http://schemas.microsoft.com/office/drawing/2014/main" xmlns="" id="{4309EB4B-A1C1-41B8-9E71-43E4632DE81A}"/>
                  </a:ext>
                </a:extLst>
              </p:cNvPr>
              <p:cNvSpPr/>
              <p:nvPr/>
            </p:nvSpPr>
            <p:spPr>
              <a:xfrm>
                <a:off x="5805714" y="609691"/>
                <a:ext cx="410553" cy="386869"/>
              </a:xfrm>
              <a:prstGeom prst="arc">
                <a:avLst>
                  <a:gd name="adj1" fmla="val 1081717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C74B4894-B5D2-4362-964C-D4DC0546060A}"/>
                </a:ext>
              </a:extLst>
            </p:cNvPr>
            <p:cNvGrpSpPr/>
            <p:nvPr/>
          </p:nvGrpSpPr>
          <p:grpSpPr>
            <a:xfrm>
              <a:off x="5805714" y="2918757"/>
              <a:ext cx="580573" cy="386869"/>
              <a:chOff x="5805714" y="609691"/>
              <a:chExt cx="580573" cy="386869"/>
            </a:xfrm>
          </p:grpSpPr>
          <p:sp>
            <p:nvSpPr>
              <p:cNvPr id="103" name="Rectangle 102">
                <a:extLst>
                  <a:ext uri="{FF2B5EF4-FFF2-40B4-BE49-F238E27FC236}">
                    <a16:creationId xmlns:a16="http://schemas.microsoft.com/office/drawing/2014/main" xmlns="" id="{DA95D981-4D5B-4F4F-8A82-69838938508F}"/>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a:extLst>
                  <a:ext uri="{FF2B5EF4-FFF2-40B4-BE49-F238E27FC236}">
                    <a16:creationId xmlns:a16="http://schemas.microsoft.com/office/drawing/2014/main" xmlns="" id="{E4822634-A39A-4B0D-8399-883328FCA1EE}"/>
                  </a:ext>
                </a:extLst>
              </p:cNvPr>
              <p:cNvSpPr/>
              <p:nvPr/>
            </p:nvSpPr>
            <p:spPr>
              <a:xfrm>
                <a:off x="5805714" y="609691"/>
                <a:ext cx="410553" cy="386869"/>
              </a:xfrm>
              <a:prstGeom prst="arc">
                <a:avLst>
                  <a:gd name="adj1" fmla="val 11220475"/>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xmlns="" id="{AC0C8900-7AAE-4DAD-9853-250BA8E46217}"/>
                </a:ext>
              </a:extLst>
            </p:cNvPr>
            <p:cNvGrpSpPr/>
            <p:nvPr/>
          </p:nvGrpSpPr>
          <p:grpSpPr>
            <a:xfrm>
              <a:off x="5805714" y="3229780"/>
              <a:ext cx="580573" cy="386869"/>
              <a:chOff x="5805714" y="609691"/>
              <a:chExt cx="580573" cy="386869"/>
            </a:xfrm>
          </p:grpSpPr>
          <p:sp>
            <p:nvSpPr>
              <p:cNvPr id="106" name="Rectangle 105">
                <a:extLst>
                  <a:ext uri="{FF2B5EF4-FFF2-40B4-BE49-F238E27FC236}">
                    <a16:creationId xmlns:a16="http://schemas.microsoft.com/office/drawing/2014/main" xmlns="" id="{8F16C3F5-5111-4385-95DB-684995C5DA9E}"/>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c 106">
                <a:extLst>
                  <a:ext uri="{FF2B5EF4-FFF2-40B4-BE49-F238E27FC236}">
                    <a16:creationId xmlns:a16="http://schemas.microsoft.com/office/drawing/2014/main" xmlns="" id="{C8E4EC42-A513-472E-AE69-66EF8F71937C}"/>
                  </a:ext>
                </a:extLst>
              </p:cNvPr>
              <p:cNvSpPr/>
              <p:nvPr/>
            </p:nvSpPr>
            <p:spPr>
              <a:xfrm>
                <a:off x="5805714" y="609691"/>
                <a:ext cx="410553" cy="386869"/>
              </a:xfrm>
              <a:prstGeom prst="arc">
                <a:avLst>
                  <a:gd name="adj1" fmla="val 106480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B9DF2A69-06AC-4DC9-B6C7-9A1B9D012585}"/>
                </a:ext>
              </a:extLst>
            </p:cNvPr>
            <p:cNvGrpSpPr/>
            <p:nvPr/>
          </p:nvGrpSpPr>
          <p:grpSpPr>
            <a:xfrm>
              <a:off x="5805714" y="3540803"/>
              <a:ext cx="580573" cy="386869"/>
              <a:chOff x="5805714" y="609691"/>
              <a:chExt cx="580573" cy="386869"/>
            </a:xfrm>
          </p:grpSpPr>
          <p:sp>
            <p:nvSpPr>
              <p:cNvPr id="109" name="Rectangle 108">
                <a:extLst>
                  <a:ext uri="{FF2B5EF4-FFF2-40B4-BE49-F238E27FC236}">
                    <a16:creationId xmlns:a16="http://schemas.microsoft.com/office/drawing/2014/main" xmlns="" id="{66D59475-186E-4F7A-A501-ABEDCC08DC9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xmlns="" id="{55C929AA-C5D4-4A29-94FC-BF99C03F9430}"/>
                  </a:ext>
                </a:extLst>
              </p:cNvPr>
              <p:cNvSpPr/>
              <p:nvPr/>
            </p:nvSpPr>
            <p:spPr>
              <a:xfrm>
                <a:off x="5805714" y="609691"/>
                <a:ext cx="410553" cy="386869"/>
              </a:xfrm>
              <a:prstGeom prst="arc">
                <a:avLst>
                  <a:gd name="adj1" fmla="val 109014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xmlns="" id="{26F5DDE8-77F1-4A19-9A73-FA16AD387091}"/>
                </a:ext>
              </a:extLst>
            </p:cNvPr>
            <p:cNvGrpSpPr/>
            <p:nvPr/>
          </p:nvGrpSpPr>
          <p:grpSpPr>
            <a:xfrm>
              <a:off x="5805714" y="3851826"/>
              <a:ext cx="580573" cy="386869"/>
              <a:chOff x="5805714" y="609691"/>
              <a:chExt cx="580573" cy="386869"/>
            </a:xfrm>
          </p:grpSpPr>
          <p:sp>
            <p:nvSpPr>
              <p:cNvPr id="112" name="Rectangle 111">
                <a:extLst>
                  <a:ext uri="{FF2B5EF4-FFF2-40B4-BE49-F238E27FC236}">
                    <a16:creationId xmlns:a16="http://schemas.microsoft.com/office/drawing/2014/main" xmlns="" id="{3975D25C-1E30-46E2-BA99-3037ADE3170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a16="http://schemas.microsoft.com/office/drawing/2014/main" xmlns="" id="{5489E9B8-DC06-4350-B467-61A9DA0B02A7}"/>
                  </a:ext>
                </a:extLst>
              </p:cNvPr>
              <p:cNvSpPr/>
              <p:nvPr/>
            </p:nvSpPr>
            <p:spPr>
              <a:xfrm>
                <a:off x="5805714" y="609691"/>
                <a:ext cx="410553" cy="386869"/>
              </a:xfrm>
              <a:prstGeom prst="arc">
                <a:avLst>
                  <a:gd name="adj1" fmla="val 11023282"/>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xmlns="" id="{0375CE18-5EC1-4881-8142-DC1BC91AD094}"/>
                </a:ext>
              </a:extLst>
            </p:cNvPr>
            <p:cNvGrpSpPr/>
            <p:nvPr/>
          </p:nvGrpSpPr>
          <p:grpSpPr>
            <a:xfrm>
              <a:off x="5805714" y="4162849"/>
              <a:ext cx="580573" cy="386869"/>
              <a:chOff x="5805714" y="609691"/>
              <a:chExt cx="580573" cy="386869"/>
            </a:xfrm>
          </p:grpSpPr>
          <p:sp>
            <p:nvSpPr>
              <p:cNvPr id="115" name="Rectangle 114">
                <a:extLst>
                  <a:ext uri="{FF2B5EF4-FFF2-40B4-BE49-F238E27FC236}">
                    <a16:creationId xmlns:a16="http://schemas.microsoft.com/office/drawing/2014/main" xmlns="" id="{10A76D25-919A-40D9-9554-EFE2D3956BE4}"/>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c 115">
                <a:extLst>
                  <a:ext uri="{FF2B5EF4-FFF2-40B4-BE49-F238E27FC236}">
                    <a16:creationId xmlns:a16="http://schemas.microsoft.com/office/drawing/2014/main" xmlns="" id="{F541D253-66CC-4C59-909C-302800ABEEFC}"/>
                  </a:ext>
                </a:extLst>
              </p:cNvPr>
              <p:cNvSpPr/>
              <p:nvPr/>
            </p:nvSpPr>
            <p:spPr>
              <a:xfrm>
                <a:off x="5805714" y="609691"/>
                <a:ext cx="410553" cy="386869"/>
              </a:xfrm>
              <a:prstGeom prst="arc">
                <a:avLst>
                  <a:gd name="adj1" fmla="val 11168103"/>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xmlns="" id="{D86A99F9-8CBA-4BBB-88F7-14582E27C64C}"/>
                </a:ext>
              </a:extLst>
            </p:cNvPr>
            <p:cNvGrpSpPr/>
            <p:nvPr/>
          </p:nvGrpSpPr>
          <p:grpSpPr>
            <a:xfrm>
              <a:off x="5805714" y="4473872"/>
              <a:ext cx="580573" cy="386869"/>
              <a:chOff x="5805714" y="609691"/>
              <a:chExt cx="580573" cy="386869"/>
            </a:xfrm>
          </p:grpSpPr>
          <p:sp>
            <p:nvSpPr>
              <p:cNvPr id="118" name="Rectangle 117">
                <a:extLst>
                  <a:ext uri="{FF2B5EF4-FFF2-40B4-BE49-F238E27FC236}">
                    <a16:creationId xmlns:a16="http://schemas.microsoft.com/office/drawing/2014/main" xmlns="" id="{16259704-CA38-4525-8489-D1FECD12BDBC}"/>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c 118">
                <a:extLst>
                  <a:ext uri="{FF2B5EF4-FFF2-40B4-BE49-F238E27FC236}">
                    <a16:creationId xmlns:a16="http://schemas.microsoft.com/office/drawing/2014/main" xmlns="" id="{40F4FCA1-5992-49D0-8CE6-8488CF6BAF04}"/>
                  </a:ext>
                </a:extLst>
              </p:cNvPr>
              <p:cNvSpPr/>
              <p:nvPr/>
            </p:nvSpPr>
            <p:spPr>
              <a:xfrm>
                <a:off x="5805714" y="609691"/>
                <a:ext cx="410553" cy="386869"/>
              </a:xfrm>
              <a:prstGeom prst="arc">
                <a:avLst>
                  <a:gd name="adj1" fmla="val 11188676"/>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xmlns="" id="{F5C59377-7214-4209-BA16-86D5D1DAE2B0}"/>
                </a:ext>
              </a:extLst>
            </p:cNvPr>
            <p:cNvGrpSpPr/>
            <p:nvPr/>
          </p:nvGrpSpPr>
          <p:grpSpPr>
            <a:xfrm>
              <a:off x="5805714" y="4784895"/>
              <a:ext cx="580573" cy="386869"/>
              <a:chOff x="5805714" y="609691"/>
              <a:chExt cx="580573" cy="386869"/>
            </a:xfrm>
          </p:grpSpPr>
          <p:sp>
            <p:nvSpPr>
              <p:cNvPr id="121" name="Rectangle 120">
                <a:extLst>
                  <a:ext uri="{FF2B5EF4-FFF2-40B4-BE49-F238E27FC236}">
                    <a16:creationId xmlns:a16="http://schemas.microsoft.com/office/drawing/2014/main" xmlns="" id="{959A5D35-C7AE-458F-BBB5-71CD3A3F97F8}"/>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c 121">
                <a:extLst>
                  <a:ext uri="{FF2B5EF4-FFF2-40B4-BE49-F238E27FC236}">
                    <a16:creationId xmlns:a16="http://schemas.microsoft.com/office/drawing/2014/main" xmlns="" id="{F490A229-65A6-4DFF-870F-4B92A114A66A}"/>
                  </a:ext>
                </a:extLst>
              </p:cNvPr>
              <p:cNvSpPr/>
              <p:nvPr/>
            </p:nvSpPr>
            <p:spPr>
              <a:xfrm>
                <a:off x="5805714" y="609691"/>
                <a:ext cx="410553" cy="386869"/>
              </a:xfrm>
              <a:prstGeom prst="arc">
                <a:avLst>
                  <a:gd name="adj1" fmla="val 11146438"/>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9EC6FFFF-2006-4366-8566-0113AD9F036A}"/>
                </a:ext>
              </a:extLst>
            </p:cNvPr>
            <p:cNvGrpSpPr/>
            <p:nvPr/>
          </p:nvGrpSpPr>
          <p:grpSpPr>
            <a:xfrm>
              <a:off x="5805714" y="5095918"/>
              <a:ext cx="580573" cy="386869"/>
              <a:chOff x="5805714" y="609691"/>
              <a:chExt cx="580573" cy="386869"/>
            </a:xfrm>
          </p:grpSpPr>
          <p:sp>
            <p:nvSpPr>
              <p:cNvPr id="124" name="Rectangle 123">
                <a:extLst>
                  <a:ext uri="{FF2B5EF4-FFF2-40B4-BE49-F238E27FC236}">
                    <a16:creationId xmlns:a16="http://schemas.microsoft.com/office/drawing/2014/main" xmlns="" id="{595E399E-0521-4D5B-914F-29C3ADDF2B72}"/>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c 124">
                <a:extLst>
                  <a:ext uri="{FF2B5EF4-FFF2-40B4-BE49-F238E27FC236}">
                    <a16:creationId xmlns:a16="http://schemas.microsoft.com/office/drawing/2014/main" xmlns="" id="{14739334-2472-4756-B880-7780C40DA407}"/>
                  </a:ext>
                </a:extLst>
              </p:cNvPr>
              <p:cNvSpPr/>
              <p:nvPr/>
            </p:nvSpPr>
            <p:spPr>
              <a:xfrm>
                <a:off x="5805714" y="609691"/>
                <a:ext cx="410553" cy="386869"/>
              </a:xfrm>
              <a:prstGeom prst="arc">
                <a:avLst>
                  <a:gd name="adj1" fmla="val 1112251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xmlns="" id="{6D7FEFCF-F5E2-48A4-8DA2-466E3FA530E8}"/>
                </a:ext>
              </a:extLst>
            </p:cNvPr>
            <p:cNvGrpSpPr/>
            <p:nvPr/>
          </p:nvGrpSpPr>
          <p:grpSpPr>
            <a:xfrm>
              <a:off x="5805714" y="5406941"/>
              <a:ext cx="580573" cy="386869"/>
              <a:chOff x="5805714" y="609691"/>
              <a:chExt cx="580573" cy="386869"/>
            </a:xfrm>
          </p:grpSpPr>
          <p:sp>
            <p:nvSpPr>
              <p:cNvPr id="127" name="Rectangle 126">
                <a:extLst>
                  <a:ext uri="{FF2B5EF4-FFF2-40B4-BE49-F238E27FC236}">
                    <a16:creationId xmlns:a16="http://schemas.microsoft.com/office/drawing/2014/main" xmlns="" id="{5B8C7798-2FB8-447C-BA5C-ECB75C74E5AD}"/>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Arc 127">
                <a:extLst>
                  <a:ext uri="{FF2B5EF4-FFF2-40B4-BE49-F238E27FC236}">
                    <a16:creationId xmlns:a16="http://schemas.microsoft.com/office/drawing/2014/main" xmlns="" id="{DDFE7CA2-AC7D-4CF0-A779-1F7EC6161969}"/>
                  </a:ext>
                </a:extLst>
              </p:cNvPr>
              <p:cNvSpPr/>
              <p:nvPr/>
            </p:nvSpPr>
            <p:spPr>
              <a:xfrm>
                <a:off x="5805714" y="609691"/>
                <a:ext cx="410553" cy="386869"/>
              </a:xfrm>
              <a:prstGeom prst="arc">
                <a:avLst>
                  <a:gd name="adj1" fmla="val 1087916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xmlns="" id="{EF6B5FAD-EB1F-43DC-8B99-11CAD21D64C9}"/>
                </a:ext>
              </a:extLst>
            </p:cNvPr>
            <p:cNvGrpSpPr/>
            <p:nvPr/>
          </p:nvGrpSpPr>
          <p:grpSpPr>
            <a:xfrm>
              <a:off x="5805714" y="5717964"/>
              <a:ext cx="580573" cy="386869"/>
              <a:chOff x="5805714" y="609691"/>
              <a:chExt cx="580573" cy="386869"/>
            </a:xfrm>
          </p:grpSpPr>
          <p:sp>
            <p:nvSpPr>
              <p:cNvPr id="130" name="Rectangle 129">
                <a:extLst>
                  <a:ext uri="{FF2B5EF4-FFF2-40B4-BE49-F238E27FC236}">
                    <a16:creationId xmlns:a16="http://schemas.microsoft.com/office/drawing/2014/main" xmlns="" id="{B817890A-729D-4FBB-8EF7-DAFD6F73427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Arc 130">
                <a:extLst>
                  <a:ext uri="{FF2B5EF4-FFF2-40B4-BE49-F238E27FC236}">
                    <a16:creationId xmlns:a16="http://schemas.microsoft.com/office/drawing/2014/main" xmlns="" id="{EAD6132E-2435-4771-A3CC-CCE94E7A9600}"/>
                  </a:ext>
                </a:extLst>
              </p:cNvPr>
              <p:cNvSpPr/>
              <p:nvPr/>
            </p:nvSpPr>
            <p:spPr>
              <a:xfrm>
                <a:off x="5805714" y="609691"/>
                <a:ext cx="410553" cy="386869"/>
              </a:xfrm>
              <a:prstGeom prst="arc">
                <a:avLst>
                  <a:gd name="adj1" fmla="val 10992407"/>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2B7006E1-B188-46BA-BAA5-15A960905F4C}"/>
                </a:ext>
              </a:extLst>
            </p:cNvPr>
            <p:cNvGrpSpPr/>
            <p:nvPr/>
          </p:nvGrpSpPr>
          <p:grpSpPr>
            <a:xfrm>
              <a:off x="5805714" y="6028987"/>
              <a:ext cx="580573" cy="386869"/>
              <a:chOff x="5805714" y="609691"/>
              <a:chExt cx="580573" cy="386869"/>
            </a:xfrm>
          </p:grpSpPr>
          <p:sp>
            <p:nvSpPr>
              <p:cNvPr id="133" name="Rectangle 132">
                <a:extLst>
                  <a:ext uri="{FF2B5EF4-FFF2-40B4-BE49-F238E27FC236}">
                    <a16:creationId xmlns:a16="http://schemas.microsoft.com/office/drawing/2014/main" xmlns="" id="{D01250CF-AFA1-4A19-B3C7-7F163609380B}"/>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Arc 133">
                <a:extLst>
                  <a:ext uri="{FF2B5EF4-FFF2-40B4-BE49-F238E27FC236}">
                    <a16:creationId xmlns:a16="http://schemas.microsoft.com/office/drawing/2014/main" xmlns="" id="{1014BA5C-C370-44EB-84DA-2D69E36CE6C3}"/>
                  </a:ext>
                </a:extLst>
              </p:cNvPr>
              <p:cNvSpPr/>
              <p:nvPr/>
            </p:nvSpPr>
            <p:spPr>
              <a:xfrm>
                <a:off x="5805714" y="609691"/>
                <a:ext cx="410553" cy="386869"/>
              </a:xfrm>
              <a:prstGeom prst="arc">
                <a:avLst>
                  <a:gd name="adj1" fmla="val 11197210"/>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xmlns="" id="{AD8CB7E5-EBC4-4791-B93B-D0B41B862B83}"/>
                </a:ext>
              </a:extLst>
            </p:cNvPr>
            <p:cNvGrpSpPr/>
            <p:nvPr/>
          </p:nvGrpSpPr>
          <p:grpSpPr>
            <a:xfrm>
              <a:off x="5805714" y="6340004"/>
              <a:ext cx="580573" cy="386869"/>
              <a:chOff x="5805714" y="609691"/>
              <a:chExt cx="580573" cy="386869"/>
            </a:xfrm>
          </p:grpSpPr>
          <p:sp>
            <p:nvSpPr>
              <p:cNvPr id="136" name="Rectangle 135">
                <a:extLst>
                  <a:ext uri="{FF2B5EF4-FFF2-40B4-BE49-F238E27FC236}">
                    <a16:creationId xmlns:a16="http://schemas.microsoft.com/office/drawing/2014/main" xmlns="" id="{CF456FF3-391C-4C8E-A128-A413BDBBB225}"/>
                  </a:ext>
                </a:extLst>
              </p:cNvPr>
              <p:cNvSpPr/>
              <p:nvPr/>
            </p:nvSpPr>
            <p:spPr>
              <a:xfrm>
                <a:off x="6126481" y="682263"/>
                <a:ext cx="259806" cy="145054"/>
              </a:xfrm>
              <a:prstGeom prst="rect">
                <a:avLst/>
              </a:prstGeom>
              <a:solidFill>
                <a:srgbClr val="BD6F45"/>
              </a:solidFill>
              <a:ln>
                <a:noFill/>
              </a:ln>
              <a:effectLst>
                <a:innerShdw blurRad="127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c 136">
                <a:extLst>
                  <a:ext uri="{FF2B5EF4-FFF2-40B4-BE49-F238E27FC236}">
                    <a16:creationId xmlns:a16="http://schemas.microsoft.com/office/drawing/2014/main" xmlns="" id="{8838FE2A-04D7-44E3-97C3-54338832CB9A}"/>
                  </a:ext>
                </a:extLst>
              </p:cNvPr>
              <p:cNvSpPr/>
              <p:nvPr/>
            </p:nvSpPr>
            <p:spPr>
              <a:xfrm>
                <a:off x="5805714" y="609691"/>
                <a:ext cx="410553" cy="386869"/>
              </a:xfrm>
              <a:prstGeom prst="arc">
                <a:avLst>
                  <a:gd name="adj1" fmla="val 11129801"/>
                  <a:gd name="adj2" fmla="val 20826104"/>
                </a:avLst>
              </a:prstGeom>
              <a:ln w="50800">
                <a:gradFill>
                  <a:gsLst>
                    <a:gs pos="0">
                      <a:schemeClr val="tx1"/>
                    </a:gs>
                    <a:gs pos="46000">
                      <a:schemeClr val="bg1"/>
                    </a:gs>
                    <a:gs pos="83000">
                      <a:schemeClr val="bg1">
                        <a:lumMod val="85000"/>
                      </a:schemeClr>
                    </a:gs>
                    <a:gs pos="100000">
                      <a:schemeClr val="tx1">
                        <a:lumMod val="85000"/>
                        <a:lumOff val="15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8" name="Text Box 8"/>
          <p:cNvSpPr txBox="1">
            <a:spLocks noChangeArrowheads="1"/>
          </p:cNvSpPr>
          <p:nvPr/>
        </p:nvSpPr>
        <p:spPr bwMode="auto">
          <a:xfrm>
            <a:off x="649052" y="694323"/>
            <a:ext cx="4782655"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ltLang="he-IL" sz="2400" b="1" dirty="0"/>
              <a:t>מפלס מי התהום בשני קידוחים באקוויפר החוף</a:t>
            </a:r>
            <a:endParaRPr lang="en-US" altLang="he-IL" sz="2400" b="1" dirty="0"/>
          </a:p>
        </p:txBody>
      </p:sp>
      <p:sp>
        <p:nvSpPr>
          <p:cNvPr id="149" name="TextBox 148"/>
          <p:cNvSpPr txBox="1"/>
          <p:nvPr/>
        </p:nvSpPr>
        <p:spPr>
          <a:xfrm>
            <a:off x="1075558" y="160442"/>
            <a:ext cx="4080387"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he-IL" b="1" dirty="0" smtClean="0"/>
              <a:t>דוגמה 6</a:t>
            </a:r>
            <a:endParaRPr lang="he-IL" b="1" dirty="0"/>
          </a:p>
        </p:txBody>
      </p:sp>
      <p:pic>
        <p:nvPicPr>
          <p:cNvPr id="2" name="תמונה 1"/>
          <p:cNvPicPr>
            <a:picLocks noChangeAspect="1"/>
          </p:cNvPicPr>
          <p:nvPr/>
        </p:nvPicPr>
        <p:blipFill>
          <a:blip r:embed="rId3"/>
          <a:stretch>
            <a:fillRect/>
          </a:stretch>
        </p:blipFill>
        <p:spPr>
          <a:xfrm>
            <a:off x="316231" y="1668062"/>
            <a:ext cx="5187829" cy="5058811"/>
          </a:xfrm>
          <a:prstGeom prst="rect">
            <a:avLst/>
          </a:prstGeom>
        </p:spPr>
      </p:pic>
      <p:sp>
        <p:nvSpPr>
          <p:cNvPr id="6" name="TextBox 5"/>
          <p:cNvSpPr txBox="1"/>
          <p:nvPr/>
        </p:nvSpPr>
        <p:spPr>
          <a:xfrm>
            <a:off x="6606229" y="503041"/>
            <a:ext cx="4995835" cy="3970318"/>
          </a:xfrm>
          <a:prstGeom prst="rect">
            <a:avLst/>
          </a:prstGeom>
          <a:noFill/>
        </p:spPr>
        <p:txBody>
          <a:bodyPr wrap="square" rtlCol="1">
            <a:spAutoFit/>
          </a:bodyPr>
          <a:lstStyle/>
          <a:p>
            <a:r>
              <a:rPr lang="he-IL" sz="2800" dirty="0" smtClean="0"/>
              <a:t>בגרף יש </a:t>
            </a:r>
            <a:r>
              <a:rPr lang="he-IL" sz="2800" dirty="0"/>
              <a:t>שני משתנים בלתי תלויים: זמן (</a:t>
            </a:r>
            <a:r>
              <a:rPr lang="he-IL" sz="2800" b="1" dirty="0">
                <a:solidFill>
                  <a:srgbClr val="FFFF00"/>
                </a:solidFill>
              </a:rPr>
              <a:t>השנה</a:t>
            </a:r>
            <a:r>
              <a:rPr lang="he-IL" sz="2800" dirty="0"/>
              <a:t>) ומספר הקידוח (</a:t>
            </a:r>
            <a:r>
              <a:rPr lang="he-IL" sz="2800" b="1" dirty="0">
                <a:solidFill>
                  <a:srgbClr val="FFFF00"/>
                </a:solidFill>
              </a:rPr>
              <a:t>קידוח 1 וקידוח 2</a:t>
            </a:r>
            <a:r>
              <a:rPr lang="he-IL" sz="2800" dirty="0"/>
              <a:t>). </a:t>
            </a:r>
            <a:endParaRPr lang="he-IL" sz="2800" dirty="0" smtClean="0"/>
          </a:p>
          <a:p>
            <a:endParaRPr lang="he-IL" sz="2800" dirty="0"/>
          </a:p>
          <a:p>
            <a:r>
              <a:rPr lang="he-IL" sz="2800" dirty="0"/>
              <a:t>מספר הקידוח רשום על יד העקום המייצג אותו. </a:t>
            </a:r>
            <a:endParaRPr lang="he-IL" sz="2800" dirty="0" smtClean="0"/>
          </a:p>
          <a:p>
            <a:pPr marL="514350" indent="-514350">
              <a:buFont typeface="+mj-lt"/>
              <a:buAutoNum type="arabicPeriod"/>
            </a:pPr>
            <a:r>
              <a:rPr lang="he-IL" sz="2800" dirty="0" smtClean="0"/>
              <a:t>מהו משתנה תלוי?</a:t>
            </a:r>
            <a:endParaRPr lang="he-IL" sz="2800" dirty="0"/>
          </a:p>
          <a:p>
            <a:pPr marL="514350" indent="-514350">
              <a:buFont typeface="+mj-lt"/>
              <a:buAutoNum type="arabicPeriod"/>
            </a:pPr>
            <a:r>
              <a:rPr lang="he-IL" sz="2800" dirty="0" smtClean="0"/>
              <a:t>איזה סוגי ערכים שי למשתנה התלוי? </a:t>
            </a:r>
            <a:endParaRPr lang="he-IL" sz="2800" dirty="0"/>
          </a:p>
        </p:txBody>
      </p:sp>
      <p:sp>
        <p:nvSpPr>
          <p:cNvPr id="7" name="TextBox 6"/>
          <p:cNvSpPr txBox="1"/>
          <p:nvPr/>
        </p:nvSpPr>
        <p:spPr>
          <a:xfrm>
            <a:off x="6606228" y="5600375"/>
            <a:ext cx="4995835" cy="923330"/>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he-IL" dirty="0" smtClean="0"/>
              <a:t>טיפ: </a:t>
            </a:r>
          </a:p>
          <a:p>
            <a:r>
              <a:rPr lang="he-IL" dirty="0" smtClean="0"/>
              <a:t>** ניתן </a:t>
            </a:r>
            <a:r>
              <a:rPr lang="he-IL" dirty="0"/>
              <a:t>היה לסמן כל עקום בסימון שונה ולהוסיף מקרא במקום לכתוב על יד העקום.</a:t>
            </a:r>
          </a:p>
        </p:txBody>
      </p:sp>
    </p:spTree>
    <p:extLst>
      <p:ext uri="{BB962C8B-B14F-4D97-AF65-F5344CB8AC3E}">
        <p14:creationId xmlns:p14="http://schemas.microsoft.com/office/powerpoint/2010/main" val="3339946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1078</Words>
  <Application>Microsoft Office PowerPoint</Application>
  <PresentationFormat>מסך רחב</PresentationFormat>
  <Paragraphs>180</Paragraphs>
  <Slides>12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TZHAH</dc:creator>
  <cp:lastModifiedBy>TZHAH</cp:lastModifiedBy>
  <cp:revision>30</cp:revision>
  <dcterms:created xsi:type="dcterms:W3CDTF">2020-12-29T14:12:46Z</dcterms:created>
  <dcterms:modified xsi:type="dcterms:W3CDTF">2020-12-30T19:53:38Z</dcterms:modified>
</cp:coreProperties>
</file>