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Varela Round" panose="020B0604020202020204" charset="-79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glM/i9ljrlGwSzjIUnbiMjVPPr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8" d="100"/>
          <a:sy n="118" d="100"/>
        </p:scale>
        <p:origin x="276" y="9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sp>
        <p:nvSpPr>
          <p:cNvPr id="168" name="Google Shape;168;p9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24" name="Google Shape;24;p20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0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0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0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36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2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מונה">
  <p:cSld name="כותרת ותמונה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>
            <a:spLocks noGrp="1"/>
          </p:cNvSpPr>
          <p:nvPr>
            <p:ph type="pic" idx="2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9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9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2" name="Google Shape;92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ארבע תמונות">
  <p:cSld name="כותרת וארבע תמונות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30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98" name="Google Shape;98;p3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3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0"/>
          <p:cNvSpPr>
            <a:spLocks noGrp="1"/>
          </p:cNvSpPr>
          <p:nvPr>
            <p:ph type="pic" idx="2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30"/>
          <p:cNvSpPr>
            <a:spLocks noGrp="1"/>
          </p:cNvSpPr>
          <p:nvPr>
            <p:ph type="pic" idx="3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0"/>
          <p:cNvSpPr>
            <a:spLocks noGrp="1"/>
          </p:cNvSpPr>
          <p:nvPr>
            <p:ph type="pic" idx="4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30"/>
          <p:cNvSpPr>
            <a:spLocks noGrp="1"/>
          </p:cNvSpPr>
          <p:nvPr>
            <p:ph type="pic" idx="5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21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1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21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1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22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2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2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22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וידאו על מסך מלא">
  <p:cSld name="וידאו על מסך מלא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9" name="Google Shape;49;p23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0" name="Google Shape;50;p2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3"/>
          <p:cNvSpPr>
            <a:spLocks noGrp="1"/>
          </p:cNvSpPr>
          <p:nvPr>
            <p:ph type="media" idx="2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1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כותרת ושתי תמונות">
  <p:cSld name="1_כותרת ושתי תמונות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>
            <a:spLocks noGrp="1"/>
          </p:cNvSpPr>
          <p:nvPr>
            <p:ph type="pic" idx="2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4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58" name="Google Shape;58;p24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4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4"/>
          <p:cNvSpPr>
            <a:spLocks noGrp="1"/>
          </p:cNvSpPr>
          <p:nvPr>
            <p:ph type="pic" idx="3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שלוש תמונות">
  <p:cSld name="כותרת ושלוש תמונות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>
            <a:spLocks noGrp="1"/>
          </p:cNvSpPr>
          <p:nvPr>
            <p:ph type="pic" idx="2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25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66" name="Google Shape;66;p25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5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5"/>
          <p:cNvSpPr>
            <a:spLocks noGrp="1"/>
          </p:cNvSpPr>
          <p:nvPr>
            <p:ph type="pic" idx="3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5"/>
          <p:cNvSpPr>
            <a:spLocks noGrp="1"/>
          </p:cNvSpPr>
          <p:nvPr>
            <p:ph type="pic" idx="4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>
  <p:cSld name="כותרת בלבד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3" name="Google Shape;73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4" name="Google Shape;74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sz="48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9" name="Google Shape;79;p27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0" name="Google Shape;80;p27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8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28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r" rt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r" rtl="1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r" rtl="1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cbiGsDMmC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4VBzJTdfG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cLgnwcJXl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PtH2KPuQb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JV0SQ3mak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Vef2dMBif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114" name="Google Shape;114;p2"/>
          <p:cNvSpPr txBox="1">
            <a:spLocks noGrp="1"/>
          </p:cNvSpPr>
          <p:nvPr>
            <p:ph type="ctrTitle"/>
          </p:nvPr>
        </p:nvSpPr>
        <p:spPr>
          <a:xfrm>
            <a:off x="-1" y="1321519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פלגיאט- גניבה ספרותית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"/>
          <p:cNvSpPr txBox="1">
            <a:spLocks noGrp="1"/>
          </p:cNvSpPr>
          <p:nvPr>
            <p:ph type="subTitle" idx="1"/>
          </p:nvPr>
        </p:nvSpPr>
        <p:spPr>
          <a:xfrm>
            <a:off x="1" y="2518663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"/>
          <p:cNvSpPr txBox="1">
            <a:spLocks noGrp="1"/>
          </p:cNvSpPr>
          <p:nvPr>
            <p:ph type="body" idx="2"/>
          </p:nvPr>
        </p:nvSpPr>
        <p:spPr>
          <a:xfrm>
            <a:off x="137733" y="3352798"/>
            <a:ext cx="12192000" cy="92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הכינה את המצגת: נעמה מרוז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לזלי סלמון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/>
          <p:nvPr/>
        </p:nvSpPr>
        <p:spPr>
          <a:xfrm>
            <a:off x="8644301" y="0"/>
            <a:ext cx="3558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rgbClr val="7F7F7F"/>
                </a:solidFill>
                <a:hlinkClick r:id="rId3"/>
              </a:rPr>
              <a:t>https://youtu.be/RcbiGsDMmCM</a:t>
            </a:r>
            <a:endParaRPr sz="1800">
              <a:solidFill>
                <a:srgbClr val="7F7F7F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</a:endParaRPr>
          </a:p>
        </p:txBody>
      </p:sp>
      <p:pic>
        <p:nvPicPr>
          <p:cNvPr id="201" name="Google Shape;201;p11" title="Melania Trump and Michelle Obama side-by-side compariso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6522" y="760018"/>
            <a:ext cx="10540742" cy="5929167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11"/>
          <p:cNvSpPr txBox="1">
            <a:spLocks noGrp="1"/>
          </p:cNvSpPr>
          <p:nvPr>
            <p:ph type="ctrTitle"/>
          </p:nvPr>
        </p:nvSpPr>
        <p:spPr>
          <a:xfrm>
            <a:off x="72738" y="190004"/>
            <a:ext cx="11981598" cy="38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גניבת נאום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"/>
          <p:cNvSpPr txBox="1">
            <a:spLocks noGrp="1"/>
          </p:cNvSpPr>
          <p:nvPr>
            <p:ph type="ctrTitle"/>
          </p:nvPr>
        </p:nvSpPr>
        <p:spPr>
          <a:xfrm>
            <a:off x="2638152" y="148969"/>
            <a:ext cx="6282331" cy="637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פלגיאט במוזיקה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2"/>
          <p:cNvSpPr/>
          <p:nvPr/>
        </p:nvSpPr>
        <p:spPr>
          <a:xfrm>
            <a:off x="8469759" y="22151"/>
            <a:ext cx="36311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chemeClr val="dk1"/>
                </a:solidFill>
                <a:hlinkClick r:id="rId3"/>
              </a:rPr>
              <a:t>https://youtu.be/k4VBzJTdfGA</a:t>
            </a:r>
            <a:endParaRPr sz="1800">
              <a:solidFill>
                <a:schemeClr val="dk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</a:endParaRPr>
          </a:p>
        </p:txBody>
      </p:sp>
      <p:pic>
        <p:nvPicPr>
          <p:cNvPr id="209" name="Google Shape;209;p12" title="ￗﾔￗﾩￗﾙￗﾨ ￗﾔￗﾗￗﾓￗﾩ ￗﾩￗﾜ ￗﾢￗﾕￗﾞￗﾨ ￗﾐￗﾓￗﾝ ￗﾞￗﾕￗﾢￗﾪￗﾧ?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016" y="792407"/>
            <a:ext cx="10479511" cy="589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3"/>
          <p:cNvSpPr txBox="1"/>
          <p:nvPr/>
        </p:nvSpPr>
        <p:spPr>
          <a:xfrm>
            <a:off x="2278380" y="388620"/>
            <a:ext cx="829818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chemeClr val="dk1"/>
                </a:solidFill>
              </a:rPr>
              <a:t>כיצד נמנע מפלגיאט בתחומי האומנות השונים?</a:t>
            </a:r>
            <a:endParaRPr sz="3200" b="1">
              <a:solidFill>
                <a:schemeClr val="dk1"/>
              </a:solidFill>
            </a:endParaRPr>
          </a:p>
        </p:txBody>
      </p:sp>
      <p:sp>
        <p:nvSpPr>
          <p:cNvPr id="215" name="Google Shape;215;p13"/>
          <p:cNvSpPr/>
          <p:nvPr/>
        </p:nvSpPr>
        <p:spPr>
          <a:xfrm>
            <a:off x="4862252" y="1348740"/>
            <a:ext cx="3002280" cy="822960"/>
          </a:xfrm>
          <a:prstGeom prst="roundRect">
            <a:avLst>
              <a:gd name="adj" fmla="val 50000"/>
            </a:avLst>
          </a:prstGeom>
          <a:solidFill>
            <a:srgbClr val="67C3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>
                <a:solidFill>
                  <a:schemeClr val="lt1"/>
                </a:solidFill>
              </a:rPr>
              <a:t>כתבתי רעיון</a:t>
            </a:r>
            <a:endParaRPr/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>
                <a:solidFill>
                  <a:schemeClr val="lt1"/>
                </a:solidFill>
              </a:rPr>
              <a:t>שיר/לחן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216" name="Google Shape;216;p13"/>
          <p:cNvSpPr/>
          <p:nvPr/>
        </p:nvSpPr>
        <p:spPr>
          <a:xfrm>
            <a:off x="6214930" y="2256212"/>
            <a:ext cx="502792" cy="600353"/>
          </a:xfrm>
          <a:prstGeom prst="downArrow">
            <a:avLst>
              <a:gd name="adj1" fmla="val 50000"/>
              <a:gd name="adj2" fmla="val 60268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217" name="Google Shape;217;p13"/>
          <p:cNvSpPr/>
          <p:nvPr/>
        </p:nvSpPr>
        <p:spPr>
          <a:xfrm>
            <a:off x="4926330" y="2918460"/>
            <a:ext cx="3002280" cy="822960"/>
          </a:xfrm>
          <a:prstGeom prst="roundRect">
            <a:avLst>
              <a:gd name="adj" fmla="val 50000"/>
            </a:avLst>
          </a:prstGeom>
          <a:solidFill>
            <a:srgbClr val="67C3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>
                <a:solidFill>
                  <a:schemeClr val="lt1"/>
                </a:solidFill>
              </a:rPr>
              <a:t>האם הרעיון שלי?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218" name="Google Shape;218;p13"/>
          <p:cNvSpPr/>
          <p:nvPr/>
        </p:nvSpPr>
        <p:spPr>
          <a:xfrm rot="5400000">
            <a:off x="3882390" y="2747010"/>
            <a:ext cx="480060" cy="11658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219" name="Google Shape;219;p13"/>
          <p:cNvSpPr txBox="1"/>
          <p:nvPr/>
        </p:nvSpPr>
        <p:spPr>
          <a:xfrm>
            <a:off x="3718560" y="3145274"/>
            <a:ext cx="74676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</a:rPr>
              <a:t>כן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0" name="Google Shape;220;p13"/>
          <p:cNvSpPr/>
          <p:nvPr/>
        </p:nvSpPr>
        <p:spPr>
          <a:xfrm>
            <a:off x="447675" y="3017520"/>
            <a:ext cx="3002280" cy="82296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>
                <a:solidFill>
                  <a:schemeClr val="lt1"/>
                </a:solidFill>
              </a:rPr>
              <a:t>אני לוקח אחריות על התכנים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221" name="Google Shape;221;p13"/>
          <p:cNvSpPr/>
          <p:nvPr/>
        </p:nvSpPr>
        <p:spPr>
          <a:xfrm rot="-5400000">
            <a:off x="8492490" y="2802374"/>
            <a:ext cx="480060" cy="11658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222" name="Google Shape;222;p13"/>
          <p:cNvSpPr txBox="1"/>
          <p:nvPr/>
        </p:nvSpPr>
        <p:spPr>
          <a:xfrm>
            <a:off x="8343900" y="3200638"/>
            <a:ext cx="5143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</a:rPr>
              <a:t>לא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3" name="Google Shape;223;p13"/>
          <p:cNvSpPr/>
          <p:nvPr/>
        </p:nvSpPr>
        <p:spPr>
          <a:xfrm>
            <a:off x="9454337" y="3019295"/>
            <a:ext cx="2564130" cy="822960"/>
          </a:xfrm>
          <a:prstGeom prst="roundRect">
            <a:avLst>
              <a:gd name="adj" fmla="val 50000"/>
            </a:avLst>
          </a:prstGeom>
          <a:solidFill>
            <a:srgbClr val="2C3C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>
                <a:solidFill>
                  <a:schemeClr val="lt1"/>
                </a:solidFill>
              </a:rPr>
              <a:t>האם נתתי קרדיט ליוצר?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224" name="Google Shape;224;p13"/>
          <p:cNvSpPr/>
          <p:nvPr/>
        </p:nvSpPr>
        <p:spPr>
          <a:xfrm rot="1564942">
            <a:off x="9688267" y="3887942"/>
            <a:ext cx="480060" cy="117532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225" name="Google Shape;225;p13"/>
          <p:cNvSpPr txBox="1"/>
          <p:nvPr/>
        </p:nvSpPr>
        <p:spPr>
          <a:xfrm>
            <a:off x="9694891" y="4194847"/>
            <a:ext cx="5143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>
                <a:solidFill>
                  <a:schemeClr val="dk1"/>
                </a:solidFill>
              </a:rPr>
              <a:t>לא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6" name="Google Shape;226;p13"/>
          <p:cNvSpPr/>
          <p:nvPr/>
        </p:nvSpPr>
        <p:spPr>
          <a:xfrm>
            <a:off x="7408610" y="5017406"/>
            <a:ext cx="2343366" cy="82296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chemeClr val="lt1"/>
                </a:solidFill>
              </a:rPr>
              <a:t>פלגיאט</a:t>
            </a:r>
            <a:endParaRPr sz="3200" b="1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"/>
          <p:cNvSpPr txBox="1">
            <a:spLocks noGrp="1"/>
          </p:cNvSpPr>
          <p:nvPr>
            <p:ph type="ctrTitle"/>
          </p:nvPr>
        </p:nvSpPr>
        <p:spPr>
          <a:xfrm>
            <a:off x="1068888" y="-115081"/>
            <a:ext cx="10247689" cy="1225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500"/>
              <a:buFont typeface="Varela Round"/>
              <a:buNone/>
            </a:pPr>
            <a:r>
              <a:rPr lang="iw-IL" sz="3500">
                <a:latin typeface="Arial"/>
                <a:ea typeface="Arial"/>
                <a:cs typeface="Arial"/>
                <a:sym typeface="Arial"/>
              </a:rPr>
              <a:t>כיצד נימנע מפלגיאט בחומרים אקדמיים?</a:t>
            </a:r>
            <a:endParaRPr sz="35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4"/>
          <p:cNvSpPr/>
          <p:nvPr/>
        </p:nvSpPr>
        <p:spPr>
          <a:xfrm>
            <a:off x="9193928" y="-32919"/>
            <a:ext cx="297729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rgbClr val="7F7F7F"/>
                </a:solidFill>
                <a:hlinkClick r:id="rId3"/>
              </a:rPr>
              <a:t>https://youtu.be/kcLgnwcJXlE</a:t>
            </a:r>
            <a:endParaRPr sz="1800">
              <a:solidFill>
                <a:srgbClr val="7F7F7F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</a:endParaRPr>
          </a:p>
        </p:txBody>
      </p:sp>
      <p:pic>
        <p:nvPicPr>
          <p:cNvPr id="233" name="Google Shape;233;p14" title="ￗﾞￗﾔ ￗﾖￗﾔ ￗﾤￗﾜￗﾒￗﾙￗﾐￗﾘ?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3994" y="804486"/>
            <a:ext cx="10449149" cy="5877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/>
          <p:nvPr/>
        </p:nvSpPr>
        <p:spPr>
          <a:xfrm>
            <a:off x="8554549" y="8175"/>
            <a:ext cx="3627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u="sng">
                <a:solidFill>
                  <a:srgbClr val="7F7F7F"/>
                </a:solidFill>
                <a:hlinkClick r:id="rId3"/>
              </a:rPr>
              <a:t>https://youtu.be/dPtH2KPuQbs</a:t>
            </a:r>
            <a:endParaRPr sz="1800">
              <a:solidFill>
                <a:srgbClr val="7F7F7F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F7F7F"/>
              </a:solidFill>
            </a:endParaRPr>
          </a:p>
        </p:txBody>
      </p:sp>
      <p:pic>
        <p:nvPicPr>
          <p:cNvPr id="239" name="Google Shape;239;p15" title="Credit Is Due (The Attribution Song)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4508" y="770913"/>
            <a:ext cx="10492755" cy="59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6"/>
          <p:cNvSpPr txBox="1"/>
          <p:nvPr/>
        </p:nvSpPr>
        <p:spPr>
          <a:xfrm>
            <a:off x="485775" y="1175934"/>
            <a:ext cx="10182225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</a:rPr>
              <a:t>חפשו ברשת מקרי פלגיאט שונים מאחד התחומים.</a:t>
            </a:r>
            <a:endParaRPr/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655320" y="1851753"/>
            <a:ext cx="10012680" cy="3310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r" rtl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AutoNum type="arabicPeriod"/>
            </a:pPr>
            <a:r>
              <a:rPr lang="iw-IL" sz="2800">
                <a:solidFill>
                  <a:schemeClr val="dk1"/>
                </a:solidFill>
              </a:rPr>
              <a:t>נבחרתם לעורכי הדין, המייצגים את צד התובע במקרה של   </a:t>
            </a:r>
            <a:endParaRPr/>
          </a:p>
          <a:p>
            <a:pPr marL="0" marR="0" lvl="0" indent="0" algn="r" rtl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</a:rPr>
              <a:t>      פלגיאט בתחום שבחרתם לעיל. </a:t>
            </a:r>
            <a:endParaRPr/>
          </a:p>
          <a:p>
            <a:pPr marL="0" marR="0" lvl="0" indent="0" algn="r" rtl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</a:rPr>
              <a:t>      הכינו </a:t>
            </a:r>
            <a:r>
              <a:rPr lang="iw-IL" sz="2800" b="1">
                <a:solidFill>
                  <a:schemeClr val="dk1"/>
                </a:solidFill>
              </a:rPr>
              <a:t>כתב תביעה</a:t>
            </a:r>
            <a:r>
              <a:rPr lang="iw-IL" sz="2800">
                <a:solidFill>
                  <a:schemeClr val="dk1"/>
                </a:solidFill>
              </a:rPr>
              <a:t>, ובו לפחות 3 נימוקים לאישום בפלגיאט.</a:t>
            </a:r>
            <a:endParaRPr/>
          </a:p>
          <a:p>
            <a:pPr marL="0" marR="0" lvl="0" indent="0" algn="r" rtl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  <a:p>
            <a:pPr marL="0" marR="0" lvl="0" indent="0" algn="r" rtl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</a:rPr>
              <a:t>2. על אותה יצירה שבחרתם, רישמו כעת </a:t>
            </a:r>
            <a:r>
              <a:rPr lang="iw-IL" sz="2800" b="1">
                <a:solidFill>
                  <a:schemeClr val="dk1"/>
                </a:solidFill>
              </a:rPr>
              <a:t>כתב הגנה</a:t>
            </a:r>
            <a:r>
              <a:rPr lang="iw-IL" sz="2800">
                <a:solidFill>
                  <a:schemeClr val="dk1"/>
                </a:solidFill>
              </a:rPr>
              <a:t>. התייחסו בו </a:t>
            </a:r>
            <a:endParaRPr/>
          </a:p>
          <a:p>
            <a:pPr marL="0" marR="0" lvl="0" indent="0" algn="r" rtl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chemeClr val="dk1"/>
                </a:solidFill>
              </a:rPr>
              <a:t>     לכל הנימוקים, שהעלתם בכתב התביעה בשאלה הקודמת. </a:t>
            </a:r>
            <a:endParaRPr/>
          </a:p>
          <a:p>
            <a:pPr marL="0" marR="0" lvl="0" indent="0" algn="r" rtl="1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17"/>
          <p:cNvPicPr preferRelativeResize="0"/>
          <p:nvPr/>
        </p:nvPicPr>
        <p:blipFill rotWithShape="1">
          <a:blip r:embed="rId3">
            <a:alphaModFix/>
          </a:blip>
          <a:srcRect l="39172" r="34233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7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89535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800">
                <a:solidFill>
                  <a:srgbClr val="192A72"/>
                </a:solidFill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sz="2800">
              <a:solidFill>
                <a:srgbClr val="192A72"/>
              </a:solidFill>
            </a:endParaRPr>
          </a:p>
        </p:txBody>
      </p:sp>
      <p:sp>
        <p:nvSpPr>
          <p:cNvPr id="253" name="Google Shape;253;p17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 b="1">
                <a:solidFill>
                  <a:srgbClr val="192A72"/>
                </a:solidFill>
              </a:rPr>
              <a:t>נוהל שימוש ביצירות מוגנות בזכויות יוצרים ואיתור בעלי זכויות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689933" y="213094"/>
            <a:ext cx="8537543" cy="540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42957" lvl="0" indent="-457200" algn="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מהו פלגיאט?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42957" lvl="0" indent="-457200" algn="r" rtl="1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פלגיאט בתחומים שונים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642957" lvl="0" indent="-457200" algn="r" rtl="1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כיצד נימנע מפלגיאט בכלל ובאקדמיה בפרט?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"/>
          <p:cNvSpPr txBox="1">
            <a:spLocks noGrp="1"/>
          </p:cNvSpPr>
          <p:nvPr>
            <p:ph type="ctrTitle"/>
          </p:nvPr>
        </p:nvSpPr>
        <p:spPr>
          <a:xfrm>
            <a:off x="108156" y="212245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מהו פלגיאט?</a:t>
            </a:r>
            <a:b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b="0">
                <a:latin typeface="Arial"/>
                <a:ea typeface="Arial"/>
                <a:cs typeface="Arial"/>
                <a:sym typeface="Arial"/>
              </a:rPr>
              <a:t>Plagiarism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/>
          <p:nvPr/>
        </p:nvSpPr>
        <p:spPr>
          <a:xfrm>
            <a:off x="0" y="4987636"/>
            <a:ext cx="12192000" cy="18703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5"/>
          <p:cNvSpPr txBox="1">
            <a:spLocks noGrp="1"/>
          </p:cNvSpPr>
          <p:nvPr>
            <p:ph type="body" idx="1"/>
          </p:nvPr>
        </p:nvSpPr>
        <p:spPr>
          <a:xfrm>
            <a:off x="363416" y="247468"/>
            <a:ext cx="776227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 sz="4000" b="1">
                <a:latin typeface="Arial"/>
                <a:ea typeface="Arial"/>
                <a:cs typeface="Arial"/>
                <a:sym typeface="Arial"/>
              </a:rPr>
              <a:t>מזהים את השיר?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0" y="-2276"/>
            <a:ext cx="313893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800" i="0" u="sng" strike="noStrike" cap="none">
                <a:solidFill>
                  <a:srgbClr val="A5A5A5"/>
                </a:solidFill>
                <a:hlinkClick r:id="rId3"/>
              </a:rPr>
              <a:t>https://youtu.be/_JV0SQ3maks</a:t>
            </a:r>
            <a:endParaRPr sz="1800">
              <a:solidFill>
                <a:srgbClr val="A5A5A5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A5A5A5"/>
              </a:solidFill>
            </a:endParaRPr>
          </a:p>
        </p:txBody>
      </p:sp>
      <p:pic>
        <p:nvPicPr>
          <p:cNvPr id="135" name="Google Shape;135;p5" title="ￗﾔￗﾩￗﾙￗﾨ TOY ￗﾔￗﾕￗﾢￗﾪￗﾧ? ￗﾔￗﾠￗﾔ ￗﾔￗﾤￗﾪￗﾨￗﾕￗﾟ ￗﾔￗﾞￗﾩￗﾤￗﾘￗﾙ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081" y="772140"/>
            <a:ext cx="10397837" cy="5848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"/>
          <p:cNvSpPr txBox="1">
            <a:spLocks noGrp="1"/>
          </p:cNvSpPr>
          <p:nvPr>
            <p:ph type="ctrTitle"/>
          </p:nvPr>
        </p:nvSpPr>
        <p:spPr>
          <a:xfrm>
            <a:off x="616449" y="807640"/>
            <a:ext cx="10911156" cy="2369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</a:pPr>
            <a:r>
              <a:rPr lang="iw-IL" sz="2800">
                <a:latin typeface="Arial"/>
                <a:ea typeface="Arial"/>
                <a:cs typeface="Arial"/>
                <a:sym typeface="Arial"/>
              </a:rPr>
              <a:t>עולם המוזיקה רעש סביב האפשרות שהשיר TOY, שזכה באירוויזיון, הועתק מלהיט של  להקת וייט סטרייפס.</a:t>
            </a:r>
            <a:br>
              <a:rPr lang="iw-IL" sz="2800" b="1">
                <a:solidFill>
                  <a:srgbClr val="03030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iw-IL" sz="2800">
                <a:latin typeface="Arial"/>
                <a:ea typeface="Arial"/>
                <a:cs typeface="Arial"/>
                <a:sym typeface="Arial"/>
              </a:rPr>
              <a:t>האם, לדעתכם, הלהקה התובעת צודקת?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1890445" y="3166376"/>
            <a:ext cx="9637160" cy="170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>
                <a:solidFill>
                  <a:srgbClr val="404040"/>
                </a:solidFill>
              </a:rPr>
              <a:t>שמו של </a:t>
            </a:r>
            <a:r>
              <a:rPr lang="iw-IL" sz="2400" b="1">
                <a:solidFill>
                  <a:srgbClr val="404040"/>
                </a:solidFill>
              </a:rPr>
              <a:t>ג'ק וייט</a:t>
            </a:r>
            <a:r>
              <a:rPr lang="iw-IL" sz="2400">
                <a:solidFill>
                  <a:srgbClr val="404040"/>
                </a:solidFill>
              </a:rPr>
              <a:t>, גיטריסט וסולן הלהקה, מי שכתב את המנגינה של -  Seven Nation Army   יצורף לכותבי השיר דורון מדלי וסתיו בגר </a:t>
            </a:r>
            <a:r>
              <a:rPr lang="iw-IL" sz="2400" b="1">
                <a:solidFill>
                  <a:srgbClr val="404040"/>
                </a:solidFill>
              </a:rPr>
              <a:t>ויקבל תמלוגים על השמעות השיר.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1" y="213094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 sz="4000" b="1">
                <a:solidFill>
                  <a:srgbClr val="192A72"/>
                </a:solidFill>
              </a:rPr>
              <a:t>השיר הלאומי?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7"/>
          <p:cNvSpPr txBox="1">
            <a:spLocks noGrp="1"/>
          </p:cNvSpPr>
          <p:nvPr>
            <p:ph type="ctrTitle"/>
          </p:nvPr>
        </p:nvSpPr>
        <p:spPr>
          <a:xfrm>
            <a:off x="1122260" y="2217788"/>
            <a:ext cx="10221024" cy="982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4000"/>
              <a:buFont typeface="Varela Round"/>
              <a:buNone/>
            </a:pPr>
            <a:r>
              <a:rPr lang="iw-IL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גניבה של יצירות של האחר והצגתם כשלך</a:t>
            </a:r>
            <a:br>
              <a:rPr lang="iw-IL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7"/>
          <p:cNvSpPr/>
          <p:nvPr/>
        </p:nvSpPr>
        <p:spPr>
          <a:xfrm>
            <a:off x="432825" y="2874558"/>
            <a:ext cx="2636520" cy="120328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lt1"/>
                </a:solidFill>
              </a:rPr>
              <a:t>מחשבות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49" name="Google Shape;149;p7"/>
          <p:cNvSpPr/>
          <p:nvPr/>
        </p:nvSpPr>
        <p:spPr>
          <a:xfrm>
            <a:off x="9102480" y="2874219"/>
            <a:ext cx="2636520" cy="120328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lt1"/>
                </a:solidFill>
              </a:rPr>
              <a:t>מילים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50" name="Google Shape;150;p7"/>
          <p:cNvSpPr/>
          <p:nvPr/>
        </p:nvSpPr>
        <p:spPr>
          <a:xfrm>
            <a:off x="3322710" y="2886937"/>
            <a:ext cx="2636520" cy="120328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lt1"/>
                </a:solidFill>
              </a:rPr>
              <a:t>רעיונות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51" name="Google Shape;151;p7"/>
          <p:cNvSpPr/>
          <p:nvPr/>
        </p:nvSpPr>
        <p:spPr>
          <a:xfrm>
            <a:off x="6212595" y="2874219"/>
            <a:ext cx="2636520" cy="1203282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00174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lt1"/>
                </a:solidFill>
              </a:rPr>
              <a:t>ביטויים</a:t>
            </a:r>
            <a:endParaRPr sz="3200">
              <a:solidFill>
                <a:schemeClr val="lt1"/>
              </a:solidFill>
            </a:endParaRPr>
          </a:p>
        </p:txBody>
      </p:sp>
      <p:sp>
        <p:nvSpPr>
          <p:cNvPr id="152" name="Google Shape;152;p7"/>
          <p:cNvSpPr txBox="1"/>
          <p:nvPr/>
        </p:nvSpPr>
        <p:spPr>
          <a:xfrm>
            <a:off x="2095500" y="182880"/>
            <a:ext cx="7726680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>
                <a:solidFill>
                  <a:schemeClr val="dk1"/>
                </a:solidFill>
              </a:rPr>
              <a:t>מהו פְּלַגְיָאט? (גניבה ספרותית)</a:t>
            </a:r>
            <a:br>
              <a:rPr lang="iw-IL" sz="1800" b="1">
                <a:solidFill>
                  <a:schemeClr val="dk1"/>
                </a:solidFill>
              </a:rPr>
            </a:br>
            <a:br>
              <a:rPr lang="iw-IL" sz="1800" b="1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1449462" y="892360"/>
            <a:ext cx="222689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200">
                <a:solidFill>
                  <a:schemeClr val="dk1"/>
                </a:solidFill>
              </a:rPr>
              <a:t>Plagiarism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/>
          <p:nvPr/>
        </p:nvSpPr>
        <p:spPr>
          <a:xfrm>
            <a:off x="3948288" y="3429000"/>
            <a:ext cx="2029879" cy="6463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>
                <a:solidFill>
                  <a:schemeClr val="lt1"/>
                </a:solidFill>
              </a:rPr>
              <a:t>אקדמיה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59" name="Google Shape;159;p8"/>
          <p:cNvSpPr/>
          <p:nvPr/>
        </p:nvSpPr>
        <p:spPr>
          <a:xfrm>
            <a:off x="3948288" y="4299469"/>
            <a:ext cx="2004252" cy="6463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>
                <a:solidFill>
                  <a:schemeClr val="lt1"/>
                </a:solidFill>
              </a:rPr>
              <a:t>מוזיקה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6303628" y="3429000"/>
            <a:ext cx="2029879" cy="6463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>
                <a:solidFill>
                  <a:schemeClr val="lt1"/>
                </a:solidFill>
              </a:rPr>
              <a:t>ספרות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61" name="Google Shape;161;p8"/>
          <p:cNvSpPr/>
          <p:nvPr/>
        </p:nvSpPr>
        <p:spPr>
          <a:xfrm>
            <a:off x="6303629" y="4299469"/>
            <a:ext cx="2029878" cy="6463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>
                <a:solidFill>
                  <a:schemeClr val="lt1"/>
                </a:solidFill>
              </a:rPr>
              <a:t>תיאטרון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62" name="Google Shape;162;p8"/>
          <p:cNvSpPr/>
          <p:nvPr/>
        </p:nvSpPr>
        <p:spPr>
          <a:xfrm>
            <a:off x="5128635" y="5215515"/>
            <a:ext cx="2004252" cy="646331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>
                <a:solidFill>
                  <a:schemeClr val="lt1"/>
                </a:solidFill>
              </a:rPr>
              <a:t>עיתונות</a:t>
            </a:r>
            <a:endParaRPr sz="2400" b="1">
              <a:solidFill>
                <a:schemeClr val="lt1"/>
              </a:solidFill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0" y="252366"/>
            <a:ext cx="1219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600" b="1">
                <a:solidFill>
                  <a:schemeClr val="dk1"/>
                </a:solidFill>
              </a:rPr>
              <a:t>פלגיאט</a:t>
            </a:r>
            <a:endParaRPr sz="3600">
              <a:solidFill>
                <a:schemeClr val="dk1"/>
              </a:solidFill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3508852" y="1464192"/>
            <a:ext cx="5243818" cy="1738574"/>
          </a:xfrm>
          <a:prstGeom prst="roundRect">
            <a:avLst>
              <a:gd name="adj" fmla="val 50000"/>
            </a:avLst>
          </a:prstGeom>
          <a:solidFill>
            <a:srgbClr val="A6E4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>
                <a:solidFill>
                  <a:srgbClr val="002060"/>
                </a:solidFill>
              </a:rPr>
              <a:t>הגניבה הספרותית</a:t>
            </a:r>
            <a:endParaRPr sz="40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/>
          <p:nvPr/>
        </p:nvSpPr>
        <p:spPr>
          <a:xfrm>
            <a:off x="3779044" y="2100390"/>
            <a:ext cx="5331260" cy="153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endParaRPr sz="4000">
              <a:solidFill>
                <a:srgbClr val="192A72"/>
              </a:solidFill>
            </a:endParaRPr>
          </a:p>
        </p:txBody>
      </p:sp>
      <p:sp>
        <p:nvSpPr>
          <p:cNvPr id="171" name="Google Shape;171;p9"/>
          <p:cNvSpPr txBox="1"/>
          <p:nvPr/>
        </p:nvSpPr>
        <p:spPr>
          <a:xfrm>
            <a:off x="2189959" y="310277"/>
            <a:ext cx="91440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000" b="1">
                <a:solidFill>
                  <a:srgbClr val="192A72"/>
                </a:solidFill>
              </a:rPr>
              <a:t>מה ההבדל בין פלגיאט וזכויות יוצרים?</a:t>
            </a:r>
            <a:endParaRPr sz="1800">
              <a:solidFill>
                <a:schemeClr val="dk1"/>
              </a:solidFill>
            </a:endParaRPr>
          </a:p>
        </p:txBody>
      </p:sp>
      <p:grpSp>
        <p:nvGrpSpPr>
          <p:cNvPr id="172" name="Google Shape;172;p9"/>
          <p:cNvGrpSpPr/>
          <p:nvPr/>
        </p:nvGrpSpPr>
        <p:grpSpPr>
          <a:xfrm>
            <a:off x="1042885" y="1362011"/>
            <a:ext cx="10300193" cy="4452186"/>
            <a:chOff x="3794" y="260632"/>
            <a:chExt cx="10300193" cy="4452186"/>
          </a:xfrm>
        </p:grpSpPr>
        <p:sp>
          <p:nvSpPr>
            <p:cNvPr id="173" name="Google Shape;173;p9"/>
            <p:cNvSpPr/>
            <p:nvPr/>
          </p:nvSpPr>
          <p:spPr>
            <a:xfrm>
              <a:off x="3794" y="260632"/>
              <a:ext cx="4813174" cy="1203293"/>
            </a:xfrm>
            <a:prstGeom prst="roundRect">
              <a:avLst>
                <a:gd name="adj" fmla="val 10000"/>
              </a:avLst>
            </a:prstGeom>
            <a:solidFill>
              <a:srgbClr val="192A7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9"/>
            <p:cNvSpPr txBox="1"/>
            <p:nvPr/>
          </p:nvSpPr>
          <p:spPr>
            <a:xfrm>
              <a:off x="39037" y="295875"/>
              <a:ext cx="4742688" cy="1132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iw-IL" sz="4000">
                  <a:solidFill>
                    <a:schemeClr val="lt1"/>
                  </a:solidFill>
                </a:rPr>
                <a:t>פלגיאט</a:t>
              </a:r>
              <a:endParaRPr/>
            </a:p>
          </p:txBody>
        </p:sp>
        <p:sp>
          <p:nvSpPr>
            <p:cNvPr id="175" name="Google Shape;175;p9"/>
            <p:cNvSpPr/>
            <p:nvPr/>
          </p:nvSpPr>
          <p:spPr>
            <a:xfrm rot="5400000">
              <a:off x="2305093" y="1569214"/>
              <a:ext cx="210576" cy="21057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3794" y="1885079"/>
              <a:ext cx="4813174" cy="1203293"/>
            </a:xfrm>
            <a:prstGeom prst="roundRect">
              <a:avLst>
                <a:gd name="adj" fmla="val 10000"/>
              </a:avLst>
            </a:prstGeom>
            <a:solidFill>
              <a:srgbClr val="A6E4EC">
                <a:alpha val="89803"/>
              </a:srgbClr>
            </a:solidFill>
            <a:ln w="25400" cap="flat" cmpd="sng">
              <a:solidFill>
                <a:srgbClr val="E0E0E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9"/>
            <p:cNvSpPr txBox="1"/>
            <p:nvPr/>
          </p:nvSpPr>
          <p:spPr>
            <a:xfrm>
              <a:off x="39037" y="1920322"/>
              <a:ext cx="4742688" cy="1132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iw-IL" sz="3200">
                  <a:solidFill>
                    <a:schemeClr val="dk1"/>
                  </a:solidFill>
                </a:rPr>
                <a:t>מגן על </a:t>
              </a:r>
              <a:r>
                <a:rPr lang="iw-IL" sz="3200" b="1">
                  <a:solidFill>
                    <a:schemeClr val="dk1"/>
                  </a:solidFill>
                </a:rPr>
                <a:t>שימוש</a:t>
              </a:r>
              <a:r>
                <a:rPr lang="iw-IL" sz="3200">
                  <a:solidFill>
                    <a:schemeClr val="dk1"/>
                  </a:solidFill>
                </a:rPr>
                <a:t> ברעיון, גם אם צורת הביטוי שונה</a:t>
              </a:r>
              <a:endParaRPr/>
            </a:p>
          </p:txBody>
        </p:sp>
        <p:sp>
          <p:nvSpPr>
            <p:cNvPr id="178" name="Google Shape;178;p9"/>
            <p:cNvSpPr/>
            <p:nvPr/>
          </p:nvSpPr>
          <p:spPr>
            <a:xfrm rot="5400000">
              <a:off x="2305093" y="3193661"/>
              <a:ext cx="210576" cy="21057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794" y="3509525"/>
              <a:ext cx="4813174" cy="1203293"/>
            </a:xfrm>
            <a:prstGeom prst="roundRect">
              <a:avLst>
                <a:gd name="adj" fmla="val 10000"/>
              </a:avLst>
            </a:prstGeom>
            <a:solidFill>
              <a:srgbClr val="B1E0E1"/>
            </a:solidFill>
            <a:ln w="25400" cap="flat" cmpd="sng">
              <a:solidFill>
                <a:srgbClr val="E0E0E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9"/>
            <p:cNvSpPr txBox="1"/>
            <p:nvPr/>
          </p:nvSpPr>
          <p:spPr>
            <a:xfrm>
              <a:off x="39037" y="3544768"/>
              <a:ext cx="4742688" cy="1132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iw-IL" sz="3200">
                  <a:solidFill>
                    <a:schemeClr val="dk1"/>
                  </a:solidFill>
                </a:rPr>
                <a:t>תום הזכות- </a:t>
              </a:r>
              <a:br>
                <a:rPr lang="iw-IL" sz="3200">
                  <a:solidFill>
                    <a:schemeClr val="dk1"/>
                  </a:solidFill>
                </a:rPr>
              </a:br>
              <a:r>
                <a:rPr lang="iw-IL" sz="3200">
                  <a:solidFill>
                    <a:schemeClr val="dk1"/>
                  </a:solidFill>
                </a:rPr>
                <a:t>לעולם</a:t>
              </a:r>
              <a:endParaRPr/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5490813" y="260632"/>
              <a:ext cx="4813174" cy="1203293"/>
            </a:xfrm>
            <a:prstGeom prst="roundRect">
              <a:avLst>
                <a:gd name="adj" fmla="val 10000"/>
              </a:avLst>
            </a:prstGeom>
            <a:solidFill>
              <a:srgbClr val="192A7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9"/>
            <p:cNvSpPr txBox="1"/>
            <p:nvPr/>
          </p:nvSpPr>
          <p:spPr>
            <a:xfrm>
              <a:off x="5526056" y="295875"/>
              <a:ext cx="4742688" cy="1132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alibri"/>
                <a:buNone/>
              </a:pPr>
              <a:r>
                <a:rPr lang="iw-IL" sz="4000">
                  <a:solidFill>
                    <a:schemeClr val="lt1"/>
                  </a:solidFill>
                </a:rPr>
                <a:t>זכויות יוצרים</a:t>
              </a:r>
              <a:endParaRPr/>
            </a:p>
          </p:txBody>
        </p:sp>
        <p:sp>
          <p:nvSpPr>
            <p:cNvPr id="183" name="Google Shape;183;p9"/>
            <p:cNvSpPr/>
            <p:nvPr/>
          </p:nvSpPr>
          <p:spPr>
            <a:xfrm rot="5400000">
              <a:off x="7792112" y="1569214"/>
              <a:ext cx="210576" cy="21057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9"/>
            <p:cNvSpPr/>
            <p:nvPr/>
          </p:nvSpPr>
          <p:spPr>
            <a:xfrm>
              <a:off x="5490813" y="1885079"/>
              <a:ext cx="4813174" cy="1203293"/>
            </a:xfrm>
            <a:prstGeom prst="roundRect">
              <a:avLst>
                <a:gd name="adj" fmla="val 10000"/>
              </a:avLst>
            </a:prstGeom>
            <a:solidFill>
              <a:srgbClr val="A6E4EC"/>
            </a:solidFill>
            <a:ln w="25400" cap="flat" cmpd="sng">
              <a:solidFill>
                <a:srgbClr val="E0E0E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9"/>
            <p:cNvSpPr txBox="1"/>
            <p:nvPr/>
          </p:nvSpPr>
          <p:spPr>
            <a:xfrm>
              <a:off x="5526056" y="1920322"/>
              <a:ext cx="4742688" cy="1132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iw-IL" sz="3200">
                  <a:solidFill>
                    <a:schemeClr val="dk1"/>
                  </a:solidFill>
                </a:rPr>
                <a:t>מגן על צורת </a:t>
              </a:r>
              <a:r>
                <a:rPr lang="iw-IL" sz="3200" b="1">
                  <a:solidFill>
                    <a:schemeClr val="dk1"/>
                  </a:solidFill>
                </a:rPr>
                <a:t>הביטוי</a:t>
              </a:r>
              <a:endParaRPr/>
            </a:p>
          </p:txBody>
        </p:sp>
        <p:sp>
          <p:nvSpPr>
            <p:cNvPr id="186" name="Google Shape;186;p9"/>
            <p:cNvSpPr/>
            <p:nvPr/>
          </p:nvSpPr>
          <p:spPr>
            <a:xfrm rot="5400000">
              <a:off x="7792112" y="3193661"/>
              <a:ext cx="210576" cy="210576"/>
            </a:xfrm>
            <a:prstGeom prst="rightArrow">
              <a:avLst>
                <a:gd name="adj1" fmla="val 66700"/>
                <a:gd name="adj2" fmla="val 50000"/>
              </a:avLst>
            </a:prstGeom>
            <a:solidFill>
              <a:srgbClr val="CFCF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9"/>
            <p:cNvSpPr/>
            <p:nvPr/>
          </p:nvSpPr>
          <p:spPr>
            <a:xfrm>
              <a:off x="5490813" y="3509525"/>
              <a:ext cx="4813174" cy="1203293"/>
            </a:xfrm>
            <a:prstGeom prst="roundRect">
              <a:avLst>
                <a:gd name="adj" fmla="val 10000"/>
              </a:avLst>
            </a:prstGeom>
            <a:solidFill>
              <a:srgbClr val="B1E0E1">
                <a:alpha val="89803"/>
              </a:srgbClr>
            </a:solidFill>
            <a:ln w="25400" cap="flat" cmpd="sng">
              <a:solidFill>
                <a:srgbClr val="E0E0E0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9"/>
            <p:cNvSpPr txBox="1"/>
            <p:nvPr/>
          </p:nvSpPr>
          <p:spPr>
            <a:xfrm>
              <a:off x="5526056" y="3544768"/>
              <a:ext cx="4742688" cy="11328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25" tIns="40625" rIns="40625" bIns="40625" anchor="ctr" anchorCtr="0">
              <a:noAutofit/>
            </a:bodyPr>
            <a:lstStyle/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iw-IL" sz="3200">
                  <a:solidFill>
                    <a:schemeClr val="dk1"/>
                  </a:solidFill>
                </a:rPr>
                <a:t>תום הזכות-</a:t>
              </a:r>
              <a:endParaRPr/>
            </a:p>
            <a:p>
              <a:pPr marL="0" marR="0" lvl="0" indent="0" algn="ctr" rtl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alibri"/>
                <a:buNone/>
              </a:pPr>
              <a:r>
                <a:rPr lang="iw-IL" sz="3200">
                  <a:solidFill>
                    <a:schemeClr val="dk1"/>
                  </a:solidFill>
                </a:rPr>
                <a:t> 70 שנה לאחר מות היוצר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"/>
          <p:cNvSpPr txBox="1">
            <a:spLocks noGrp="1"/>
          </p:cNvSpPr>
          <p:nvPr>
            <p:ph type="ctrTitle"/>
          </p:nvPr>
        </p:nvSpPr>
        <p:spPr>
          <a:xfrm>
            <a:off x="1" y="190004"/>
            <a:ext cx="11981598" cy="380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פלגיאט בספרות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0"/>
          <p:cNvSpPr/>
          <p:nvPr/>
        </p:nvSpPr>
        <p:spPr>
          <a:xfrm>
            <a:off x="8910265" y="-6794"/>
            <a:ext cx="32063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600" u="sng">
                <a:solidFill>
                  <a:srgbClr val="7F7F7F"/>
                </a:solidFill>
                <a:hlinkClick r:id="rId3"/>
              </a:rPr>
              <a:t>https://youtu.be/7Vef2dMBif0</a:t>
            </a:r>
            <a:endParaRPr sz="1600">
              <a:solidFill>
                <a:srgbClr val="7F7F7F"/>
              </a:solidFill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7F7F7F"/>
              </a:solidFill>
            </a:endParaRPr>
          </a:p>
        </p:txBody>
      </p:sp>
      <p:pic>
        <p:nvPicPr>
          <p:cNvPr id="195" name="Google Shape;195;p10" title="ￗﾠￗﾢￗﾞￗﾙ ￗﾨￗﾒￗﾟ -- ￗﾒￗﾠￗﾙￗﾑￗﾔ ￗﾡￗﾤￗﾨￗﾕￗﾪￗﾙￗﾪ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60878" y="766812"/>
            <a:ext cx="7873964" cy="5901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מסך רחב</PresentationFormat>
  <Paragraphs>67</Paragraphs>
  <Slides>16</Slides>
  <Notes>16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16</vt:i4>
      </vt:variant>
    </vt:vector>
  </HeadingPairs>
  <TitlesOfParts>
    <vt:vector size="20" baseType="lpstr">
      <vt:lpstr>Varela Round</vt:lpstr>
      <vt:lpstr>Arial</vt:lpstr>
      <vt:lpstr>Calibri</vt:lpstr>
      <vt:lpstr>ערכת נושא Office</vt:lpstr>
      <vt:lpstr>פלגיאט- גניבה ספרותית</vt:lpstr>
      <vt:lpstr>מה נלמד היום </vt:lpstr>
      <vt:lpstr>מהו פלגיאט? Plagiarism</vt:lpstr>
      <vt:lpstr>מצגת של PowerPoint‏</vt:lpstr>
      <vt:lpstr>עולם המוזיקה רעש סביב האפשרות שהשיר TOY, שזכה באירוויזיון, הועתק מלהיט של  להקת וייט סטרייפס. האם, לדעתכם, הלהקה התובעת צודקת?</vt:lpstr>
      <vt:lpstr>גניבה של יצירות של האחר והצגתם כשלך  </vt:lpstr>
      <vt:lpstr>מצגת של PowerPoint‏</vt:lpstr>
      <vt:lpstr>מצגת של PowerPoint‏</vt:lpstr>
      <vt:lpstr>פלגיאט בספרות</vt:lpstr>
      <vt:lpstr>גניבת נאום</vt:lpstr>
      <vt:lpstr>פלגיאט במוזיקה</vt:lpstr>
      <vt:lpstr>מצגת של PowerPoint‏</vt:lpstr>
      <vt:lpstr>כיצד נימנע מפלגיאט בחומרים אקדמיים?</vt:lpstr>
      <vt:lpstr>מצגת של PowerPoint‏</vt:lpstr>
      <vt:lpstr>תרגול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פלגיאט- גניבה ספרותית</dc:title>
  <dc:creator>user</dc:creator>
  <cp:lastModifiedBy>Avi Marzuk</cp:lastModifiedBy>
  <cp:revision>1</cp:revision>
  <dcterms:created xsi:type="dcterms:W3CDTF">2020-03-15T19:13:03Z</dcterms:created>
  <dcterms:modified xsi:type="dcterms:W3CDTF">2023-07-02T10:05:23Z</dcterms:modified>
</cp:coreProperties>
</file>