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arela Round" panose="020B060402020202020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lM/i9ljrlGwSzjIUnbiMjVPP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8" name="Google Shape;168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2" name="Google Shape;92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3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8" name="Google Shape;58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4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6" name="Google Shape;66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cbiGsDMmC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4VBzJTdfG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LgnwcJX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PtH2KPuQb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JV0SQ3mak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Vef2dMBif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-1" y="1321519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פלגיאט- גניבה ספרותית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518663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37733" y="3352798"/>
            <a:ext cx="12192000" cy="92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הכינה את המצגת: נעמה מרוז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42697-0BAE-46A5-8E15-FA23AFFA8C44}"/>
              </a:ext>
            </a:extLst>
          </p:cNvPr>
          <p:cNvSpPr txBox="1"/>
          <p:nvPr/>
        </p:nvSpPr>
        <p:spPr>
          <a:xfrm>
            <a:off x="1378634" y="1012874"/>
            <a:ext cx="85250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الانتحال - السرقة الأدبية</a:t>
            </a:r>
            <a:endParaRPr lang="he-IL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8644301" y="0"/>
            <a:ext cx="355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7F7F7F"/>
                </a:solidFill>
                <a:hlinkClick r:id="rId3"/>
              </a:rPr>
              <a:t>https://youtu.be/RcbiGsDMmCM</a:t>
            </a:r>
            <a:endParaRPr sz="18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</a:endParaRPr>
          </a:p>
        </p:txBody>
      </p:sp>
      <p:pic>
        <p:nvPicPr>
          <p:cNvPr id="201" name="Google Shape;201;p11" title="Melania Trump and Michelle Obama side-by-side compari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522" y="760018"/>
            <a:ext cx="10540742" cy="592916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>
            <a:spLocks noGrp="1"/>
          </p:cNvSpPr>
          <p:nvPr>
            <p:ph type="ctrTitle"/>
          </p:nvPr>
        </p:nvSpPr>
        <p:spPr>
          <a:xfrm>
            <a:off x="72738" y="190004"/>
            <a:ext cx="11981598" cy="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سرقة خطاب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2638152" y="148969"/>
            <a:ext cx="628233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الانتحال في الموسيقى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8469759" y="22151"/>
            <a:ext cx="3631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hlinkClick r:id="rId3"/>
              </a:rPr>
              <a:t>https://youtu.be/k4VBzJTdfGA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209" name="Google Shape;209;p12" title="ￗﾔￗﾩￗﾙￗﾨ ￗﾔￗﾗￗﾓￗﾩ ￗﾩￗﾜ ￗﾢￗﾕￗﾞￗﾨ ￗﾐￗﾓￗﾝ ￗﾞￗﾕￗﾢￗﾪￗﾧ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016" y="792407"/>
            <a:ext cx="10479511" cy="58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/>
        </p:nvSpPr>
        <p:spPr>
          <a:xfrm>
            <a:off x="2278380" y="388620"/>
            <a:ext cx="829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dk1"/>
                </a:solidFill>
              </a:rPr>
              <a:t>كيف نتجنب الانتحال في مختلف مجالات الفن؟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4862252" y="1348740"/>
            <a:ext cx="3002280" cy="822960"/>
          </a:xfrm>
          <a:prstGeom prst="roundRect">
            <a:avLst>
              <a:gd name="adj" fmla="val 50000"/>
            </a:avLst>
          </a:prstGeom>
          <a:solidFill>
            <a:srgbClr val="67C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لقد كتبت فكرة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أغنية / لحن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6214930" y="2256212"/>
            <a:ext cx="502792" cy="600353"/>
          </a:xfrm>
          <a:prstGeom prst="downArrow">
            <a:avLst>
              <a:gd name="adj1" fmla="val 50000"/>
              <a:gd name="adj2" fmla="val 60268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4926330" y="2918460"/>
            <a:ext cx="3002280" cy="822960"/>
          </a:xfrm>
          <a:prstGeom prst="roundRect">
            <a:avLst>
              <a:gd name="adj" fmla="val 50000"/>
            </a:avLst>
          </a:prstGeom>
          <a:solidFill>
            <a:srgbClr val="67C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هي فكرتي؟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18" name="Google Shape;218;p13"/>
          <p:cNvSpPr/>
          <p:nvPr/>
        </p:nvSpPr>
        <p:spPr>
          <a:xfrm rot="5400000">
            <a:off x="3882390" y="2747010"/>
            <a:ext cx="480060" cy="1165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3718560" y="3145274"/>
            <a:ext cx="7467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כן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447675" y="3017520"/>
            <a:ext cx="3002280" cy="82296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400" b="1" dirty="0">
                <a:solidFill>
                  <a:schemeClr val="lt1"/>
                </a:solidFill>
              </a:rPr>
              <a:t>أنا أتحمل المسؤولية عن المحتوى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21" name="Google Shape;221;p13"/>
          <p:cNvSpPr/>
          <p:nvPr/>
        </p:nvSpPr>
        <p:spPr>
          <a:xfrm rot="-5400000">
            <a:off x="8492490" y="2802374"/>
            <a:ext cx="480060" cy="1165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22" name="Google Shape;222;p13"/>
          <p:cNvSpPr txBox="1"/>
          <p:nvPr/>
        </p:nvSpPr>
        <p:spPr>
          <a:xfrm>
            <a:off x="8343900" y="3200638"/>
            <a:ext cx="5143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לא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9454337" y="3019295"/>
            <a:ext cx="2564130" cy="822960"/>
          </a:xfrm>
          <a:prstGeom prst="roundRect">
            <a:avLst>
              <a:gd name="adj" fmla="val 50000"/>
            </a:avLst>
          </a:prstGeom>
          <a:solidFill>
            <a:srgbClr val="2C3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2400" b="1" dirty="0">
                <a:solidFill>
                  <a:schemeClr val="lt1"/>
                </a:solidFill>
              </a:rPr>
              <a:t>هل منحت المصداقية؟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24" name="Google Shape;224;p13"/>
          <p:cNvSpPr/>
          <p:nvPr/>
        </p:nvSpPr>
        <p:spPr>
          <a:xfrm rot="1564942">
            <a:off x="9688267" y="3887942"/>
            <a:ext cx="480060" cy="11753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9694891" y="4194847"/>
            <a:ext cx="5143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לא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7408610" y="5017406"/>
            <a:ext cx="2343366" cy="82296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SA" sz="3200" b="1" dirty="0">
                <a:solidFill>
                  <a:schemeClr val="lt1"/>
                </a:solidFill>
              </a:rPr>
              <a:t>سرقة أدبية</a:t>
            </a:r>
            <a:endParaRPr sz="3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ctrTitle"/>
          </p:nvPr>
        </p:nvSpPr>
        <p:spPr>
          <a:xfrm>
            <a:off x="1068888" y="-115081"/>
            <a:ext cx="10247689" cy="12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500"/>
              <a:buFont typeface="Varela Round"/>
              <a:buNone/>
            </a:pPr>
            <a:r>
              <a:rPr lang="ar-SA" sz="3500" dirty="0">
                <a:latin typeface="Arial"/>
                <a:ea typeface="Arial"/>
                <a:cs typeface="Arial"/>
                <a:sym typeface="Arial"/>
              </a:rPr>
              <a:t>كيف تتجنب الانتحال في المواد الأكاديمية؟</a:t>
            </a:r>
            <a:endParaRPr sz="3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9193928" y="-32919"/>
            <a:ext cx="297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7F7F7F"/>
                </a:solidFill>
                <a:hlinkClick r:id="rId3"/>
              </a:rPr>
              <a:t>https://youtu.be/kcLgnwcJXlE</a:t>
            </a:r>
            <a:endParaRPr sz="18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</a:endParaRPr>
          </a:p>
        </p:txBody>
      </p:sp>
      <p:pic>
        <p:nvPicPr>
          <p:cNvPr id="233" name="Google Shape;233;p14" title="ￗﾞￗﾔ ￗﾖￗﾔ ￗﾤￗﾜￗﾒￗﾙￗﾐￗﾘ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994" y="804486"/>
            <a:ext cx="10449149" cy="587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/>
          <p:nvPr/>
        </p:nvSpPr>
        <p:spPr>
          <a:xfrm>
            <a:off x="8554549" y="8175"/>
            <a:ext cx="362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7F7F7F"/>
                </a:solidFill>
                <a:hlinkClick r:id="rId3"/>
              </a:rPr>
              <a:t>https://youtu.be/dPtH2KPuQbs</a:t>
            </a:r>
            <a:endParaRPr sz="18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</a:endParaRPr>
          </a:p>
        </p:txBody>
      </p:sp>
      <p:pic>
        <p:nvPicPr>
          <p:cNvPr id="239" name="Google Shape;239;p15" title="Credit Is Due (The Attribution Song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08" y="770913"/>
            <a:ext cx="10492755" cy="59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تدريب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570547" y="1159255"/>
            <a:ext cx="1018222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ابحث على الإنترنت عن حالات سرقة أدبية مختلفة من أحد المجالات.</a:t>
            </a:r>
            <a:endParaRPr sz="2800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655320" y="1851753"/>
            <a:ext cx="10012680" cy="342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ar-SA" sz="2800" b="1" dirty="0">
                <a:solidFill>
                  <a:schemeClr val="dk1"/>
                </a:solidFill>
              </a:rPr>
              <a:t>لقد تم اختيارك كمحامين يمثلون طرف المدعي في قضية</a:t>
            </a:r>
          </a:p>
          <a:p>
            <a:pPr marL="514350" marR="0" lvl="0" indent="-51435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ar-SA" sz="2800" dirty="0">
                <a:solidFill>
                  <a:schemeClr val="dk1"/>
                </a:solidFill>
              </a:rPr>
              <a:t>       الانتحال في المجال الذي اخترته أعلاه.</a:t>
            </a:r>
          </a:p>
          <a:p>
            <a:pPr marL="514350" marR="0" lvl="0" indent="-51435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ar-SA" sz="2800" dirty="0">
                <a:solidFill>
                  <a:schemeClr val="dk1"/>
                </a:solidFill>
              </a:rPr>
              <a:t>       قم بإعداد بيان ادعاء ، مع ما لا يقل عن 3 أسباب لتهمة الانتحال.</a:t>
            </a:r>
          </a:p>
          <a:p>
            <a:pPr marL="514350" marR="0" lvl="0" indent="-51435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ar-SA" sz="2800" dirty="0">
              <a:solidFill>
                <a:schemeClr val="dk1"/>
              </a:solidFill>
            </a:endParaRPr>
          </a:p>
          <a:p>
            <a:pPr marR="0" lvl="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</a:rPr>
              <a:t>2. لنفس العمل الذي اخترته ، اكتب الآن خطاب دفاع. عالجها</a:t>
            </a:r>
          </a:p>
          <a:p>
            <a:pPr marL="514350" marR="0" lvl="0" indent="-51435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ar-SA" sz="2800" dirty="0">
                <a:solidFill>
                  <a:schemeClr val="dk1"/>
                </a:solidFill>
              </a:rPr>
              <a:t>      لجميع الحجج التي طرحتها في بيان الادعاء في السؤال السابق.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 ؟</a:t>
            </a: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689933" y="213094"/>
            <a:ext cx="8537543" cy="540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ما هو السرقة الأدبية؟</a:t>
            </a:r>
          </a:p>
          <a:p>
            <a:pPr marL="642957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السرقة الأدبية في مختلف المجالات</a:t>
            </a:r>
          </a:p>
          <a:p>
            <a:pPr marL="642957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كيف نتجنب الانتحال بشكل عام والأكاديميين بشكل خاص؟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ctrTitle"/>
          </p:nvPr>
        </p:nvSpPr>
        <p:spPr>
          <a:xfrm>
            <a:off x="108156" y="212245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פלגיאט?</a:t>
            </a:r>
            <a:b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 هو السرقة الأدبية</a:t>
            </a:r>
            <a:b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0" dirty="0">
                <a:latin typeface="Arial"/>
                <a:ea typeface="Arial"/>
                <a:cs typeface="Arial"/>
                <a:sym typeface="Arial"/>
              </a:rPr>
              <a:t>Plagiarism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363416" y="247468"/>
            <a:ext cx="77622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sz="4000" b="1" dirty="0">
                <a:latin typeface="Arial"/>
                <a:ea typeface="Arial"/>
                <a:cs typeface="Arial"/>
                <a:sym typeface="Arial"/>
              </a:rPr>
              <a:t>تعرف على الأغنية؟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-2276"/>
            <a:ext cx="31389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i="0" u="sng" strike="noStrike" cap="none">
                <a:solidFill>
                  <a:srgbClr val="A5A5A5"/>
                </a:solidFill>
                <a:hlinkClick r:id="rId3"/>
              </a:rPr>
              <a:t>https://youtu.be/_JV0SQ3maks</a:t>
            </a:r>
            <a:endParaRPr sz="1800">
              <a:solidFill>
                <a:srgbClr val="A5A5A5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5A5A5"/>
              </a:solidFill>
            </a:endParaRPr>
          </a:p>
        </p:txBody>
      </p:sp>
      <p:pic>
        <p:nvPicPr>
          <p:cNvPr id="135" name="Google Shape;135;p5" title="ￗﾔￗﾩￗﾙￗﾨ TOY ￗﾔￗﾕￗﾢￗﾪￗﾧ? ￗﾔￗﾠￗﾔ ￗﾔￗﾤￗﾪￗﾨￗﾕￗﾟ ￗﾔￗﾞￗﾩￗﾤￗﾘￗ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081" y="772140"/>
            <a:ext cx="10397837" cy="584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ctrTitle"/>
          </p:nvPr>
        </p:nvSpPr>
        <p:spPr>
          <a:xfrm>
            <a:off x="616449" y="807640"/>
            <a:ext cx="10911156" cy="236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lang="ar-SA" sz="2800" dirty="0">
                <a:latin typeface="Arial"/>
                <a:ea typeface="Arial"/>
                <a:cs typeface="Arial"/>
                <a:sym typeface="Arial"/>
              </a:rPr>
              <a:t>يضج عالم الموسيقى باحتمالية نسخ الأغنية الحائزة على جائزة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Eurovision </a:t>
            </a:r>
            <a:r>
              <a:rPr lang="ar-SA" sz="2800" dirty="0">
                <a:latin typeface="Arial"/>
                <a:ea typeface="Arial"/>
                <a:cs typeface="Arial"/>
                <a:sym typeface="Arial"/>
              </a:rPr>
              <a:t>من إحدى أغاني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White Stripes. </a:t>
            </a:r>
            <a:r>
              <a:rPr lang="ar-SA" sz="2800" dirty="0">
                <a:latin typeface="Arial"/>
                <a:ea typeface="Arial"/>
                <a:cs typeface="Arial"/>
                <a:sym typeface="Arial"/>
              </a:rPr>
              <a:t>هل تعتقد أن فرقة الادعاء على حق؟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890445" y="3166376"/>
            <a:ext cx="9637160" cy="170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04040"/>
                </a:solidFill>
              </a:rPr>
              <a:t>שמו של </a:t>
            </a:r>
            <a:r>
              <a:rPr lang="iw-IL" sz="2400" b="1">
                <a:solidFill>
                  <a:srgbClr val="404040"/>
                </a:solidFill>
              </a:rPr>
              <a:t>ג'ק וייט</a:t>
            </a:r>
            <a:r>
              <a:rPr lang="iw-IL" sz="2400">
                <a:solidFill>
                  <a:srgbClr val="404040"/>
                </a:solidFill>
              </a:rPr>
              <a:t>, גיטריסט וסולן הלהקה, מי שכתב את המנגינה של -  Seven Nation Army   יצורף לכותבי השיר דורון מדלי וסתיו בגר </a:t>
            </a:r>
            <a:r>
              <a:rPr lang="iw-IL" sz="2400" b="1">
                <a:solidFill>
                  <a:srgbClr val="404040"/>
                </a:solidFill>
              </a:rPr>
              <a:t>ויקבל תמלוגים על השמעות השיר.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sz="4000" b="1" dirty="0">
                <a:solidFill>
                  <a:srgbClr val="192A72"/>
                </a:solidFill>
              </a:rPr>
              <a:t>النشيد الوطني؟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1004994" y="1752085"/>
            <a:ext cx="10221024" cy="98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2B4BC"/>
              </a:buClr>
            </a:pPr>
            <a:r>
              <a:rPr lang="ar-SA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سرقة أعمال الآخرين وتقديمها لك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32825" y="2874558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lt1"/>
                </a:solidFill>
              </a:rPr>
              <a:t>מחשבות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9102480" y="2874219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lt1"/>
                </a:solidFill>
              </a:rPr>
              <a:t>מילים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3322710" y="2886937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</a:rPr>
              <a:t>רעיונות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6212595" y="2874219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</a:rPr>
              <a:t>ביטויים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2095500" y="182880"/>
            <a:ext cx="772668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dk1"/>
                </a:solidFill>
              </a:rPr>
              <a:t>ما هو السرقة الأدبية؟ (سرقة أدبية)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449462" y="892360"/>
            <a:ext cx="22268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Plagiarism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80E19-F3EA-4630-B07A-482073FA8BD0}"/>
              </a:ext>
            </a:extLst>
          </p:cNvPr>
          <p:cNvSpPr txBox="1"/>
          <p:nvPr/>
        </p:nvSpPr>
        <p:spPr>
          <a:xfrm>
            <a:off x="8961120" y="4515729"/>
            <a:ext cx="2264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كلمات</a:t>
            </a:r>
            <a:endParaRPr lang="he-IL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82142-A39D-4D87-A219-D5DDCDE333F3}"/>
              </a:ext>
            </a:extLst>
          </p:cNvPr>
          <p:cNvSpPr txBox="1"/>
          <p:nvPr/>
        </p:nvSpPr>
        <p:spPr>
          <a:xfrm>
            <a:off x="6584217" y="4393963"/>
            <a:ext cx="2264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عبارات</a:t>
            </a:r>
            <a:endParaRPr lang="he-IL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3A764-8D5F-46FF-9B43-093C89F8F98E}"/>
              </a:ext>
            </a:extLst>
          </p:cNvPr>
          <p:cNvSpPr txBox="1"/>
          <p:nvPr/>
        </p:nvSpPr>
        <p:spPr>
          <a:xfrm>
            <a:off x="3322710" y="4393963"/>
            <a:ext cx="2264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افكار</a:t>
            </a:r>
            <a:endParaRPr lang="he-IL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D1D29-9FAE-4E23-B6AF-447C82093FE0}"/>
              </a:ext>
            </a:extLst>
          </p:cNvPr>
          <p:cNvSpPr txBox="1"/>
          <p:nvPr/>
        </p:nvSpPr>
        <p:spPr>
          <a:xfrm>
            <a:off x="618636" y="4334500"/>
            <a:ext cx="22648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تفكير واعتقاد</a:t>
            </a:r>
            <a:endParaRPr lang="he-I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3948288" y="3429000"/>
            <a:ext cx="2029879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الأكاديمية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948288" y="4299469"/>
            <a:ext cx="2004252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موسيقى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303628" y="3429000"/>
            <a:ext cx="2029879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ادب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6303629" y="4299469"/>
            <a:ext cx="2029878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مسرح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5128635" y="5215515"/>
            <a:ext cx="2004252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الصحافة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0" y="252366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dk1"/>
                </a:solidFill>
              </a:rPr>
              <a:t>سرقة أدبية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3508852" y="1464192"/>
            <a:ext cx="5243818" cy="1738574"/>
          </a:xfrm>
          <a:prstGeom prst="roundRect">
            <a:avLst>
              <a:gd name="adj" fmla="val 50000"/>
            </a:avLst>
          </a:prstGeom>
          <a:solidFill>
            <a:srgbClr val="A6E4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rgbClr val="002060"/>
                </a:solidFill>
              </a:rPr>
              <a:t>السرقة الأدبية</a:t>
            </a:r>
            <a:endParaRPr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/>
        </p:nvSpPr>
        <p:spPr>
          <a:xfrm>
            <a:off x="3779044" y="2100390"/>
            <a:ext cx="5331260" cy="153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sz="4000">
              <a:solidFill>
                <a:srgbClr val="192A72"/>
              </a:solidFill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1631852" y="310277"/>
            <a:ext cx="97021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192A72"/>
                </a:solidFill>
              </a:rPr>
              <a:t>ما هو الفرق بين السرقة الأدبية وحقوق التأليف والنشر؟</a:t>
            </a:r>
            <a:endParaRPr sz="1800" dirty="0">
              <a:solidFill>
                <a:schemeClr val="dk1"/>
              </a:solidFill>
            </a:endParaRPr>
          </a:p>
        </p:txBody>
      </p:sp>
      <p:grpSp>
        <p:nvGrpSpPr>
          <p:cNvPr id="172" name="Google Shape;172;p9"/>
          <p:cNvGrpSpPr/>
          <p:nvPr/>
        </p:nvGrpSpPr>
        <p:grpSpPr>
          <a:xfrm>
            <a:off x="1042885" y="1362011"/>
            <a:ext cx="10300193" cy="4452186"/>
            <a:chOff x="3794" y="260632"/>
            <a:chExt cx="10300193" cy="4452186"/>
          </a:xfrm>
        </p:grpSpPr>
        <p:sp>
          <p:nvSpPr>
            <p:cNvPr id="173" name="Google Shape;173;p9"/>
            <p:cNvSpPr/>
            <p:nvPr/>
          </p:nvSpPr>
          <p:spPr>
            <a:xfrm>
              <a:off x="3794" y="260632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192A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39037" y="295875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ar-SA" sz="4000" dirty="0">
                  <a:solidFill>
                    <a:schemeClr val="lt1"/>
                  </a:solidFill>
                </a:rPr>
                <a:t>السرقة الأدبية</a:t>
              </a:r>
              <a:endParaRPr dirty="0"/>
            </a:p>
          </p:txBody>
        </p:sp>
        <p:sp>
          <p:nvSpPr>
            <p:cNvPr id="175" name="Google Shape;175;p9"/>
            <p:cNvSpPr/>
            <p:nvPr/>
          </p:nvSpPr>
          <p:spPr>
            <a:xfrm rot="5400000">
              <a:off x="2305093" y="1569214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3794" y="1885079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A6E4EC">
                <a:alpha val="89803"/>
              </a:srgbClr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39037" y="1920322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 dirty="0">
                  <a:solidFill>
                    <a:schemeClr val="dk1"/>
                  </a:solidFill>
                </a:rPr>
                <a:t>מגן על </a:t>
              </a:r>
              <a:r>
                <a:rPr lang="iw-IL" sz="3200" b="1" dirty="0">
                  <a:solidFill>
                    <a:schemeClr val="dk1"/>
                  </a:solidFill>
                </a:rPr>
                <a:t>שימוש</a:t>
              </a:r>
              <a:r>
                <a:rPr lang="iw-IL" sz="3200" dirty="0">
                  <a:solidFill>
                    <a:schemeClr val="dk1"/>
                  </a:solidFill>
                </a:rPr>
                <a:t> ברעיון, גם אם צורת הביטוי שונה</a:t>
              </a:r>
              <a:endParaRPr dirty="0"/>
            </a:p>
          </p:txBody>
        </p:sp>
        <p:sp>
          <p:nvSpPr>
            <p:cNvPr id="178" name="Google Shape;178;p9"/>
            <p:cNvSpPr/>
            <p:nvPr/>
          </p:nvSpPr>
          <p:spPr>
            <a:xfrm rot="5400000">
              <a:off x="2305093" y="3193661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794" y="3509525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B1E0E1"/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39037" y="3544768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 dirty="0">
                  <a:solidFill>
                    <a:schemeClr val="dk1"/>
                  </a:solidFill>
                </a:rPr>
                <a:t>תום הזכות- </a:t>
              </a:r>
              <a:br>
                <a:rPr lang="iw-IL" sz="3200" dirty="0">
                  <a:solidFill>
                    <a:schemeClr val="dk1"/>
                  </a:solidFill>
                </a:rPr>
              </a:br>
              <a:r>
                <a:rPr lang="iw-IL" sz="3200" dirty="0">
                  <a:solidFill>
                    <a:schemeClr val="dk1"/>
                  </a:solidFill>
                </a:rPr>
                <a:t>לעולם</a:t>
              </a:r>
              <a:endParaRPr dirty="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490813" y="260632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192A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5526056" y="295875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ar-SA" sz="4000" dirty="0">
                  <a:solidFill>
                    <a:schemeClr val="lt1"/>
                  </a:solidFill>
                </a:rPr>
                <a:t>حقوق النشر</a:t>
              </a:r>
              <a:endParaRPr dirty="0"/>
            </a:p>
          </p:txBody>
        </p:sp>
        <p:sp>
          <p:nvSpPr>
            <p:cNvPr id="183" name="Google Shape;183;p9"/>
            <p:cNvSpPr/>
            <p:nvPr/>
          </p:nvSpPr>
          <p:spPr>
            <a:xfrm rot="5400000">
              <a:off x="7792112" y="1569214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490813" y="1885079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A6E4EC"/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 txBox="1"/>
            <p:nvPr/>
          </p:nvSpPr>
          <p:spPr>
            <a:xfrm>
              <a:off x="5526056" y="1920322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 dirty="0">
                  <a:solidFill>
                    <a:schemeClr val="dk1"/>
                  </a:solidFill>
                </a:rPr>
                <a:t>מגן על צורת </a:t>
              </a:r>
              <a:r>
                <a:rPr lang="iw-IL" sz="3200" b="1" dirty="0">
                  <a:solidFill>
                    <a:schemeClr val="dk1"/>
                  </a:solidFill>
                </a:rPr>
                <a:t>הביטוי</a:t>
              </a:r>
              <a:endParaRPr dirty="0"/>
            </a:p>
          </p:txBody>
        </p:sp>
        <p:sp>
          <p:nvSpPr>
            <p:cNvPr id="186" name="Google Shape;186;p9"/>
            <p:cNvSpPr/>
            <p:nvPr/>
          </p:nvSpPr>
          <p:spPr>
            <a:xfrm rot="5400000">
              <a:off x="7792112" y="3193661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490813" y="3509525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B1E0E1">
                <a:alpha val="89803"/>
              </a:srgbClr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5526056" y="3544768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 dirty="0">
                  <a:solidFill>
                    <a:schemeClr val="dk1"/>
                  </a:solidFill>
                </a:rPr>
                <a:t>תום הזכות-</a:t>
              </a:r>
              <a:r>
                <a:rPr lang="ar-SA" sz="3200" dirty="0">
                  <a:solidFill>
                    <a:schemeClr val="dk1"/>
                  </a:solidFill>
                </a:rPr>
                <a:t> </a:t>
              </a:r>
              <a:endParaRPr dirty="0"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 dirty="0">
                  <a:solidFill>
                    <a:schemeClr val="dk1"/>
                  </a:solidFill>
                </a:rPr>
                <a:t> 70 שנה לאחר מות היוצר</a:t>
              </a: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118D0E-792A-4807-9C3D-E9C848581D65}"/>
              </a:ext>
            </a:extLst>
          </p:cNvPr>
          <p:cNvSpPr txBox="1"/>
          <p:nvPr/>
        </p:nvSpPr>
        <p:spPr>
          <a:xfrm>
            <a:off x="6565147" y="2960736"/>
            <a:ext cx="43513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يحمي شكل التعبير</a:t>
            </a:r>
            <a:endParaRPr lang="he-IL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8EFD4B-7159-44EB-A25E-0B19843E6835}"/>
              </a:ext>
            </a:extLst>
          </p:cNvPr>
          <p:cNvSpPr txBox="1"/>
          <p:nvPr/>
        </p:nvSpPr>
        <p:spPr>
          <a:xfrm>
            <a:off x="6762490" y="4259796"/>
            <a:ext cx="43513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نهاية حق تقديم شكوى-</a:t>
            </a:r>
          </a:p>
          <a:p>
            <a:pPr algn="ctr"/>
            <a:r>
              <a:rPr lang="ar-SA" sz="2000" b="1" dirty="0"/>
              <a:t>  70 سنة بعد وفاة الخالق</a:t>
            </a:r>
            <a:endParaRPr lang="he-IL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AEC8B-370C-4139-A52D-E1B309E9C399}"/>
              </a:ext>
            </a:extLst>
          </p:cNvPr>
          <p:cNvSpPr txBox="1"/>
          <p:nvPr/>
        </p:nvSpPr>
        <p:spPr>
          <a:xfrm>
            <a:off x="813903" y="2600547"/>
            <a:ext cx="48131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/>
              <a:t>يحمي استخدام الفكرة ، حتى لو كان شكل التعبير مختلفًا</a:t>
            </a:r>
            <a:endParaRPr lang="he-IL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45BC9-754C-455E-B5CC-5B242201180F}"/>
              </a:ext>
            </a:extLst>
          </p:cNvPr>
          <p:cNvSpPr txBox="1"/>
          <p:nvPr/>
        </p:nvSpPr>
        <p:spPr>
          <a:xfrm>
            <a:off x="2166792" y="5849440"/>
            <a:ext cx="27759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لا يوجد نهاية الحق - إلى الأبد</a:t>
            </a:r>
            <a:endParaRPr lang="he-IL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ctrTitle"/>
          </p:nvPr>
        </p:nvSpPr>
        <p:spPr>
          <a:xfrm>
            <a:off x="1" y="190004"/>
            <a:ext cx="11981598" cy="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الانتحال في الأدب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910265" y="-6794"/>
            <a:ext cx="3206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u="sng">
                <a:solidFill>
                  <a:srgbClr val="7F7F7F"/>
                </a:solidFill>
                <a:hlinkClick r:id="rId3"/>
              </a:rPr>
              <a:t>https://youtu.be/7Vef2dMBif0</a:t>
            </a:r>
            <a:endParaRPr sz="16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F7F7F"/>
              </a:solidFill>
            </a:endParaRPr>
          </a:p>
        </p:txBody>
      </p:sp>
      <p:pic>
        <p:nvPicPr>
          <p:cNvPr id="195" name="Google Shape;195;p10" title="ￗﾠￗﾢￗﾞￗﾙ ￗﾨￗﾒￗﾟ -- ￗﾒￗﾠￗﾙￗﾑￗﾔ ￗﾡￗﾤￗﾨￗﾕￗﾪￗﾙￗﾪ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878" y="766812"/>
            <a:ext cx="7873964" cy="590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385</Words>
  <Application>Microsoft Office PowerPoint</Application>
  <PresentationFormat>מסך רחב</PresentationFormat>
  <Paragraphs>75</Paragraphs>
  <Slides>15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Calibri</vt:lpstr>
      <vt:lpstr>Varela Round</vt:lpstr>
      <vt:lpstr>ערכת נושא Office</vt:lpstr>
      <vt:lpstr>פלגיאט- גניבה ספרותית</vt:lpstr>
      <vt:lpstr>ماذا سنتعلم اليوم ؟ </vt:lpstr>
      <vt:lpstr>מהו פלגיאט? ما هو السرقة الأدبية Plagiarism</vt:lpstr>
      <vt:lpstr>מצגת של PowerPoint‏</vt:lpstr>
      <vt:lpstr>يضج عالم الموسيقى باحتمالية نسخ الأغنية الحائزة على جائزة  Eurovision من إحدى أغاني White Stripes. هل تعتقد أن فرقة الادعاء على حق؟</vt:lpstr>
      <vt:lpstr>سرقة أعمال الآخرين وتقديمها لك</vt:lpstr>
      <vt:lpstr>מצגת של PowerPoint‏</vt:lpstr>
      <vt:lpstr>מצגת של PowerPoint‏</vt:lpstr>
      <vt:lpstr>الانتحال في الأدب</vt:lpstr>
      <vt:lpstr>سرقة خطاب</vt:lpstr>
      <vt:lpstr>الانتحال في الموسيقى</vt:lpstr>
      <vt:lpstr>מצגת של PowerPoint‏</vt:lpstr>
      <vt:lpstr>كيف تتجنب الانتحال في المواد الأكاديمية؟</vt:lpstr>
      <vt:lpstr>מצגת של PowerPoint‏</vt:lpstr>
      <vt:lpstr>تدريب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פלגיאט- גניבה ספרותית</dc:title>
  <dc:creator>user</dc:creator>
  <cp:lastModifiedBy>דאהש  חביבאללה</cp:lastModifiedBy>
  <cp:revision>5</cp:revision>
  <dcterms:created xsi:type="dcterms:W3CDTF">2020-03-15T19:13:03Z</dcterms:created>
  <dcterms:modified xsi:type="dcterms:W3CDTF">2021-02-12T21:27:39Z</dcterms:modified>
</cp:coreProperties>
</file>