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5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46" r:id="rId16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BC0C938-1E77-4EB3-A098-63817ACC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AFD1C5-4DAF-4FF1-887A-AA0D6C7533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9261EA1-A589-4328-BE95-F80E9B67283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כ"ז/אדר ב/תשפ"ב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B9FE30-2B08-4A03-B07B-44070D4F9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1ADFEC-E6F9-4AF8-9A0B-16F1AA6A0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139C5B7-8F83-46C7-B38C-E36F04562FA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77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7DF52A2-C801-4379-A5A1-687A944D23A2}" type="datetime1">
              <a:rPr lang="he-IL" smtClean="0"/>
              <a:t>כ"ז/אדר ב/תשפ"ב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844CB6-723C-4013-81CD-21C999C888D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656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 anchor="b">
            <a:noAutofit/>
          </a:bodyPr>
          <a:lstStyle>
            <a:lvl1pPr algn="ctr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1198" y="6453386"/>
            <a:ext cx="1607944" cy="404614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7EF0F3-8A4C-4AD7-B52E-B24601CB7049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569" y="6453386"/>
            <a:ext cx="7023377" cy="404614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 flipH="1">
            <a:off x="765025" y="744469"/>
            <a:ext cx="10674117" cy="5349671"/>
            <a:chOff x="752858" y="744469"/>
            <a:chExt cx="10674117" cy="5349671"/>
          </a:xfrm>
        </p:grpSpPr>
        <p:sp>
          <p:nvSpPr>
            <p:cNvPr id="11" name="צורה חופשית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צורה חופשית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219200" y="2295525"/>
            <a:ext cx="9601200" cy="3571875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6749CE-04F1-4447-8D6B-0F17B43B2A38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29673" y="624156"/>
            <a:ext cx="1565766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640759" y="624156"/>
            <a:ext cx="8179641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A5ACBE-923B-493D-99AC-61DB3CC3CF34}" type="datetime1">
              <a:rPr lang="he-IL" noProof="0" smtClean="0"/>
              <a:t>כ"ז/אדר ב/תשפ"ב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1"/>
            </a:gs>
            <a:gs pos="36000">
              <a:schemeClr val="dk1"/>
            </a:gs>
            <a:gs pos="100000">
              <a:schemeClr val="dk2"/>
            </a:gs>
          </a:gsLst>
          <a:lin ang="8100019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562867" y="1364400"/>
            <a:ext cx="10438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>
                <a:solidFill>
                  <a:schemeClr val="accent2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chemeClr val="accent2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1238500" y="5833499"/>
            <a:ext cx="3117200" cy="747183"/>
            <a:chOff x="6135125" y="2934550"/>
            <a:chExt cx="2337900" cy="701975"/>
          </a:xfrm>
        </p:grpSpPr>
        <p:sp>
          <p:nvSpPr>
            <p:cNvPr id="26" name="Google Shape;26;p4"/>
            <p:cNvSpPr/>
            <p:nvPr/>
          </p:nvSpPr>
          <p:spPr>
            <a:xfrm>
              <a:off x="6135125" y="2934550"/>
              <a:ext cx="2337900" cy="3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135125" y="3068825"/>
              <a:ext cx="2337900" cy="3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6135125" y="3203100"/>
              <a:ext cx="2337900" cy="3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135125" y="3337375"/>
              <a:ext cx="2337900" cy="3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6135125" y="3471650"/>
              <a:ext cx="2337900" cy="3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135125" y="3605925"/>
              <a:ext cx="2337900" cy="3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356827" y="4886001"/>
            <a:ext cx="468399" cy="469273"/>
          </a:xfrm>
          <a:custGeom>
            <a:avLst/>
            <a:gdLst/>
            <a:ahLst/>
            <a:cxnLst/>
            <a:rect l="l" t="t" r="r" b="b"/>
            <a:pathLst>
              <a:path w="16604" h="16635" extrusionOk="0">
                <a:moveTo>
                  <a:pt x="1" y="0"/>
                </a:moveTo>
                <a:lnTo>
                  <a:pt x="1" y="16635"/>
                </a:lnTo>
                <a:lnTo>
                  <a:pt x="16603" y="16635"/>
                </a:lnTo>
                <a:lnTo>
                  <a:pt x="166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105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1219200" y="2286000"/>
            <a:ext cx="9601200" cy="3581400"/>
          </a:xfrm>
        </p:spPr>
        <p:txBody>
          <a:bodyPr rtlCol="1"/>
          <a:lstStyle>
            <a:lvl1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212A26F-5CD0-476A-A68D-9568A26EEF9C}" type="datetime1">
              <a:rPr lang="he-IL" smtClean="0"/>
              <a:pPr/>
              <a:t>כ"ז/אדר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814004" y="1301360"/>
            <a:ext cx="9612971" cy="2852737"/>
          </a:xfrm>
        </p:spPr>
        <p:txBody>
          <a:bodyPr rtlCol="1" anchor="b">
            <a:normAutofit/>
          </a:bodyPr>
          <a:lstStyle>
            <a:lvl1pPr algn="l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1814004" y="4216328"/>
            <a:ext cx="9612971" cy="1143324"/>
          </a:xfrm>
        </p:spPr>
        <p:txBody>
          <a:bodyPr rtlCol="1"/>
          <a:lstStyle>
            <a:lvl1pPr marL="0" indent="0" algn="l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0683" y="6453386"/>
            <a:ext cx="1622409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BFB689-8E67-4A67-AC59-1D025FC51761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311" y="6453386"/>
            <a:ext cx="7023377" cy="404614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צורה חופשית 6" title="סימון חיתוך"/>
          <p:cNvSpPr/>
          <p:nvPr/>
        </p:nvSpPr>
        <p:spPr bwMode="auto">
          <a:xfrm flipH="1">
            <a:off x="765025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72614" y="2285999"/>
            <a:ext cx="4447786" cy="3581401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218811" y="2285999"/>
            <a:ext cx="4447786" cy="3581401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A67521-2A6D-4A8C-8A45-2E0743E0CCEA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76416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76416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223002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223002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DB0D7F-D7D0-4DB7-A99F-94499A590B9C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141DF54-2D3D-46AD-AE65-E92854AAF086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63691A1B-11DA-4DDA-8A8E-177888CB2B7A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Autofit/>
          </a:bodyPr>
          <a:lstStyle>
            <a:lvl1pPr algn="r" rtl="1">
              <a:lnSpc>
                <a:spcPct val="84000"/>
              </a:lnSpc>
              <a:defRPr sz="4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723900" y="685801"/>
            <a:ext cx="5212080" cy="5175250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6344"/>
            <a:ext cx="3855720" cy="3011056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7735E2-C84B-4FB6-89D1-B572E84756EF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rmAutofit/>
          </a:bodyPr>
          <a:lstStyle>
            <a:lvl1pPr algn="r" rtl="1">
              <a:lnSpc>
                <a:spcPct val="84000"/>
              </a:lnSpc>
              <a:defRPr sz="4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6659880" cy="6857999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20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5968"/>
            <a:ext cx="3855720" cy="3011432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40A244-18A5-407C-9956-6739CB720F74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596778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8BD3B0-08D3-48E9-B11F-20EEACD3CD4B}" type="datetime1">
              <a:rPr lang="he-IL" noProof="0" smtClean="0"/>
              <a:t>כ"ז/אדר ב/תשפ"ב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017606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22972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סרגל צידי"/>
          <p:cNvSpPr/>
          <p:nvPr/>
        </p:nvSpPr>
        <p:spPr>
          <a:xfrm flipH="1"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ctra.co.il/excel-pedia/vid/pivot-table-1/" TargetMode="External"/><Relationship Id="rId2" Type="http://schemas.openxmlformats.org/officeDocument/2006/relationships/hyperlink" Target="https://www.youtube.com/watch?v=_7CCaDUm_x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ectra.co.il/excel-pedia/vid/graphs-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rK89CK74Q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78B196-0F5F-4996-9C62-3915E6EC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טבלאות ציר / </a:t>
            </a:r>
            <a:r>
              <a:rPr lang="en-US" dirty="0"/>
              <a:t>PIVOT</a:t>
            </a:r>
            <a:endParaRPr lang="he-IL" dirty="0"/>
          </a:p>
        </p:txBody>
      </p:sp>
      <p:pic>
        <p:nvPicPr>
          <p:cNvPr id="4" name="Picture 2" descr="Excel Icon Animation by Nitish 💥 on Dribbble">
            <a:extLst>
              <a:ext uri="{FF2B5EF4-FFF2-40B4-BE49-F238E27FC236}">
                <a16:creationId xmlns:a16="http://schemas.microsoft.com/office/drawing/2014/main" id="{584DB5D8-99CA-4A64-A3C4-D1B5C7C05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00" y="3306853"/>
            <a:ext cx="3960000" cy="29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1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0E6095-D7EB-451F-AD04-F2C2C739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סינון ערכים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A90923A-1927-4558-B115-6E4C98AC0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בחירת ערכים להצגה בתוך טבלת הציר </a:t>
            </a:r>
            <a:br>
              <a:rPr lang="en-US" dirty="0"/>
            </a:br>
            <a:r>
              <a:rPr lang="he-IL" dirty="0"/>
              <a:t>(דומה לסינון ומיון בטבלה "רגילה")</a:t>
            </a:r>
          </a:p>
          <a:p>
            <a:pPr lvl="1"/>
            <a:r>
              <a:rPr lang="he-IL" dirty="0"/>
              <a:t>סינון עמודה בכותרת</a:t>
            </a:r>
          </a:p>
          <a:p>
            <a:pPr lvl="1"/>
            <a:r>
              <a:rPr lang="he-IL" dirty="0"/>
              <a:t>הוספת שדה לקובייה של "מסננים"</a:t>
            </a:r>
          </a:p>
          <a:p>
            <a:pPr lvl="1"/>
            <a:r>
              <a:rPr lang="he-IL" dirty="0"/>
              <a:t>שימוש ב"כלי פריסה"</a:t>
            </a:r>
          </a:p>
          <a:p>
            <a:pPr lvl="2"/>
            <a:r>
              <a:rPr lang="he-IL" dirty="0"/>
              <a:t>תפריט "ניתוח </a:t>
            </a:r>
            <a:r>
              <a:rPr lang="en-US" dirty="0"/>
              <a:t>PivotTable</a:t>
            </a:r>
            <a:r>
              <a:rPr lang="he-IL" dirty="0"/>
              <a:t>"</a:t>
            </a:r>
          </a:p>
          <a:p>
            <a:pPr lvl="2"/>
            <a:r>
              <a:rPr lang="he-IL" dirty="0"/>
              <a:t>לחצן "הוסף כלי פריסה"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6359D6C-777C-4EE5-8C91-41524637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68" y="439386"/>
            <a:ext cx="2331922" cy="922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6BC52CD-E585-4888-B02A-5FFD597E3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68" y="1634005"/>
            <a:ext cx="3162574" cy="23243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AB78B47-E564-4D41-AA10-B0A893F54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09" y="4686171"/>
            <a:ext cx="2057578" cy="1486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אליפסה 11">
            <a:extLst>
              <a:ext uri="{FF2B5EF4-FFF2-40B4-BE49-F238E27FC236}">
                <a16:creationId xmlns:a16="http://schemas.microsoft.com/office/drawing/2014/main" id="{6BDC0B92-82A8-4EA9-96A1-C5D05792672A}"/>
              </a:ext>
            </a:extLst>
          </p:cNvPr>
          <p:cNvSpPr/>
          <p:nvPr/>
        </p:nvSpPr>
        <p:spPr>
          <a:xfrm>
            <a:off x="1728021" y="358224"/>
            <a:ext cx="952974" cy="338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84A0E06-E1E2-4EF0-B1A0-D38E4DA31D40}"/>
              </a:ext>
            </a:extLst>
          </p:cNvPr>
          <p:cNvSpPr/>
          <p:nvPr/>
        </p:nvSpPr>
        <p:spPr>
          <a:xfrm>
            <a:off x="1100491" y="1936014"/>
            <a:ext cx="952974" cy="338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E70235B3-6770-4C07-B503-792FF3BB29FC}"/>
              </a:ext>
            </a:extLst>
          </p:cNvPr>
          <p:cNvSpPr/>
          <p:nvPr/>
        </p:nvSpPr>
        <p:spPr>
          <a:xfrm>
            <a:off x="5219500" y="4686171"/>
            <a:ext cx="952974" cy="338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0D878085-5E60-4DCB-8832-9770EE040931}"/>
              </a:ext>
            </a:extLst>
          </p:cNvPr>
          <p:cNvSpPr/>
          <p:nvPr/>
        </p:nvSpPr>
        <p:spPr>
          <a:xfrm>
            <a:off x="5836024" y="5255647"/>
            <a:ext cx="636494" cy="916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28073353-7C9C-40B8-BB47-93B782A37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400" y="4325099"/>
            <a:ext cx="1835055" cy="24690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94A5133-6B11-4CB2-A019-1F02D271500D}"/>
              </a:ext>
            </a:extLst>
          </p:cNvPr>
          <p:cNvSpPr txBox="1"/>
          <p:nvPr/>
        </p:nvSpPr>
        <p:spPr>
          <a:xfrm rot="21073364">
            <a:off x="7554738" y="5373750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97453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B96AD5-07FE-4AE9-88F7-AED51E5D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שינוי פריסה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B23986-E1E4-4151-B5D1-F0BE6A41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שינוי אופן ההצגה של טבלת הציר</a:t>
            </a:r>
          </a:p>
          <a:p>
            <a:pPr lvl="1"/>
            <a:r>
              <a:rPr lang="he-IL" dirty="0"/>
              <a:t>תפריט "ניתוח </a:t>
            </a:r>
            <a:r>
              <a:rPr lang="en-US" dirty="0"/>
              <a:t>PivotTable</a:t>
            </a:r>
            <a:r>
              <a:rPr lang="he-IL" dirty="0"/>
              <a:t>"</a:t>
            </a:r>
          </a:p>
          <a:p>
            <a:pPr lvl="1"/>
            <a:r>
              <a:rPr lang="he-IL" dirty="0"/>
              <a:t>לחצן "עיצוב"</a:t>
            </a:r>
          </a:p>
          <a:p>
            <a:r>
              <a:rPr lang="he-IL" dirty="0"/>
              <a:t>עיצוב רמת הפירוט של הנתונים שיוצגו</a:t>
            </a:r>
          </a:p>
          <a:p>
            <a:pPr lvl="1"/>
            <a:r>
              <a:rPr lang="he-IL" dirty="0"/>
              <a:t>אופן פריסת הטבלה – דחוסה / מתאר</a:t>
            </a:r>
          </a:p>
          <a:p>
            <a:pPr lvl="1"/>
            <a:r>
              <a:rPr lang="he-IL" dirty="0"/>
              <a:t>הצגת סיכומים</a:t>
            </a:r>
          </a:p>
          <a:p>
            <a:pPr lvl="1"/>
            <a:r>
              <a:rPr lang="he-IL" dirty="0"/>
              <a:t>ועוד...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53C573E-78A0-43EE-AD16-7DFA3C17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69" y="2171700"/>
            <a:ext cx="3202998" cy="1028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81FB2562-9128-4F12-B4A0-6410E6CE6299}"/>
              </a:ext>
            </a:extLst>
          </p:cNvPr>
          <p:cNvSpPr/>
          <p:nvPr/>
        </p:nvSpPr>
        <p:spPr>
          <a:xfrm>
            <a:off x="1472252" y="2171700"/>
            <a:ext cx="1477135" cy="463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F5AEE15F-AD15-4091-B4F1-F1DEF8D09B73}"/>
              </a:ext>
            </a:extLst>
          </p:cNvPr>
          <p:cNvSpPr/>
          <p:nvPr/>
        </p:nvSpPr>
        <p:spPr>
          <a:xfrm>
            <a:off x="937169" y="2673723"/>
            <a:ext cx="954384" cy="463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01389429-BA90-414B-A4DF-CED998FC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68" y="3798979"/>
            <a:ext cx="3208703" cy="14274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AE33C03-2412-4298-9173-DCA49D576955}"/>
              </a:ext>
            </a:extLst>
          </p:cNvPr>
          <p:cNvSpPr txBox="1"/>
          <p:nvPr/>
        </p:nvSpPr>
        <p:spPr>
          <a:xfrm rot="21073364">
            <a:off x="5764305" y="5781644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79491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BC09BC-47FD-4F4B-A892-0B8442AE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ריענון ועדכון טבלת ציר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42768DA-AAE5-4587-9199-48A6952EF56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1766046"/>
            <a:ext cx="9601200" cy="4580966"/>
          </a:xfrm>
        </p:spPr>
        <p:txBody>
          <a:bodyPr>
            <a:normAutofit/>
          </a:bodyPr>
          <a:lstStyle/>
          <a:p>
            <a:r>
              <a:rPr lang="he-IL" dirty="0"/>
              <a:t>ריענון הנתונים בטבלת הציר בהתאם לשינוי בנתונים המקוריים</a:t>
            </a:r>
          </a:p>
          <a:p>
            <a:pPr lvl="1"/>
            <a:r>
              <a:rPr lang="he-IL" dirty="0"/>
              <a:t>שינוי נתונים בטבלת הנתונים המקורית</a:t>
            </a:r>
          </a:p>
          <a:p>
            <a:pPr lvl="1"/>
            <a:r>
              <a:rPr lang="he-IL" dirty="0"/>
              <a:t>ריענון הנתונים בטבלת הציר</a:t>
            </a:r>
          </a:p>
          <a:p>
            <a:pPr lvl="2"/>
            <a:r>
              <a:rPr lang="he-IL" dirty="0"/>
              <a:t>תפריט "ניתוח </a:t>
            </a:r>
            <a:r>
              <a:rPr lang="en-US" dirty="0"/>
              <a:t>PivotTable</a:t>
            </a:r>
            <a:r>
              <a:rPr lang="he-IL" dirty="0"/>
              <a:t>"</a:t>
            </a:r>
          </a:p>
          <a:p>
            <a:pPr lvl="2"/>
            <a:r>
              <a:rPr lang="he-IL" dirty="0"/>
              <a:t>לחצן "רענן"</a:t>
            </a:r>
          </a:p>
          <a:p>
            <a:endParaRPr lang="he-IL" dirty="0"/>
          </a:p>
          <a:p>
            <a:r>
              <a:rPr lang="he-IL" dirty="0"/>
              <a:t>עדכון נתונים חדשים בטבלת הציר</a:t>
            </a:r>
          </a:p>
          <a:p>
            <a:pPr lvl="1"/>
            <a:r>
              <a:rPr lang="he-IL" dirty="0"/>
              <a:t>תוספת נתונים לטבלת הנתונים המקורית</a:t>
            </a:r>
          </a:p>
          <a:p>
            <a:pPr lvl="1"/>
            <a:r>
              <a:rPr lang="he-IL" dirty="0"/>
              <a:t>עדכון הנתונים בטבלת הציר</a:t>
            </a:r>
          </a:p>
          <a:p>
            <a:pPr lvl="2"/>
            <a:r>
              <a:rPr lang="he-IL" dirty="0"/>
              <a:t>תפריט "ניתוח </a:t>
            </a:r>
            <a:r>
              <a:rPr lang="en-US" dirty="0"/>
              <a:t>PivotTable</a:t>
            </a:r>
            <a:r>
              <a:rPr lang="he-IL" dirty="0"/>
              <a:t>"</a:t>
            </a:r>
          </a:p>
          <a:p>
            <a:pPr lvl="2"/>
            <a:r>
              <a:rPr lang="he-IL" dirty="0"/>
              <a:t>לחצן "שינוי מקור נתונים"</a:t>
            </a:r>
          </a:p>
          <a:p>
            <a:pPr lvl="2"/>
            <a:r>
              <a:rPr lang="he-IL" dirty="0"/>
              <a:t>בחירה של טווח הטבלה המעודכן</a:t>
            </a:r>
          </a:p>
          <a:p>
            <a:pPr lvl="2"/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87BF9D5-6832-47A1-8284-E6608D951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2316191"/>
            <a:ext cx="5129009" cy="20003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C7E1F68-17E0-4D4F-A123-2391611DFE66}"/>
              </a:ext>
            </a:extLst>
          </p:cNvPr>
          <p:cNvSpPr txBox="1"/>
          <p:nvPr/>
        </p:nvSpPr>
        <p:spPr>
          <a:xfrm rot="21073364">
            <a:off x="1176927" y="901124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173CF786-9E8B-4A9B-A81D-6AF485B67CB8}"/>
              </a:ext>
            </a:extLst>
          </p:cNvPr>
          <p:cNvSpPr/>
          <p:nvPr/>
        </p:nvSpPr>
        <p:spPr>
          <a:xfrm>
            <a:off x="2807994" y="2655794"/>
            <a:ext cx="1477135" cy="463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1066F351-A5B0-4425-BDC0-11FA396A955E}"/>
              </a:ext>
            </a:extLst>
          </p:cNvPr>
          <p:cNvSpPr/>
          <p:nvPr/>
        </p:nvSpPr>
        <p:spPr>
          <a:xfrm>
            <a:off x="1381408" y="3119718"/>
            <a:ext cx="876947" cy="876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8F1032A-96DC-4491-AD4C-4B4CA9A7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4507297"/>
            <a:ext cx="5129009" cy="20003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אליפסה 11">
            <a:extLst>
              <a:ext uri="{FF2B5EF4-FFF2-40B4-BE49-F238E27FC236}">
                <a16:creationId xmlns:a16="http://schemas.microsoft.com/office/drawing/2014/main" id="{FF5B2522-5667-46A1-A40B-7680E439D2F8}"/>
              </a:ext>
            </a:extLst>
          </p:cNvPr>
          <p:cNvSpPr/>
          <p:nvPr/>
        </p:nvSpPr>
        <p:spPr>
          <a:xfrm>
            <a:off x="2807994" y="4846900"/>
            <a:ext cx="1477135" cy="463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18FA2881-4179-4205-9168-2A9A24ECE5D4}"/>
              </a:ext>
            </a:extLst>
          </p:cNvPr>
          <p:cNvSpPr/>
          <p:nvPr/>
        </p:nvSpPr>
        <p:spPr>
          <a:xfrm>
            <a:off x="726983" y="5310824"/>
            <a:ext cx="876947" cy="1036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28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52384F-BC83-48BE-9F86-DE54B311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קובץ תרגיל 2 - </a:t>
            </a:r>
            <a:r>
              <a:rPr lang="he-IL" dirty="0" err="1"/>
              <a:t>קלאסרום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A99560-27BA-4E26-9D4E-8E13BE59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חלוקה לשורות ועמודות</a:t>
            </a:r>
          </a:p>
          <a:p>
            <a:r>
              <a:rPr lang="he-IL" dirty="0"/>
              <a:t>סינון ערכים</a:t>
            </a:r>
          </a:p>
          <a:p>
            <a:r>
              <a:rPr lang="he-IL" dirty="0"/>
              <a:t>שינוי פריסה</a:t>
            </a:r>
          </a:p>
          <a:p>
            <a:r>
              <a:rPr lang="he-IL" dirty="0"/>
              <a:t>ריענון טבלת ציר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FA43B0D-5557-408F-8F38-5EBBA194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" y="1843902"/>
            <a:ext cx="5798463" cy="3875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199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4DC1CF-E410-4031-8003-A33C6308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השיעור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9FBCF09-4105-4D4B-8AB1-64932E92C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טבלת ציר / </a:t>
            </a:r>
            <a:r>
              <a:rPr lang="en-US" dirty="0"/>
              <a:t>PIVOT</a:t>
            </a:r>
            <a:endParaRPr lang="he-IL" dirty="0"/>
          </a:p>
          <a:p>
            <a:pPr lvl="1"/>
            <a:r>
              <a:rPr lang="he-IL" dirty="0"/>
              <a:t>כלי שימושי להפקת מידע ממאגר גדול של נתונים</a:t>
            </a:r>
          </a:p>
          <a:p>
            <a:pPr lvl="2"/>
            <a:r>
              <a:rPr lang="he-IL" dirty="0"/>
              <a:t>טבלאות</a:t>
            </a:r>
          </a:p>
          <a:p>
            <a:pPr lvl="2"/>
            <a:r>
              <a:rPr lang="he-IL" dirty="0"/>
              <a:t>גרפים</a:t>
            </a:r>
          </a:p>
          <a:p>
            <a:pPr lvl="2"/>
            <a:r>
              <a:rPr lang="he-IL" dirty="0"/>
              <a:t>אפשרויות לבחירת מידע מוצג</a:t>
            </a:r>
          </a:p>
          <a:p>
            <a:pPr lvl="1"/>
            <a:r>
              <a:rPr lang="he-IL" dirty="0"/>
              <a:t>מבוסס על טבלת אקסל קיימת</a:t>
            </a:r>
          </a:p>
          <a:p>
            <a:endParaRPr lang="he-IL" dirty="0"/>
          </a:p>
          <a:p>
            <a:r>
              <a:rPr lang="he-IL" dirty="0"/>
              <a:t>מיקוד נתונים רבים לתצוגה מקצועית ברורה</a:t>
            </a:r>
          </a:p>
        </p:txBody>
      </p:sp>
      <p:pic>
        <p:nvPicPr>
          <p:cNvPr id="2050" name="Picture 2" descr="Excel Spreadsheet GIFs - Get the best GIF on GIPHY">
            <a:extLst>
              <a:ext uri="{FF2B5EF4-FFF2-40B4-BE49-F238E27FC236}">
                <a16:creationId xmlns:a16="http://schemas.microsoft.com/office/drawing/2014/main" id="{334943FF-2436-4169-928A-32DA556D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2" y="2985246"/>
            <a:ext cx="3671047" cy="36710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8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3490F2-B2DE-46DF-859F-C20BA2A3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קישורים לסרטוני לימוד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67AF8C4-44D0-4416-8B30-4206F160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https://www.youtube.com/watch?v=_7CCaDUm_x4</a:t>
            </a:r>
            <a:endParaRPr lang="he-IL" dirty="0"/>
          </a:p>
          <a:p>
            <a:r>
              <a:rPr lang="en-US" dirty="0">
                <a:hlinkClick r:id="rId3"/>
              </a:rPr>
              <a:t>https://www.spectra.co.il/excel-pedia/vid/pivot-table-1/</a:t>
            </a:r>
            <a:endParaRPr lang="he-IL" dirty="0"/>
          </a:p>
          <a:p>
            <a:r>
              <a:rPr lang="en-US" dirty="0">
                <a:hlinkClick r:id="rId4"/>
              </a:rPr>
              <a:t>https://www.spectra.co.il/excel-pedia/vid/graphs-2/</a:t>
            </a:r>
            <a:endParaRPr lang="he-IL" dirty="0"/>
          </a:p>
          <a:p>
            <a:pPr lvl="1"/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007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BA1931-CB8C-4DD7-AF88-E0F0B570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סרטון פתיחה</a:t>
            </a:r>
          </a:p>
        </p:txBody>
      </p:sp>
      <p:pic>
        <p:nvPicPr>
          <p:cNvPr id="5" name="תמונה 4">
            <a:hlinkClick r:id="rId2"/>
            <a:extLst>
              <a:ext uri="{FF2B5EF4-FFF2-40B4-BE49-F238E27FC236}">
                <a16:creationId xmlns:a16="http://schemas.microsoft.com/office/drawing/2014/main" id="{C031EFAA-8C1C-48D4-B14B-275144197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41" y="1808878"/>
            <a:ext cx="8792855" cy="44664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560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9B026F-ADEA-4D3C-8DD6-C800526C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טבלת ציר / </a:t>
            </a:r>
            <a:r>
              <a:rPr lang="en-US" dirty="0"/>
              <a:t>PIVOT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612601-7A11-4DB4-B143-ECBF72D53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כלי שימושי להפקת מידע ממאגר גדול של נתונים</a:t>
            </a:r>
          </a:p>
          <a:p>
            <a:pPr lvl="1"/>
            <a:r>
              <a:rPr lang="he-IL" dirty="0"/>
              <a:t>טבלאות</a:t>
            </a:r>
          </a:p>
          <a:p>
            <a:pPr lvl="1"/>
            <a:r>
              <a:rPr lang="he-IL" dirty="0"/>
              <a:t>גרפים</a:t>
            </a:r>
          </a:p>
          <a:p>
            <a:pPr lvl="1"/>
            <a:r>
              <a:rPr lang="he-IL" dirty="0"/>
              <a:t>אפשרויות לבחירת מידע מוצג</a:t>
            </a:r>
          </a:p>
          <a:p>
            <a:r>
              <a:rPr lang="he-IL" dirty="0"/>
              <a:t>מבוסס על טבלת אקסל קיימת</a:t>
            </a:r>
          </a:p>
        </p:txBody>
      </p:sp>
      <p:pic>
        <p:nvPicPr>
          <p:cNvPr id="1026" name="Picture 2" descr="Excel Pivot specialist | Peter@ Kindlimann-swiss.com">
            <a:extLst>
              <a:ext uri="{FF2B5EF4-FFF2-40B4-BE49-F238E27FC236}">
                <a16:creationId xmlns:a16="http://schemas.microsoft.com/office/drawing/2014/main" id="{3C6778A8-5429-4E27-8585-75E127A5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1703293"/>
            <a:ext cx="5077012" cy="38077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1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B19BF4-F099-4707-9D22-F62043B4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תנאים ליצירת טבלת ציר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A259DDF-9D06-4468-9114-ECFA73E7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e-IL" dirty="0"/>
              <a:t>טבלה מסודרת לפי עמודות, בכל עמודה נתון שונה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לכל עמודה יש כותרת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בכל תא יש נתון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התאים רגילים ולא ממוזגים / כפולים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C1E76DC-DA5C-43C4-9E3C-2447056B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9" y="2886635"/>
            <a:ext cx="5590003" cy="3851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FEBC2F1-1A5E-443F-85C7-6EC8349E7B4E}"/>
              </a:ext>
            </a:extLst>
          </p:cNvPr>
          <p:cNvSpPr txBox="1"/>
          <p:nvPr/>
        </p:nvSpPr>
        <p:spPr>
          <a:xfrm rot="21073364">
            <a:off x="6544235" y="5082988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33363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AABECB-EB22-483D-84BC-D2130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יצירת טבלת ציר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BA7FBF8-34EE-4008-94E3-4CFECA1C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סימון אחד התאים בטבלה</a:t>
            </a:r>
          </a:p>
          <a:p>
            <a:r>
              <a:rPr lang="he-IL" dirty="0"/>
              <a:t>תפריט "הוספה", לחצן </a:t>
            </a:r>
            <a:r>
              <a:rPr lang="en-US" dirty="0"/>
              <a:t>Pivot Table</a:t>
            </a:r>
            <a:endParaRPr lang="he-IL" dirty="0"/>
          </a:p>
          <a:p>
            <a:r>
              <a:rPr lang="he-IL" dirty="0"/>
              <a:t>הגדרת טווח הטבלה בגיליון בו עובדים</a:t>
            </a:r>
          </a:p>
          <a:p>
            <a:r>
              <a:rPr lang="he-IL" dirty="0"/>
              <a:t>בחירת מיקום יצירת טבלת הציר – גיליון חדש!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D1BDF9F-0E4E-48F2-BE3F-7D8940CB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5" y="1531554"/>
            <a:ext cx="2928421" cy="1945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41AC405-3C24-41BD-9C15-9C11EC35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85" y="4042364"/>
            <a:ext cx="4023709" cy="2568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אליפסה 7">
            <a:extLst>
              <a:ext uri="{FF2B5EF4-FFF2-40B4-BE49-F238E27FC236}">
                <a16:creationId xmlns:a16="http://schemas.microsoft.com/office/drawing/2014/main" id="{7CE00B2C-18F7-4E0E-9DE4-B700B540E392}"/>
              </a:ext>
            </a:extLst>
          </p:cNvPr>
          <p:cNvSpPr/>
          <p:nvPr/>
        </p:nvSpPr>
        <p:spPr>
          <a:xfrm>
            <a:off x="1704888" y="1911252"/>
            <a:ext cx="876947" cy="439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FC202F54-18B6-43B3-9BBD-7BC7769322FB}"/>
              </a:ext>
            </a:extLst>
          </p:cNvPr>
          <p:cNvSpPr/>
          <p:nvPr/>
        </p:nvSpPr>
        <p:spPr>
          <a:xfrm>
            <a:off x="2866539" y="2350522"/>
            <a:ext cx="876947" cy="876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7FC03B2-7FDF-40DD-A364-39595AC2B1EF}"/>
              </a:ext>
            </a:extLst>
          </p:cNvPr>
          <p:cNvSpPr txBox="1"/>
          <p:nvPr/>
        </p:nvSpPr>
        <p:spPr>
          <a:xfrm rot="21073364">
            <a:off x="6544235" y="5082988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53335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1C32EB-0BDD-434F-B9A8-50F98E3E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בניית טבלת הציר בגיליון החדש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678225B0-DA02-40C6-B76E-571EABC4EC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854824" y="2286000"/>
            <a:ext cx="6965576" cy="3581400"/>
          </a:xfrm>
        </p:spPr>
        <p:txBody>
          <a:bodyPr/>
          <a:lstStyle/>
          <a:p>
            <a:r>
              <a:rPr lang="he-IL" dirty="0"/>
              <a:t>שדות = כותרות העמודות בטבלת הנתונים</a:t>
            </a:r>
          </a:p>
          <a:p>
            <a:r>
              <a:rPr lang="he-IL" dirty="0"/>
              <a:t>גרירת שדות למשבצות התחתונות ליצירת טבלת ציר</a:t>
            </a:r>
          </a:p>
          <a:p>
            <a:pPr lvl="1"/>
            <a:r>
              <a:rPr lang="he-IL" dirty="0"/>
              <a:t>עמודות</a:t>
            </a:r>
          </a:p>
          <a:p>
            <a:pPr lvl="1"/>
            <a:r>
              <a:rPr lang="he-IL" dirty="0"/>
              <a:t>שורות</a:t>
            </a:r>
          </a:p>
          <a:p>
            <a:pPr lvl="1"/>
            <a:r>
              <a:rPr lang="he-IL" dirty="0"/>
              <a:t>ערכים</a:t>
            </a:r>
          </a:p>
          <a:p>
            <a:pPr lvl="1"/>
            <a:r>
              <a:rPr lang="he-IL" dirty="0"/>
              <a:t>מסננים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1479B9F-7182-4D0D-9EF7-251CBC7CB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4" y="990600"/>
            <a:ext cx="3330229" cy="56697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69C6AFB-4791-46E0-ABAE-657C3CD5F154}"/>
              </a:ext>
            </a:extLst>
          </p:cNvPr>
          <p:cNvSpPr txBox="1"/>
          <p:nvPr/>
        </p:nvSpPr>
        <p:spPr>
          <a:xfrm rot="21073364">
            <a:off x="6544235" y="5082988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44159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859FCA-65A1-40D9-8A9C-E0701FFF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שינוי ערכי חישוב בטבלת הציר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8C774A-3456-4B17-A407-27056CE8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אפשרות לשינוי הנתון המחושב בטבלת הציר הקיימת</a:t>
            </a:r>
          </a:p>
          <a:p>
            <a:pPr lvl="1"/>
            <a:r>
              <a:rPr lang="he-IL" dirty="0"/>
              <a:t>לחיץ "הגדרות שדה ערכים"</a:t>
            </a:r>
          </a:p>
          <a:p>
            <a:pPr lvl="1"/>
            <a:r>
              <a:rPr lang="he-IL" dirty="0"/>
              <a:t>בחירת נתון לחישוב</a:t>
            </a:r>
          </a:p>
          <a:p>
            <a:pPr lvl="2"/>
            <a:r>
              <a:rPr lang="he-IL" dirty="0"/>
              <a:t>סכום</a:t>
            </a:r>
          </a:p>
          <a:p>
            <a:pPr lvl="2"/>
            <a:r>
              <a:rPr lang="he-IL" dirty="0"/>
              <a:t>ממוצע</a:t>
            </a:r>
          </a:p>
          <a:p>
            <a:pPr lvl="2"/>
            <a:r>
              <a:rPr lang="he-IL" dirty="0"/>
              <a:t>)ספירה (כמות</a:t>
            </a:r>
          </a:p>
          <a:p>
            <a:pPr lvl="2"/>
            <a:r>
              <a:rPr lang="he-IL" dirty="0"/>
              <a:t>מקסימום</a:t>
            </a:r>
          </a:p>
          <a:p>
            <a:pPr lvl="2"/>
            <a:r>
              <a:rPr lang="he-IL" dirty="0"/>
              <a:t>מינימום</a:t>
            </a:r>
          </a:p>
          <a:p>
            <a:pPr lvl="2"/>
            <a:r>
              <a:rPr lang="he-IL" dirty="0"/>
              <a:t>ועוד...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868796-0330-4957-9ED1-8FA17DBB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47" y="468400"/>
            <a:ext cx="3314987" cy="5311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A2776BE-568E-4366-862F-2B084A2B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05" y="3554636"/>
            <a:ext cx="3544617" cy="32114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0252BE1-B5DC-419E-BD3B-6BE59DACE2D0}"/>
              </a:ext>
            </a:extLst>
          </p:cNvPr>
          <p:cNvSpPr txBox="1"/>
          <p:nvPr/>
        </p:nvSpPr>
        <p:spPr>
          <a:xfrm rot="21073364">
            <a:off x="7657812" y="5972145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02692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52384F-BC83-48BE-9F86-DE54B311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קובץ תרגיל 1 - </a:t>
            </a:r>
            <a:r>
              <a:rPr lang="he-IL" dirty="0" err="1"/>
              <a:t>קלאסרום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A99560-27BA-4E26-9D4E-8E13BE59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תיקון טבלת נתונים</a:t>
            </a:r>
          </a:p>
          <a:p>
            <a:r>
              <a:rPr lang="he-IL" dirty="0"/>
              <a:t>הכנת טבלת ציר</a:t>
            </a:r>
          </a:p>
          <a:p>
            <a:r>
              <a:rPr lang="he-IL" dirty="0"/>
              <a:t>שינוי ערכים בטבלת ציר</a:t>
            </a: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BFC75D8-E803-4AC8-9C05-AF553E61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97" y="2171700"/>
            <a:ext cx="4737003" cy="42614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480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E4B4C8-0825-4397-8BEA-EA469306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לעמודות ושורות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5EBF2E-AA4B-4863-9446-11053E03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תוספת נתונים לטבלת הציר</a:t>
            </a:r>
          </a:p>
          <a:p>
            <a:r>
              <a:rPr lang="he-IL" dirty="0"/>
              <a:t>"גרירת" שדות נוספים למשבצות עמודות / שורות</a:t>
            </a:r>
          </a:p>
          <a:p>
            <a:r>
              <a:rPr lang="he-IL" dirty="0"/>
              <a:t>טבלת הציר מתעדכנת בהתאם ומציגה חלוקה מתאימה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0861B48-933A-4EAC-B1F2-26AE6A7E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9" y="1424710"/>
            <a:ext cx="3276884" cy="53039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B1BA7E4-363F-46B3-8EA4-1A74400FC3D5}"/>
              </a:ext>
            </a:extLst>
          </p:cNvPr>
          <p:cNvSpPr txBox="1"/>
          <p:nvPr/>
        </p:nvSpPr>
        <p:spPr>
          <a:xfrm rot="21073364">
            <a:off x="6544235" y="5082988"/>
            <a:ext cx="325418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קובץ דוגמאות - </a:t>
            </a:r>
            <a:r>
              <a:rPr lang="he-IL" sz="2000" dirty="0" err="1"/>
              <a:t>קלאסרום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466819171"/>
      </p:ext>
    </p:extLst>
  </p:cSld>
  <p:clrMapOvr>
    <a:masterClrMapping/>
  </p:clrMapOvr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tf00001241_wac</Template>
  <TotalTime>2112</TotalTime>
  <Words>440</Words>
  <Application>Microsoft Office PowerPoint</Application>
  <PresentationFormat>מסך רחב</PresentationFormat>
  <Paragraphs>97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Franklin Gothic Book</vt:lpstr>
      <vt:lpstr>Tahoma</vt:lpstr>
      <vt:lpstr>חיתוך</vt:lpstr>
      <vt:lpstr>טבלאות ציר / PIVOT</vt:lpstr>
      <vt:lpstr>סרטון פתיחה</vt:lpstr>
      <vt:lpstr>טבלת ציר / PIVOT</vt:lpstr>
      <vt:lpstr>תנאים ליצירת טבלת ציר</vt:lpstr>
      <vt:lpstr>יצירת טבלת ציר</vt:lpstr>
      <vt:lpstr>בניית טבלת הציר בגיליון החדש</vt:lpstr>
      <vt:lpstr>שינוי ערכי חישוב בטבלת הציר</vt:lpstr>
      <vt:lpstr>קובץ תרגיל 1 - קלאסרום</vt:lpstr>
      <vt:lpstr>חלוקה לעמודות ושורות</vt:lpstr>
      <vt:lpstr>סינון ערכים</vt:lpstr>
      <vt:lpstr>שינוי פריסה</vt:lpstr>
      <vt:lpstr>ריענון ועדכון טבלת ציר</vt:lpstr>
      <vt:lpstr>קובץ תרגיל 2 - קלאסרום</vt:lpstr>
      <vt:lpstr>סיכום השיעור</vt:lpstr>
      <vt:lpstr>קישורים לסרטוני לימוד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סינון ומיון פונקציות מתמטיות וסטטיסטיות</dc:title>
  <dc:creator>איתן בירן</dc:creator>
  <cp:lastModifiedBy>איתן בירן</cp:lastModifiedBy>
  <cp:revision>113</cp:revision>
  <dcterms:created xsi:type="dcterms:W3CDTF">2021-12-09T20:02:05Z</dcterms:created>
  <dcterms:modified xsi:type="dcterms:W3CDTF">2022-03-30T08:02:56Z</dcterms:modified>
</cp:coreProperties>
</file>