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embeddedFontLst>
    <p:embeddedFont>
      <p:font typeface="Varela Round"/>
      <p:regular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9" roundtripDataSignature="AMtx7mhC5/BN0tRKs2r/H9ck57ixEDJv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VarelaRoun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9" name="Google Shape;199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5" name="Google Shape;205;p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1" name="Google Shape;211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29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p30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7" name="Google Shape;177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4" name="Google Shape;184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1" name="Google Shape;191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">
  <p:cSld name="שער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ctrTitle"/>
          </p:nvPr>
        </p:nvSpPr>
        <p:spPr>
          <a:xfrm>
            <a:off x="1" y="2693989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16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" name="Google Shape;19;p16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" name="Google Shape;20;p16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1" name="Google Shape;2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>
  <p:cSld name="כותרת בלבד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0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4" name="Google Shape;94;p20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5" name="Google Shape;95;p20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6"/>
          <p:cNvSpPr txBox="1"/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6"/>
          <p:cNvSpPr txBox="1"/>
          <p:nvPr>
            <p:ph idx="1" type="body"/>
          </p:nvPr>
        </p:nvSpPr>
        <p:spPr>
          <a:xfrm>
            <a:off x="515274" y="1195757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26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26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26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טקסט גדול-X2">
  <p:cSld name="5_טקסט גדול-X2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/>
          <p:cNvSpPr txBox="1"/>
          <p:nvPr>
            <p:ph type="ctrTitle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  <a:defRPr sz="28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7"/>
          <p:cNvSpPr/>
          <p:nvPr/>
        </p:nvSpPr>
        <p:spPr>
          <a:xfrm>
            <a:off x="-910416" y="6189198"/>
            <a:ext cx="3068595" cy="1189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5" name="Google Shape;105;p27"/>
          <p:cNvSpPr/>
          <p:nvPr/>
        </p:nvSpPr>
        <p:spPr>
          <a:xfrm>
            <a:off x="10082352" y="8172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6" name="Google Shape;106;p27"/>
          <p:cNvSpPr/>
          <p:nvPr/>
        </p:nvSpPr>
        <p:spPr>
          <a:xfrm>
            <a:off x="-2155687" y="6347804"/>
            <a:ext cx="5559136" cy="47051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7" name="Google Shape;107;p27"/>
          <p:cNvSpPr txBox="1"/>
          <p:nvPr>
            <p:ph idx="1" type="body"/>
          </p:nvPr>
        </p:nvSpPr>
        <p:spPr>
          <a:xfrm>
            <a:off x="0" y="192531"/>
            <a:ext cx="12192000" cy="1009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192A72"/>
              </a:buClr>
              <a:buSzPts val="4800"/>
              <a:buNone/>
              <a:defRPr b="1" sz="48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יעור שכבה ושם המורה">
  <p:cSld name="השיעור שכבה ושם המורה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7"/>
          <p:cNvSpPr txBox="1"/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6" name="Google Shape;26;p17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fmla="val 50000" name="adj"/>
            </a:avLst>
          </a:prstGeom>
          <a:solidFill>
            <a:srgbClr val="BDE68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7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7"/>
          <p:cNvSpPr txBox="1"/>
          <p:nvPr>
            <p:ph idx="1" type="subTitle"/>
          </p:nvPr>
        </p:nvSpPr>
        <p:spPr>
          <a:xfrm>
            <a:off x="1" y="2895892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40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29" name="Google Shape;29;p17"/>
          <p:cNvSpPr txBox="1"/>
          <p:nvPr>
            <p:ph idx="2" type="body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7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כותרות ותוכן">
  <p:cSld name="2 כותרות ותוכן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8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18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5" name="Google Shape;35;p18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8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ק חדש">
  <p:cSld name="פרק חדש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9"/>
          <p:cNvSpPr txBox="1"/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subTitle"/>
          </p:nvPr>
        </p:nvSpPr>
        <p:spPr>
          <a:xfrm>
            <a:off x="1" y="2918493"/>
            <a:ext cx="12192000" cy="642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None/>
              <a:defRPr b="1" sz="32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3" name="Google Shape;43;p19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4" name="Google Shape;44;p19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5" name="Google Shape;45;p19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6" name="Google Shape;46;p19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כותרת ושלוש תמונות">
  <p:cSld name="1_כותרת ושלוש תמונות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6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36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6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6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36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6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36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36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כותרת ושלוש תמונות">
  <p:cSld name="2_כותרת ושלוש תמונות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7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37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7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7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7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37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37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7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2 כותרות ותוכן">
  <p:cSld name="1_2 כותרות ותוכן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8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8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1600"/>
            </a:lvl9pPr>
          </a:lstStyle>
          <a:p/>
        </p:txBody>
      </p:sp>
      <p:sp>
        <p:nvSpPr>
          <p:cNvPr id="68" name="Google Shape;68;p38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1800"/>
            </a:lvl3pPr>
            <a:lvl4pPr indent="-355600" lvl="3" marL="18288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 sz="1600"/>
            </a:lvl4pPr>
            <a:lvl5pPr indent="-355600" lvl="4" marL="22860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 sz="1600"/>
            </a:lvl5pPr>
            <a:lvl6pPr indent="-355600" lvl="5" marL="27432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1600"/>
            </a:lvl6pPr>
            <a:lvl7pPr indent="-355600" lvl="6" marL="3200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1600"/>
            </a:lvl7pPr>
            <a:lvl8pPr indent="-355600" lvl="7" marL="36576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1600"/>
            </a:lvl8pPr>
            <a:lvl9pPr indent="-355600" lvl="8" marL="41148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1600"/>
            </a:lvl9pPr>
          </a:lstStyle>
          <a:p/>
        </p:txBody>
      </p:sp>
      <p:sp>
        <p:nvSpPr>
          <p:cNvPr id="69" name="Google Shape;69;p38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8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8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8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כותרת ושלוש תמונות">
  <p:cSld name="4_כותרת ושלוש תמונות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9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39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9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39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9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9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9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39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כותרת ושלוש תמונות">
  <p:cSld name="3_כותרת ושלוש תמונות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0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40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0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0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0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40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40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40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6096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 txBox="1"/>
          <p:nvPr>
            <p:ph type="ctrTitle"/>
          </p:nvPr>
        </p:nvSpPr>
        <p:spPr>
          <a:xfrm>
            <a:off x="1" y="1640677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 sz="6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פדופיליה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"/>
          <p:cNvSpPr txBox="1"/>
          <p:nvPr>
            <p:ph idx="1" type="subTitle"/>
          </p:nvPr>
        </p:nvSpPr>
        <p:spPr>
          <a:xfrm>
            <a:off x="0" y="2803525"/>
            <a:ext cx="121920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-4318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מקצוע: ניתוח ואיתור מידע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 txBox="1"/>
          <p:nvPr>
            <p:ph idx="2" type="body"/>
          </p:nvPr>
        </p:nvSpPr>
        <p:spPr>
          <a:xfrm>
            <a:off x="0" y="3658622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שם המורה: לזלי סלמון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עריכה: רונית נחמיה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/>
          <p:nvPr/>
        </p:nvSpPr>
        <p:spPr>
          <a:xfrm>
            <a:off x="737754" y="784777"/>
            <a:ext cx="9117664" cy="4473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בישראל טרם נחקקו חוקים, המסדירים באופן מפורש את עבירות הפדופיליה, המתבצעות באמצעות רשת האינטרנט.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הכינו קמפיין לחברי כנסת לקדם החקיקה בנושא.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בקמפיין התייחסו ל: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חשיבות חוקים בנושא זה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נימוקים לחשיבות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צעדי ענישה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4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35"/>
          <p:cNvPicPr preferRelativeResize="0"/>
          <p:nvPr/>
        </p:nvPicPr>
        <p:blipFill rotWithShape="1">
          <a:blip r:embed="rId3">
            <a:alphaModFix/>
          </a:blip>
          <a:srcRect b="0" l="3801" r="3543" t="2287"/>
          <a:stretch/>
        </p:blipFill>
        <p:spPr>
          <a:xfrm>
            <a:off x="2867891" y="1144957"/>
            <a:ext cx="3345873" cy="456808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35"/>
          <p:cNvSpPr txBox="1"/>
          <p:nvPr/>
        </p:nvSpPr>
        <p:spPr>
          <a:xfrm>
            <a:off x="3008508" y="2691361"/>
            <a:ext cx="7941923" cy="1149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מראה שחורה- עונה 3 פרק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כיצד קשור לנושא?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4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4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מה נלמד היום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"/>
          <p:cNvSpPr txBox="1"/>
          <p:nvPr>
            <p:ph idx="1" type="body"/>
          </p:nvPr>
        </p:nvSpPr>
        <p:spPr>
          <a:xfrm>
            <a:off x="515275" y="1185407"/>
            <a:ext cx="8537400" cy="45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"/>
          <p:cNvSpPr txBox="1"/>
          <p:nvPr>
            <p:ph idx="2" type="body"/>
          </p:nvPr>
        </p:nvSpPr>
        <p:spPr>
          <a:xfrm>
            <a:off x="1209337" y="1185407"/>
            <a:ext cx="8307000" cy="30076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8001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b="1" lang="iw-IL" sz="2800">
                <a:solidFill>
                  <a:srgbClr val="12B4BC"/>
                </a:solidFill>
                <a:latin typeface="Arial"/>
                <a:ea typeface="Arial"/>
                <a:cs typeface="Arial"/>
                <a:sym typeface="Arial"/>
              </a:rPr>
              <a:t>מהי פדופיליה?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8001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b="1" lang="iw-IL" sz="2800">
                <a:solidFill>
                  <a:srgbClr val="12B4BC"/>
                </a:solidFill>
                <a:latin typeface="Arial"/>
                <a:ea typeface="Arial"/>
                <a:cs typeface="Arial"/>
                <a:sym typeface="Arial"/>
              </a:rPr>
              <a:t>סוגי פדופיליה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8001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b="1" lang="iw-IL" sz="2800">
                <a:solidFill>
                  <a:srgbClr val="12B4BC"/>
                </a:solidFill>
                <a:latin typeface="Arial"/>
                <a:ea typeface="Arial"/>
                <a:cs typeface="Arial"/>
                <a:sym typeface="Arial"/>
              </a:rPr>
              <a:t>דפוסי פעולה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8001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b="1" lang="iw-IL" sz="2800">
                <a:solidFill>
                  <a:srgbClr val="12B4BC"/>
                </a:solidFill>
                <a:latin typeface="Arial"/>
                <a:ea typeface="Arial"/>
                <a:cs typeface="Arial"/>
                <a:sym typeface="Arial"/>
              </a:rPr>
              <a:t>מוקד 105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90500" lvl="0" marL="8001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sz="2800">
              <a:solidFill>
                <a:srgbClr val="12B4B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8001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sz="2800">
              <a:solidFill>
                <a:srgbClr val="12B4B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800100" rtl="1" algn="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sz="2800">
              <a:solidFill>
                <a:srgbClr val="12B4B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1" algn="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>
            <p:ph type="ctrTitle"/>
          </p:nvPr>
        </p:nvSpPr>
        <p:spPr>
          <a:xfrm>
            <a:off x="1" y="1640677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פדופיליה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"/>
          <p:cNvSpPr txBox="1"/>
          <p:nvPr>
            <p:ph idx="1" type="subTitle"/>
          </p:nvPr>
        </p:nvSpPr>
        <p:spPr>
          <a:xfrm>
            <a:off x="1" y="2602997"/>
            <a:ext cx="12192000" cy="1273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0" lang="iw-IL" cap="none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192A72"/>
              </a:buClr>
              <a:buSzPts val="2800"/>
              <a:buNone/>
            </a:pPr>
            <a:r>
              <a:rPr lang="iw-IL" sz="3600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Pedophilia</a:t>
            </a:r>
            <a:endParaRPr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8"/>
          <p:cNvSpPr txBox="1"/>
          <p:nvPr>
            <p:ph type="ctrTitle"/>
          </p:nvPr>
        </p:nvSpPr>
        <p:spPr>
          <a:xfrm>
            <a:off x="1733909" y="186258"/>
            <a:ext cx="10247689" cy="18559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 מהי פדופיליה?</a:t>
            </a:r>
            <a:br>
              <a:rPr b="1" lang="iw-IL">
                <a:latin typeface="Arial"/>
                <a:ea typeface="Arial"/>
                <a:cs typeface="Arial"/>
                <a:sym typeface="Arial"/>
              </a:rPr>
            </a:br>
            <a:r>
              <a:rPr b="1" lang="iw-IL">
                <a:latin typeface="Arial"/>
                <a:ea typeface="Arial"/>
                <a:cs typeface="Arial"/>
                <a:sym typeface="Arial"/>
              </a:rPr>
              <a:t>Pedophilia</a:t>
            </a:r>
            <a:br>
              <a:rPr b="1" lang="iw-IL">
                <a:latin typeface="Arial"/>
                <a:ea typeface="Arial"/>
                <a:cs typeface="Arial"/>
                <a:sym typeface="Arial"/>
              </a:rPr>
            </a:b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8"/>
          <p:cNvSpPr txBox="1"/>
          <p:nvPr/>
        </p:nvSpPr>
        <p:spPr>
          <a:xfrm>
            <a:off x="354575" y="1201174"/>
            <a:ext cx="9163354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br>
              <a:rPr b="0" i="0" lang="iw-I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הפרעה נפשית בעוררות מינית אצל מבוגרים, המתאפיינת </a:t>
            </a:r>
            <a:r>
              <a:rPr b="1" i="0" lang="iw-IL" sz="2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במשיכה מינית עיקרית או בלעדית לילדים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שטרם הגיעו לבגרות מינית.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((Fagan, Wise, Schmidt &amp; Berlin, 2002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8"/>
          <p:cNvSpPr/>
          <p:nvPr/>
        </p:nvSpPr>
        <p:spPr>
          <a:xfrm>
            <a:off x="2746728" y="908787"/>
            <a:ext cx="18473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8"/>
          <p:cNvSpPr txBox="1"/>
          <p:nvPr/>
        </p:nvSpPr>
        <p:spPr>
          <a:xfrm>
            <a:off x="309703" y="3398424"/>
            <a:ext cx="8464183" cy="3262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תופעה מוכרת שנים רבות, </a:t>
            </a: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שהתעצמה</a:t>
            </a:r>
            <a:r>
              <a:rPr b="1" i="0" lang="iw-IL" sz="24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 בשל רשת האינטרנט: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i="0" lang="iw-IL" sz="24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תקשורת מהירה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i="0" lang="iw-IL" sz="24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נגישות לילדים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i="0" lang="iw-IL" sz="24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אנונימית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i="0" lang="iw-IL" sz="24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זולה</a:t>
            </a:r>
            <a:endParaRPr b="1" i="0" sz="24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9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סוגי פדופיליה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3" name="Google Shape;143;p29"/>
          <p:cNvGrpSpPr/>
          <p:nvPr/>
        </p:nvGrpSpPr>
        <p:grpSpPr>
          <a:xfrm>
            <a:off x="585627" y="2161771"/>
            <a:ext cx="11136043" cy="2088008"/>
            <a:chOff x="0" y="466059"/>
            <a:chExt cx="11136043" cy="2088008"/>
          </a:xfrm>
        </p:grpSpPr>
        <p:sp>
          <p:nvSpPr>
            <p:cNvPr id="144" name="Google Shape;144;p29"/>
            <p:cNvSpPr/>
            <p:nvPr/>
          </p:nvSpPr>
          <p:spPr>
            <a:xfrm>
              <a:off x="7656030" y="466059"/>
              <a:ext cx="3480013" cy="2088008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9"/>
            <p:cNvSpPr txBox="1"/>
            <p:nvPr/>
          </p:nvSpPr>
          <p:spPr>
            <a:xfrm>
              <a:off x="7656030" y="466059"/>
              <a:ext cx="3480013" cy="2088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0" i="0" lang="iw-IL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ייצור תכנים פורנוגרפיים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9"/>
            <p:cNvSpPr/>
            <p:nvPr/>
          </p:nvSpPr>
          <p:spPr>
            <a:xfrm>
              <a:off x="3828015" y="466059"/>
              <a:ext cx="3480013" cy="2088008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9"/>
            <p:cNvSpPr txBox="1"/>
            <p:nvPr/>
          </p:nvSpPr>
          <p:spPr>
            <a:xfrm>
              <a:off x="3828015" y="466059"/>
              <a:ext cx="3480013" cy="2088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0" i="0" lang="iw-IL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פורנוגרפית ילדים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9"/>
            <p:cNvSpPr/>
            <p:nvPr/>
          </p:nvSpPr>
          <p:spPr>
            <a:xfrm>
              <a:off x="0" y="466059"/>
              <a:ext cx="3480013" cy="2088008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9"/>
            <p:cNvSpPr txBox="1"/>
            <p:nvPr/>
          </p:nvSpPr>
          <p:spPr>
            <a:xfrm>
              <a:off x="0" y="466059"/>
              <a:ext cx="3480013" cy="2088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0" i="0" lang="iw-IL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ביות פדופיליה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0" name="Google Shape;150;p29"/>
          <p:cNvSpPr txBox="1"/>
          <p:nvPr/>
        </p:nvSpPr>
        <p:spPr>
          <a:xfrm>
            <a:off x="9976207" y="318499"/>
            <a:ext cx="13972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2549769" y="202208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 sz="4000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5  דפוסי פעולה ברשת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456627" y="933094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185757" rtl="1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</a:pPr>
            <a:r>
              <a:rPr lang="iw-IL" sz="2400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(מכון חרוב והמועצה לשלום הילד , 2012)</a:t>
            </a:r>
            <a:endParaRPr sz="2400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Google Shape;158;p30"/>
          <p:cNvGrpSpPr/>
          <p:nvPr/>
        </p:nvGrpSpPr>
        <p:grpSpPr>
          <a:xfrm>
            <a:off x="-2580824" y="760525"/>
            <a:ext cx="11182481" cy="6943099"/>
            <a:chOff x="-5832023" y="-892569"/>
            <a:chExt cx="11182481" cy="6943099"/>
          </a:xfrm>
        </p:grpSpPr>
        <p:sp>
          <p:nvSpPr>
            <p:cNvPr id="159" name="Google Shape;159;p30"/>
            <p:cNvSpPr/>
            <p:nvPr/>
          </p:nvSpPr>
          <p:spPr>
            <a:xfrm>
              <a:off x="-5832023" y="-892569"/>
              <a:ext cx="6943099" cy="6943099"/>
            </a:xfrm>
            <a:prstGeom prst="blockArc">
              <a:avLst>
                <a:gd fmla="val 18900000" name="adj1"/>
                <a:gd fmla="val 2700000" name="adj2"/>
                <a:gd fmla="val 311" name="adj3"/>
              </a:avLst>
            </a:prstGeom>
            <a:noFill/>
            <a:ln cap="flat" cmpd="sng" w="25400">
              <a:solidFill>
                <a:srgbClr val="70A43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30"/>
            <p:cNvSpPr/>
            <p:nvPr/>
          </p:nvSpPr>
          <p:spPr>
            <a:xfrm>
              <a:off x="485626" y="322269"/>
              <a:ext cx="4864831" cy="644951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30"/>
            <p:cNvSpPr txBox="1"/>
            <p:nvPr/>
          </p:nvSpPr>
          <p:spPr>
            <a:xfrm>
              <a:off x="485626" y="322269"/>
              <a:ext cx="4864831" cy="6449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3800" lIns="511925" spcFirstLastPara="1" rIns="83800" wrap="square" tIns="83800">
              <a:noAutofit/>
            </a:bodyPr>
            <a:lstStyle/>
            <a:p>
              <a:pPr indent="0" lvl="0" marL="0" marR="0" rtl="1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00"/>
                <a:buFont typeface="Arial"/>
                <a:buNone/>
              </a:pPr>
              <a:r>
                <a:rPr b="0" i="0" lang="iw-IL" sz="3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העוקבים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30"/>
            <p:cNvSpPr/>
            <p:nvPr/>
          </p:nvSpPr>
          <p:spPr>
            <a:xfrm>
              <a:off x="82532" y="241650"/>
              <a:ext cx="806189" cy="80618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92CD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30"/>
            <p:cNvSpPr/>
            <p:nvPr/>
          </p:nvSpPr>
          <p:spPr>
            <a:xfrm>
              <a:off x="947780" y="1289387"/>
              <a:ext cx="4402678" cy="644951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30"/>
            <p:cNvSpPr txBox="1"/>
            <p:nvPr/>
          </p:nvSpPr>
          <p:spPr>
            <a:xfrm>
              <a:off x="947780" y="1289387"/>
              <a:ext cx="4402678" cy="6449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3800" lIns="511925" spcFirstLastPara="1" rIns="83800" wrap="square" tIns="83800">
              <a:noAutofit/>
            </a:bodyPr>
            <a:lstStyle/>
            <a:p>
              <a:pPr indent="0" lvl="0" marL="0" marR="0" rtl="1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00"/>
                <a:buFont typeface="Arial"/>
                <a:buNone/>
              </a:pPr>
              <a:r>
                <a:rPr b="0" i="0" lang="iw-IL" sz="3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הסקרנים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30"/>
            <p:cNvSpPr/>
            <p:nvPr/>
          </p:nvSpPr>
          <p:spPr>
            <a:xfrm>
              <a:off x="544685" y="1208768"/>
              <a:ext cx="806189" cy="80618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92CD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30"/>
            <p:cNvSpPr/>
            <p:nvPr/>
          </p:nvSpPr>
          <p:spPr>
            <a:xfrm>
              <a:off x="1089624" y="2256504"/>
              <a:ext cx="4260834" cy="644951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30"/>
            <p:cNvSpPr txBox="1"/>
            <p:nvPr/>
          </p:nvSpPr>
          <p:spPr>
            <a:xfrm>
              <a:off x="1089624" y="2256504"/>
              <a:ext cx="4260834" cy="6449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3800" lIns="511925" spcFirstLastPara="1" rIns="83800" wrap="square" tIns="83800">
              <a:noAutofit/>
            </a:bodyPr>
            <a:lstStyle/>
            <a:p>
              <a:pPr indent="0" lvl="0" marL="0" marR="0" rtl="1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00"/>
                <a:buFont typeface="Arial"/>
                <a:buNone/>
              </a:pPr>
              <a:r>
                <a:rPr b="0" i="0" lang="iw-IL" sz="3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הפסיביים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30"/>
            <p:cNvSpPr/>
            <p:nvPr/>
          </p:nvSpPr>
          <p:spPr>
            <a:xfrm>
              <a:off x="686529" y="2175885"/>
              <a:ext cx="806189" cy="80618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92CD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30"/>
            <p:cNvSpPr/>
            <p:nvPr/>
          </p:nvSpPr>
          <p:spPr>
            <a:xfrm>
              <a:off x="947780" y="3223622"/>
              <a:ext cx="4402678" cy="644951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30"/>
            <p:cNvSpPr txBox="1"/>
            <p:nvPr/>
          </p:nvSpPr>
          <p:spPr>
            <a:xfrm>
              <a:off x="947780" y="3223622"/>
              <a:ext cx="4402678" cy="6449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3800" lIns="511925" spcFirstLastPara="1" rIns="83800" wrap="square" tIns="83800">
              <a:noAutofit/>
            </a:bodyPr>
            <a:lstStyle/>
            <a:p>
              <a:pPr indent="0" lvl="0" marL="0" marR="0" rtl="1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00"/>
                <a:buFont typeface="Arial"/>
                <a:buNone/>
              </a:pPr>
              <a:r>
                <a:rPr b="0" i="0" lang="iw-IL" sz="3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המתקשרים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30"/>
            <p:cNvSpPr/>
            <p:nvPr/>
          </p:nvSpPr>
          <p:spPr>
            <a:xfrm>
              <a:off x="544685" y="3143003"/>
              <a:ext cx="806189" cy="80618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92CD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30"/>
            <p:cNvSpPr/>
            <p:nvPr/>
          </p:nvSpPr>
          <p:spPr>
            <a:xfrm>
              <a:off x="485626" y="4190740"/>
              <a:ext cx="4864831" cy="644951"/>
            </a:xfrm>
            <a:prstGeom prst="rect">
              <a:avLst/>
            </a:prstGeom>
            <a:solidFill>
              <a:srgbClr val="92CD50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30"/>
            <p:cNvSpPr txBox="1"/>
            <p:nvPr/>
          </p:nvSpPr>
          <p:spPr>
            <a:xfrm>
              <a:off x="485626" y="4190740"/>
              <a:ext cx="4864831" cy="6449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3800" lIns="511925" spcFirstLastPara="1" rIns="83800" wrap="square" tIns="83800">
              <a:noAutofit/>
            </a:bodyPr>
            <a:lstStyle/>
            <a:p>
              <a:pPr indent="0" lvl="0" marL="0" marR="0" rtl="1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00"/>
                <a:buFont typeface="Arial"/>
                <a:buNone/>
              </a:pPr>
              <a:r>
                <a:rPr b="0" i="0" lang="iw-IL" sz="33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שילוב כל הארבעה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30"/>
            <p:cNvSpPr/>
            <p:nvPr/>
          </p:nvSpPr>
          <p:spPr>
            <a:xfrm>
              <a:off x="82532" y="4110121"/>
              <a:ext cx="806189" cy="806189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92CD5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1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מוקד 105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לוגו המטה הלאומי להגנה על ילדים ברשת - מוקד 105" id="180" name="Google Shape;18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55063" y="2065020"/>
            <a:ext cx="3960259" cy="2706384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31"/>
          <p:cNvSpPr/>
          <p:nvPr/>
        </p:nvSpPr>
        <p:spPr>
          <a:xfrm>
            <a:off x="1074420" y="1623058"/>
            <a:ext cx="5204460" cy="44196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192A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ילדים, בני נוער, הורים, אנשי מקצוע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בכל נושא של פגיעה בקטינים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דיווח על פגיעות פליליות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דיווח על מצבי מצוקה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פגיעה מינית ברשת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עזרה בהסרת תכנים פוגעניים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בריונות ברשת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48063" y="1120800"/>
            <a:ext cx="4085565" cy="4532600"/>
          </a:xfrm>
          <a:prstGeom prst="rect">
            <a:avLst/>
          </a:prstGeom>
          <a:solidFill>
            <a:srgbClr val="C4E0B2"/>
          </a:solidFill>
          <a:ln>
            <a:noFill/>
          </a:ln>
        </p:spPr>
      </p:pic>
      <p:pic>
        <p:nvPicPr>
          <p:cNvPr id="187" name="Google Shape;187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62116" y="1120800"/>
            <a:ext cx="4211302" cy="453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32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מהעיתונות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3"/>
          <p:cNvSpPr/>
          <p:nvPr/>
        </p:nvSpPr>
        <p:spPr>
          <a:xfrm>
            <a:off x="7969827" y="4613564"/>
            <a:ext cx="4222173" cy="22444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33"/>
          <p:cNvSpPr txBox="1"/>
          <p:nvPr/>
        </p:nvSpPr>
        <p:spPr>
          <a:xfrm>
            <a:off x="479888" y="231623"/>
            <a:ext cx="112010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מה אתם הייתם עושים לו נתקלתם במקרה דומה?</a:t>
            </a:r>
            <a:endParaRPr b="1" i="0" sz="3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5" name="Google Shape;195;p33" title="ￗﾙￗﾜￗﾓￗﾔ ￗﾑￗﾪ ￗﾔ-11 ￗﾙￗﾕￗﾩￗﾑￗﾪ ￗﾢￗﾝ ￗﾒￗﾑￗﾨ ￗﾞￗﾑￗﾕￗﾒￗﾨ ￗﾩￗﾔￗﾛￗﾙￗﾨￗﾔ ￗﾑￗﾐￗﾙￗﾠￗﾘￗﾨￗﾠￗﾘ: ￗﾞￗﾔ ￗﾐￗﾪￗﾝ ￗﾔￗﾙￗﾙￗﾪￗﾝ ￗﾢￗﾕￗﾩￗﾙￗﾝ?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5518" y="801009"/>
            <a:ext cx="10449791" cy="5878007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33"/>
          <p:cNvSpPr/>
          <p:nvPr/>
        </p:nvSpPr>
        <p:spPr>
          <a:xfrm>
            <a:off x="9419054" y="0"/>
            <a:ext cx="28328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w-IL" sz="1400" u="none" cap="none" strike="noStrik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https://youtu.be/JCf_iH3C3KE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